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76" r:id="rId2"/>
    <p:sldMasterId id="2147483681" r:id="rId3"/>
    <p:sldMasterId id="2147483690" r:id="rId4"/>
    <p:sldMasterId id="2147483697" r:id="rId5"/>
  </p:sldMasterIdLst>
  <p:notesMasterIdLst>
    <p:notesMasterId r:id="rId27"/>
  </p:notesMasterIdLst>
  <p:sldIdLst>
    <p:sldId id="262" r:id="rId6"/>
    <p:sldId id="1104" r:id="rId7"/>
    <p:sldId id="265" r:id="rId8"/>
    <p:sldId id="1088" r:id="rId9"/>
    <p:sldId id="317" r:id="rId10"/>
    <p:sldId id="1240" r:id="rId11"/>
    <p:sldId id="1239" r:id="rId12"/>
    <p:sldId id="261" r:id="rId13"/>
    <p:sldId id="1108" r:id="rId14"/>
    <p:sldId id="264" r:id="rId15"/>
    <p:sldId id="1110" r:id="rId16"/>
    <p:sldId id="1168" r:id="rId17"/>
    <p:sldId id="1162" r:id="rId18"/>
    <p:sldId id="1170" r:id="rId19"/>
    <p:sldId id="1171" r:id="rId20"/>
    <p:sldId id="1107" r:id="rId21"/>
    <p:sldId id="279" r:id="rId22"/>
    <p:sldId id="280" r:id="rId23"/>
    <p:sldId id="267" r:id="rId24"/>
    <p:sldId id="269" r:id="rId25"/>
    <p:sldId id="1238" r:id="rId26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45"/>
    <p:restoredTop sz="86436"/>
  </p:normalViewPr>
  <p:slideViewPr>
    <p:cSldViewPr snapToGrid="0">
      <p:cViewPr varScale="1">
        <p:scale>
          <a:sx n="110" d="100"/>
          <a:sy n="110" d="100"/>
        </p:scale>
        <p:origin x="128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3490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400"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846138" y="5159107"/>
            <a:ext cx="5631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2075" y="601663"/>
            <a:ext cx="7507288" cy="4224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2" name="Google Shape;4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5981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GN-02 is only sat remaining; providing ~1200-1300 ROs/day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8415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846138" y="5159107"/>
            <a:ext cx="5631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2075" y="601663"/>
            <a:ext cx="7507288" cy="4224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1032272" lvl="2" indent="-209069">
              <a:lnSpc>
                <a:spcPct val="114000"/>
              </a:lnSpc>
              <a:buClr>
                <a:srgbClr val="1A467B"/>
              </a:buClr>
              <a:buSzPct val="126057"/>
              <a:buFont typeface="Calibri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Phase 1: Preparation.  3 months (10/25/2023 - 01/25/2024)</a:t>
            </a:r>
          </a:p>
          <a:p>
            <a:pPr marL="1028700" lvl="2" indent="-231198">
              <a:lnSpc>
                <a:spcPct val="114000"/>
              </a:lnSpc>
              <a:buClr>
                <a:srgbClr val="1A467B"/>
              </a:buClr>
              <a:buSzPct val="144058"/>
              <a:buFont typeface="Calibri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Phase 2: Data Delivery. 6 months (01/25/2024 – 07/25/2024)  </a:t>
            </a:r>
            <a:endParaRPr lang="en-US" sz="9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2" indent="-231198">
              <a:lnSpc>
                <a:spcPct val="114000"/>
              </a:lnSpc>
              <a:buClr>
                <a:srgbClr val="1A467B"/>
              </a:buClr>
              <a:buSzPct val="144058"/>
              <a:buFont typeface="Calibri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Phase 3: Evaluation.  3 months (7/25/2024 – 10/25/2024) </a:t>
            </a:r>
          </a:p>
          <a:p>
            <a:pPr marL="1028700" lvl="2" indent="-231198">
              <a:lnSpc>
                <a:spcPct val="114000"/>
              </a:lnSpc>
              <a:buClr>
                <a:srgbClr val="1A467B"/>
              </a:buClr>
              <a:buSzPct val="144058"/>
              <a:buFont typeface="Calibri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AGO issued a firm fixed price award to Spire for at 500+ daily GNSS-R observations during the 6-month delivery period and overall life cycle project duration of 12 months.</a:t>
            </a:r>
            <a:endParaRPr lang="en-US" sz="9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2" indent="-231198">
              <a:lnSpc>
                <a:spcPct val="114000"/>
              </a:lnSpc>
              <a:buClr>
                <a:srgbClr val="1A467B"/>
              </a:buClr>
              <a:buSzPct val="144058"/>
              <a:buFont typeface="Calibri"/>
              <a:buChar char="•"/>
            </a:pPr>
            <a:endParaRPr lang="en-US" sz="11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1138" y="387350"/>
            <a:ext cx="7445376" cy="4189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B76CB-2398-A640-9ED7-18A528571E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9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B8FD-EC0C-9F43-AC6F-2BAA3658CB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7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b9fb9e18b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11b9fb9e18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5adec238c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85adec238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7655650" y="74800"/>
            <a:ext cx="1385400" cy="129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51625" y="2154892"/>
            <a:ext cx="77217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sz="480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89025" y="3800588"/>
            <a:ext cx="7721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sz="2400" b="0" i="0" u="none" strike="noStrike" cap="none">
                <a:solidFill>
                  <a:schemeClr val="tx1"/>
                </a:solidFill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600" b="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 b="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000" b="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000" b="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000" b="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000" b="0" i="0" u="none" strike="noStrike" cap="none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cxnSp>
        <p:nvCxnSpPr>
          <p:cNvPr id="17" name="Google Shape;17;p2"/>
          <p:cNvCxnSpPr/>
          <p:nvPr/>
        </p:nvCxnSpPr>
        <p:spPr>
          <a:xfrm>
            <a:off x="481126" y="687727"/>
            <a:ext cx="7601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5350" y="230700"/>
            <a:ext cx="914053" cy="914053"/>
          </a:xfrm>
          <a:prstGeom prst="rect">
            <a:avLst/>
          </a:prstGeom>
          <a:noFill/>
          <a:ln>
            <a:noFill/>
          </a:ln>
          <a:effectLst>
            <a:outerShdw blurRad="342900" dist="19050" dir="10800000" algn="bl" rotWithShape="0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–"/>
              <a:defRPr/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o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9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70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86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36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9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4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4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8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4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42900" y="979961"/>
            <a:ext cx="29718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883375" y="979950"/>
            <a:ext cx="4925700" cy="2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Char char="●"/>
              <a:defRPr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000">
                <a:solidFill>
                  <a:srgbClr val="888888"/>
                </a:solidFill>
              </a:defRPr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1800">
                <a:solidFill>
                  <a:srgbClr val="3D85C6"/>
                </a:solidFill>
              </a:defRPr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3D85C6"/>
                </a:solidFill>
              </a:defRPr>
            </a:lvl1pPr>
            <a:lvl2pPr lvl="1">
              <a:buNone/>
              <a:defRPr sz="1300">
                <a:solidFill>
                  <a:srgbClr val="3D85C6"/>
                </a:solidFill>
              </a:defRPr>
            </a:lvl2pPr>
            <a:lvl3pPr lvl="2">
              <a:buNone/>
              <a:defRPr sz="1300">
                <a:solidFill>
                  <a:srgbClr val="3D85C6"/>
                </a:solidFill>
              </a:defRPr>
            </a:lvl3pPr>
            <a:lvl4pPr lvl="3">
              <a:buNone/>
              <a:defRPr sz="1300">
                <a:solidFill>
                  <a:srgbClr val="3D85C6"/>
                </a:solidFill>
              </a:defRPr>
            </a:lvl4pPr>
            <a:lvl5pPr lvl="4">
              <a:buNone/>
              <a:defRPr sz="1300">
                <a:solidFill>
                  <a:srgbClr val="3D85C6"/>
                </a:solidFill>
              </a:defRPr>
            </a:lvl5pPr>
            <a:lvl6pPr lvl="5">
              <a:buNone/>
              <a:defRPr sz="1300">
                <a:solidFill>
                  <a:srgbClr val="3D85C6"/>
                </a:solidFill>
              </a:defRPr>
            </a:lvl6pPr>
            <a:lvl7pPr lvl="6">
              <a:buNone/>
              <a:defRPr sz="1300">
                <a:solidFill>
                  <a:srgbClr val="3D85C6"/>
                </a:solidFill>
              </a:defRPr>
            </a:lvl7pPr>
            <a:lvl8pPr lvl="7">
              <a:buNone/>
              <a:defRPr sz="1300">
                <a:solidFill>
                  <a:srgbClr val="3D85C6"/>
                </a:solidFill>
              </a:defRPr>
            </a:lvl8pPr>
            <a:lvl9pPr lvl="8">
              <a:buNone/>
              <a:defRPr sz="1300">
                <a:solidFill>
                  <a:srgbClr val="3D85C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42900" y="979961"/>
            <a:ext cx="29718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883375" y="979950"/>
            <a:ext cx="4925700" cy="2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Char char="●"/>
              <a:defRPr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000">
                <a:solidFill>
                  <a:srgbClr val="888888"/>
                </a:solidFill>
              </a:defRPr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1800">
                <a:solidFill>
                  <a:srgbClr val="3D85C6"/>
                </a:solidFill>
              </a:defRPr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3D85C6"/>
                </a:solidFill>
              </a:defRPr>
            </a:lvl1pPr>
            <a:lvl2pPr lvl="1">
              <a:buNone/>
              <a:defRPr sz="1300">
                <a:solidFill>
                  <a:srgbClr val="3D85C6"/>
                </a:solidFill>
              </a:defRPr>
            </a:lvl2pPr>
            <a:lvl3pPr lvl="2">
              <a:buNone/>
              <a:defRPr sz="1300">
                <a:solidFill>
                  <a:srgbClr val="3D85C6"/>
                </a:solidFill>
              </a:defRPr>
            </a:lvl3pPr>
            <a:lvl4pPr lvl="3">
              <a:buNone/>
              <a:defRPr sz="1300">
                <a:solidFill>
                  <a:srgbClr val="3D85C6"/>
                </a:solidFill>
              </a:defRPr>
            </a:lvl4pPr>
            <a:lvl5pPr lvl="4">
              <a:buNone/>
              <a:defRPr sz="1300">
                <a:solidFill>
                  <a:srgbClr val="3D85C6"/>
                </a:solidFill>
              </a:defRPr>
            </a:lvl5pPr>
            <a:lvl6pPr lvl="5">
              <a:buNone/>
              <a:defRPr sz="1300">
                <a:solidFill>
                  <a:srgbClr val="3D85C6"/>
                </a:solidFill>
              </a:defRPr>
            </a:lvl6pPr>
            <a:lvl7pPr lvl="6">
              <a:buNone/>
              <a:defRPr sz="1300">
                <a:solidFill>
                  <a:srgbClr val="3D85C6"/>
                </a:solidFill>
              </a:defRPr>
            </a:lvl7pPr>
            <a:lvl8pPr lvl="7">
              <a:buNone/>
              <a:defRPr sz="1300">
                <a:solidFill>
                  <a:srgbClr val="3D85C6"/>
                </a:solidFill>
              </a:defRPr>
            </a:lvl8pPr>
            <a:lvl9pPr lvl="8">
              <a:buNone/>
              <a:defRPr sz="1300">
                <a:solidFill>
                  <a:srgbClr val="3D85C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729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648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94716" y="107048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101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694716" y="136777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32385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60198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1097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sz="280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marR="0" lvl="1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sz="24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7086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8260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777219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8882"/>
            <a:ext cx="7886700" cy="3633841"/>
          </a:xfrm>
        </p:spPr>
        <p:txBody>
          <a:bodyPr/>
          <a:lstStyle>
            <a:lvl1pPr marL="457200" indent="-317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42900">
              <a:lnSpc>
                <a:spcPct val="1000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600" indent="-330200">
              <a:lnSpc>
                <a:spcPct val="100000"/>
              </a:lnSpc>
              <a:buClr>
                <a:schemeClr val="tx1"/>
              </a:buClr>
              <a:buSzPct val="6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317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3048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75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model2">
  <p:cSld name="1_slidemodel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414004" y="2152975"/>
            <a:ext cx="4449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3D85C6"/>
                </a:solidFill>
              </a:defRPr>
            </a:lvl1pPr>
            <a:lvl2pPr lvl="1">
              <a:buNone/>
              <a:defRPr sz="1300">
                <a:solidFill>
                  <a:srgbClr val="3D85C6"/>
                </a:solidFill>
              </a:defRPr>
            </a:lvl2pPr>
            <a:lvl3pPr lvl="2">
              <a:buNone/>
              <a:defRPr sz="1300">
                <a:solidFill>
                  <a:srgbClr val="3D85C6"/>
                </a:solidFill>
              </a:defRPr>
            </a:lvl3pPr>
            <a:lvl4pPr lvl="3">
              <a:buNone/>
              <a:defRPr sz="1300">
                <a:solidFill>
                  <a:srgbClr val="3D85C6"/>
                </a:solidFill>
              </a:defRPr>
            </a:lvl4pPr>
            <a:lvl5pPr lvl="4">
              <a:buNone/>
              <a:defRPr sz="1300">
                <a:solidFill>
                  <a:srgbClr val="3D85C6"/>
                </a:solidFill>
              </a:defRPr>
            </a:lvl5pPr>
            <a:lvl6pPr lvl="5">
              <a:buNone/>
              <a:defRPr sz="1300">
                <a:solidFill>
                  <a:srgbClr val="3D85C6"/>
                </a:solidFill>
              </a:defRPr>
            </a:lvl6pPr>
            <a:lvl7pPr lvl="6">
              <a:buNone/>
              <a:defRPr sz="1300">
                <a:solidFill>
                  <a:srgbClr val="3D85C6"/>
                </a:solidFill>
              </a:defRPr>
            </a:lvl7pPr>
            <a:lvl8pPr lvl="7">
              <a:buNone/>
              <a:defRPr sz="1300">
                <a:solidFill>
                  <a:srgbClr val="3D85C6"/>
                </a:solidFill>
              </a:defRPr>
            </a:lvl8pPr>
            <a:lvl9pPr lvl="8">
              <a:buNone/>
              <a:defRPr sz="1300">
                <a:solidFill>
                  <a:srgbClr val="3D85C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195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7655650" y="74800"/>
            <a:ext cx="1385400" cy="129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51625" y="2154892"/>
            <a:ext cx="77217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sz="480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89025" y="3800588"/>
            <a:ext cx="7721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sz="2400" b="0" i="0" u="none" strike="noStrike" cap="none">
                <a:solidFill>
                  <a:schemeClr val="tx1"/>
                </a:solidFill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600" b="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 b="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000" b="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000" b="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000" b="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000" b="0" i="0" u="none" strike="noStrike" cap="none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cxnSp>
        <p:nvCxnSpPr>
          <p:cNvPr id="17" name="Google Shape;17;p2"/>
          <p:cNvCxnSpPr/>
          <p:nvPr/>
        </p:nvCxnSpPr>
        <p:spPr>
          <a:xfrm>
            <a:off x="481126" y="687727"/>
            <a:ext cx="7601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5350" y="230700"/>
            <a:ext cx="914053" cy="914053"/>
          </a:xfrm>
          <a:prstGeom prst="rect">
            <a:avLst/>
          </a:prstGeom>
          <a:noFill/>
          <a:ln>
            <a:noFill/>
          </a:ln>
          <a:effectLst>
            <a:outerShdw blurRad="342900" dist="19050" dir="10800000" algn="bl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275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549156" y="983623"/>
            <a:ext cx="29718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883375" y="979950"/>
            <a:ext cx="4925700" cy="2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Char char="●"/>
              <a:defRPr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000">
                <a:solidFill>
                  <a:srgbClr val="888888"/>
                </a:solidFill>
              </a:defRPr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1800">
                <a:solidFill>
                  <a:srgbClr val="3D85C6"/>
                </a:solidFill>
              </a:defRPr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3D85C6"/>
                </a:solidFill>
              </a:defRPr>
            </a:lvl1pPr>
            <a:lvl2pPr lvl="1">
              <a:buNone/>
              <a:defRPr sz="1300">
                <a:solidFill>
                  <a:srgbClr val="3D85C6"/>
                </a:solidFill>
              </a:defRPr>
            </a:lvl2pPr>
            <a:lvl3pPr lvl="2">
              <a:buNone/>
              <a:defRPr sz="1300">
                <a:solidFill>
                  <a:srgbClr val="3D85C6"/>
                </a:solidFill>
              </a:defRPr>
            </a:lvl3pPr>
            <a:lvl4pPr lvl="3">
              <a:buNone/>
              <a:defRPr sz="1300">
                <a:solidFill>
                  <a:srgbClr val="3D85C6"/>
                </a:solidFill>
              </a:defRPr>
            </a:lvl4pPr>
            <a:lvl5pPr lvl="4">
              <a:buNone/>
              <a:defRPr sz="1300">
                <a:solidFill>
                  <a:srgbClr val="3D85C6"/>
                </a:solidFill>
              </a:defRPr>
            </a:lvl5pPr>
            <a:lvl6pPr lvl="5">
              <a:buNone/>
              <a:defRPr sz="1300">
                <a:solidFill>
                  <a:srgbClr val="3D85C6"/>
                </a:solidFill>
              </a:defRPr>
            </a:lvl6pPr>
            <a:lvl7pPr lvl="6">
              <a:buNone/>
              <a:defRPr sz="1300">
                <a:solidFill>
                  <a:srgbClr val="3D85C6"/>
                </a:solidFill>
              </a:defRPr>
            </a:lvl7pPr>
            <a:lvl8pPr lvl="7">
              <a:buNone/>
              <a:defRPr sz="1300">
                <a:solidFill>
                  <a:srgbClr val="3D85C6"/>
                </a:solidFill>
              </a:defRPr>
            </a:lvl8pPr>
            <a:lvl9pPr lvl="8">
              <a:buNone/>
              <a:defRPr sz="1300">
                <a:solidFill>
                  <a:srgbClr val="3D85C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245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648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tx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94716" y="107048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679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694716" y="136777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32385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60198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58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648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02150" y="205425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model2">
  <p:cSld name="1_slidemodel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414004" y="2152975"/>
            <a:ext cx="4449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 b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3D85C6"/>
                </a:solidFill>
              </a:defRPr>
            </a:lvl1pPr>
            <a:lvl2pPr lvl="1">
              <a:buNone/>
              <a:defRPr sz="1300">
                <a:solidFill>
                  <a:srgbClr val="3D85C6"/>
                </a:solidFill>
              </a:defRPr>
            </a:lvl2pPr>
            <a:lvl3pPr lvl="2">
              <a:buNone/>
              <a:defRPr sz="1300">
                <a:solidFill>
                  <a:srgbClr val="3D85C6"/>
                </a:solidFill>
              </a:defRPr>
            </a:lvl3pPr>
            <a:lvl4pPr lvl="3">
              <a:buNone/>
              <a:defRPr sz="1300">
                <a:solidFill>
                  <a:srgbClr val="3D85C6"/>
                </a:solidFill>
              </a:defRPr>
            </a:lvl4pPr>
            <a:lvl5pPr lvl="4">
              <a:buNone/>
              <a:defRPr sz="1300">
                <a:solidFill>
                  <a:srgbClr val="3D85C6"/>
                </a:solidFill>
              </a:defRPr>
            </a:lvl5pPr>
            <a:lvl6pPr lvl="5">
              <a:buNone/>
              <a:defRPr sz="1300">
                <a:solidFill>
                  <a:srgbClr val="3D85C6"/>
                </a:solidFill>
              </a:defRPr>
            </a:lvl6pPr>
            <a:lvl7pPr lvl="6">
              <a:buNone/>
              <a:defRPr sz="1300">
                <a:solidFill>
                  <a:srgbClr val="3D85C6"/>
                </a:solidFill>
              </a:defRPr>
            </a:lvl7pPr>
            <a:lvl8pPr lvl="7">
              <a:buNone/>
              <a:defRPr sz="1300">
                <a:solidFill>
                  <a:srgbClr val="3D85C6"/>
                </a:solidFill>
              </a:defRPr>
            </a:lvl8pPr>
            <a:lvl9pPr lvl="8">
              <a:buNone/>
              <a:defRPr sz="1300">
                <a:solidFill>
                  <a:srgbClr val="3D85C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474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sz="280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mbria"/>
              </a:defRPr>
            </a:lvl1pPr>
            <a:lvl2pPr marR="0" lvl="1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sz="24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7086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1790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7772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8882"/>
            <a:ext cx="7886700" cy="3633841"/>
          </a:xfrm>
        </p:spPr>
        <p:txBody>
          <a:bodyPr/>
          <a:lstStyle>
            <a:lvl1pPr marL="457200" indent="-317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42900">
              <a:lnSpc>
                <a:spcPct val="1000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600" indent="-330200">
              <a:lnSpc>
                <a:spcPct val="100000"/>
              </a:lnSpc>
              <a:buClr>
                <a:schemeClr val="tx1"/>
              </a:buClr>
              <a:buSzPct val="6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317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3048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57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18BCD-A325-4220-9FE3-74C40A0C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73" y="29351"/>
            <a:ext cx="7886700" cy="791287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87BB5-C903-4D63-A7F0-AC424010D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129605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A89CA-B3B9-47D5-8783-F61D21CFE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59" y="1747539"/>
            <a:ext cx="3868340" cy="2763441"/>
          </a:xfrm>
        </p:spPr>
        <p:txBody>
          <a:bodyPr/>
          <a:lstStyle>
            <a:lvl2pPr marL="9144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600" indent="-330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3175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3048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9F2B0-2F01-4340-BA73-E32B1C6B7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49" y="1129605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578CC-35AF-4BA2-A036-C59CD1F7B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49" y="1747539"/>
            <a:ext cx="3887391" cy="2763441"/>
          </a:xfrm>
        </p:spPr>
        <p:txBody>
          <a:bodyPr/>
          <a:lstStyle>
            <a:lvl2pPr marL="9144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600" indent="-330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3175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3048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C53E2-AD9A-4AFC-BF1C-C9896A5B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A2928-2BE6-4859-87D3-0CEE6A44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F72EE-55C6-4A6A-804D-D842E72E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4226-D24B-47A7-8FA8-31880975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ection Header">
  <p:cSld name="3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342902" y="800103"/>
            <a:ext cx="3948113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225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080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02150" y="205425"/>
            <a:ext cx="718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32385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60198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8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200"/>
            </a:lvl2pPr>
            <a:lvl3pPr marL="1371600" lvl="2" indent="-330200" rtl="0">
              <a:spcBef>
                <a:spcPts val="360"/>
              </a:spcBef>
              <a:spcAft>
                <a:spcPts val="0"/>
              </a:spcAft>
              <a:buSzPts val="1600"/>
              <a:buChar char="■"/>
              <a:defRPr sz="1100"/>
            </a:lvl3pPr>
            <a:lvl4pPr marL="1828800" lvl="3" indent="-3175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04800" rtl="0">
              <a:spcBef>
                <a:spcPts val="32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 rtl="0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 rtl="0">
              <a:spcBef>
                <a:spcPts val="400"/>
              </a:spcBef>
              <a:spcAft>
                <a:spcPts val="0"/>
              </a:spcAft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sz="28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sz="24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0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7086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7772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8882"/>
            <a:ext cx="7886700" cy="3633841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1pPr>
            <a:lvl2pPr marL="914400" indent="-342900">
              <a:lnSpc>
                <a:spcPct val="100000"/>
              </a:lnSpc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tx1"/>
              </a:buClr>
              <a:buSzPct val="90000"/>
              <a:defRPr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tx1"/>
              </a:buClr>
              <a:buSzPct val="90000"/>
              <a:defRPr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tx1"/>
              </a:buClr>
              <a:buSzPct val="90000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8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08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4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Interior " type="obj">
  <p:cSld name="Alternate Interior 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>
            <a:spLocks noGrp="1"/>
          </p:cNvSpPr>
          <p:nvPr>
            <p:ph type="title"/>
          </p:nvPr>
        </p:nvSpPr>
        <p:spPr>
          <a:xfrm>
            <a:off x="1076493" y="8090"/>
            <a:ext cx="7374825" cy="61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1"/>
          </p:nvPr>
        </p:nvSpPr>
        <p:spPr>
          <a:xfrm>
            <a:off x="628650" y="762026"/>
            <a:ext cx="7886700" cy="38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24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55025" y="201318"/>
            <a:ext cx="719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7500" y="870806"/>
            <a:ext cx="7929300" cy="3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sz="1800" b="0" i="0" u="none" strike="noStrike" cap="non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/>
              <a:t>w</a:t>
            </a: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" y="-2408"/>
            <a:ext cx="4377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0" y="4711743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447800" y="4862654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5350" y="230700"/>
            <a:ext cx="914053" cy="914053"/>
          </a:xfrm>
          <a:prstGeom prst="rect">
            <a:avLst/>
          </a:prstGeom>
          <a:noFill/>
          <a:ln>
            <a:noFill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6" r:id="rId5"/>
    <p:sldLayoutId id="2147483665" r:id="rId6"/>
    <p:sldLayoutId id="214748367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/>
        <a:buNone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1076493" y="8090"/>
            <a:ext cx="7374825" cy="61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628650" y="762026"/>
            <a:ext cx="7886700" cy="38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815039"/>
            <a:ext cx="8739515" cy="33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8"/>
          <p:cNvSpPr txBox="1"/>
          <p:nvPr/>
        </p:nvSpPr>
        <p:spPr>
          <a:xfrm>
            <a:off x="8521364" y="4832250"/>
            <a:ext cx="6225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05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48"/>
          <p:cNvGrpSpPr/>
          <p:nvPr/>
        </p:nvGrpSpPr>
        <p:grpSpPr>
          <a:xfrm>
            <a:off x="81613" y="4583863"/>
            <a:ext cx="500551" cy="500551"/>
            <a:chOff x="310960" y="5520595"/>
            <a:chExt cx="1239600" cy="1239600"/>
          </a:xfrm>
        </p:grpSpPr>
        <p:sp>
          <p:nvSpPr>
            <p:cNvPr id="15" name="Google Shape;15;p48"/>
            <p:cNvSpPr/>
            <p:nvPr/>
          </p:nvSpPr>
          <p:spPr>
            <a:xfrm>
              <a:off x="310960" y="5520595"/>
              <a:ext cx="1239600" cy="123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6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776" y="5562411"/>
              <a:ext cx="1156073" cy="11560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7;p48"/>
          <p:cNvSpPr txBox="1"/>
          <p:nvPr/>
        </p:nvSpPr>
        <p:spPr>
          <a:xfrm>
            <a:off x="692750" y="4863957"/>
            <a:ext cx="574740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8"/>
          <p:cNvSpPr/>
          <p:nvPr/>
        </p:nvSpPr>
        <p:spPr>
          <a:xfrm>
            <a:off x="0" y="1"/>
            <a:ext cx="692775" cy="53100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8"/>
          <p:cNvSpPr/>
          <p:nvPr/>
        </p:nvSpPr>
        <p:spPr>
          <a:xfrm>
            <a:off x="692751" y="-5698"/>
            <a:ext cx="369225" cy="536625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48"/>
          <p:cNvPicPr preferRelativeResize="0"/>
          <p:nvPr/>
        </p:nvPicPr>
        <p:blipFill rotWithShape="1">
          <a:blip r:embed="rId8">
            <a:alphaModFix/>
          </a:blip>
          <a:srcRect b="3809"/>
          <a:stretch/>
        </p:blipFill>
        <p:spPr>
          <a:xfrm>
            <a:off x="164418" y="1"/>
            <a:ext cx="912076" cy="53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" y="4815039"/>
            <a:ext cx="8739518" cy="33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/>
          <p:nvPr/>
        </p:nvSpPr>
        <p:spPr>
          <a:xfrm>
            <a:off x="8521365" y="4832250"/>
            <a:ext cx="622636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050" b="1" i="0" u="none" strike="noStrike" cap="non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8"/>
          <p:cNvGrpSpPr/>
          <p:nvPr/>
        </p:nvGrpSpPr>
        <p:grpSpPr>
          <a:xfrm>
            <a:off x="96061" y="4569594"/>
            <a:ext cx="500630" cy="500630"/>
            <a:chOff x="310960" y="5520595"/>
            <a:chExt cx="1239704" cy="1239704"/>
          </a:xfrm>
        </p:grpSpPr>
        <p:sp>
          <p:nvSpPr>
            <p:cNvPr id="15" name="Google Shape;15;p28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16;p2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7;p28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616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702" y="144169"/>
            <a:ext cx="719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7500" y="870806"/>
            <a:ext cx="7929300" cy="3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sz="1800" b="0" i="0" u="none" strike="noStrike" cap="non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/>
              <a:t>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" y="-2408"/>
            <a:ext cx="4377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0" y="4711743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447800" y="4862654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85350" y="230700"/>
            <a:ext cx="914053" cy="91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88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/>
        <a:buNone/>
        <a:defRPr sz="14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L="914400" marR="0" lvl="1" indent="-34290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6579" y="81319"/>
            <a:ext cx="719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7500" y="870806"/>
            <a:ext cx="7929300" cy="3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sz="1800" b="0" i="0" u="none" strike="noStrike" cap="non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/>
              <a:t>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" y="-2408"/>
            <a:ext cx="4377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0" y="4711743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447800" y="4862654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85350" y="230700"/>
            <a:ext cx="914053" cy="91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82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/>
        <a:buNone/>
        <a:defRPr sz="14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L="914400" marR="0" lvl="1" indent="-34290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E476-7397-DF82-F633-A59DE8D82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574" y="187588"/>
            <a:ext cx="7433634" cy="1161518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Evaluation and optimization of new observations under NOAA’s Quantitative Observing System Assessment Program (QOSAP)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C903D-0CAB-499A-8176-FBC06AACA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73" y="1349106"/>
            <a:ext cx="7721700" cy="895333"/>
          </a:xfrm>
        </p:spPr>
        <p:txBody>
          <a:bodyPr/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Lidia Cucurull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Director, Quantitative Observing System Assessment Program (QOSAP)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National Oceanic and Atmospheric Administration (NOAA) </a:t>
            </a:r>
          </a:p>
        </p:txBody>
      </p:sp>
      <p:pic>
        <p:nvPicPr>
          <p:cNvPr id="4" name="Google Shape;202;p27">
            <a:extLst>
              <a:ext uri="{FF2B5EF4-FFF2-40B4-BE49-F238E27FC236}">
                <a16:creationId xmlns:a16="http://schemas.microsoft.com/office/drawing/2014/main" id="{9D04BDA1-C5A7-50BD-144E-D93FB7ADBE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18877" b="18876"/>
          <a:stretch/>
        </p:blipFill>
        <p:spPr>
          <a:xfrm>
            <a:off x="461176" y="2716182"/>
            <a:ext cx="8682824" cy="19671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88545-3AF1-CA65-601B-70FB0BE0534A}"/>
              </a:ext>
            </a:extLst>
          </p:cNvPr>
          <p:cNvSpPr txBox="1"/>
          <p:nvPr/>
        </p:nvSpPr>
        <p:spPr>
          <a:xfrm>
            <a:off x="533572" y="3952463"/>
            <a:ext cx="403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PAZ Polarimetric Radio Occultations User Workshop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Pasadena (CA)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28-29, 2023</a:t>
            </a:r>
          </a:p>
        </p:txBody>
      </p:sp>
    </p:spTree>
    <p:extLst>
      <p:ext uri="{BB962C8B-B14F-4D97-AF65-F5344CB8AC3E}">
        <p14:creationId xmlns:p14="http://schemas.microsoft.com/office/powerpoint/2010/main" val="389365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8"/>
          <p:cNvSpPr txBox="1">
            <a:spLocks noGrp="1"/>
          </p:cNvSpPr>
          <p:nvPr>
            <p:ph type="title"/>
          </p:nvPr>
        </p:nvSpPr>
        <p:spPr>
          <a:xfrm>
            <a:off x="628650" y="247481"/>
            <a:ext cx="7886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000" b="1"/>
              <a:t>HAFS: GNSS-RO Impact Assessment</a:t>
            </a:r>
            <a:endParaRPr sz="3000" b="1"/>
          </a:p>
        </p:txBody>
      </p:sp>
      <p:sp>
        <p:nvSpPr>
          <p:cNvPr id="142" name="Google Shape;142;p58"/>
          <p:cNvSpPr txBox="1"/>
          <p:nvPr/>
        </p:nvSpPr>
        <p:spPr>
          <a:xfrm>
            <a:off x="392756" y="817876"/>
            <a:ext cx="3367350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endParaRPr sz="1200"/>
          </a:p>
          <a:p>
            <a:pPr defTabSz="685800"/>
            <a:r>
              <a:rPr lang="en-US" sz="1200" b="1"/>
              <a:t>Time period: 2022 Atlantic Hurricane Season</a:t>
            </a:r>
            <a:endParaRPr sz="1200" b="1"/>
          </a:p>
          <a:p>
            <a:pPr defTabSz="685800"/>
            <a:endParaRPr sz="1200" b="1"/>
          </a:p>
          <a:p>
            <a:pPr defTabSz="685800"/>
            <a:r>
              <a:rPr lang="en-US" sz="1200" b="1"/>
              <a:t>Sample size: </a:t>
            </a:r>
            <a:r>
              <a:rPr lang="en-US" sz="1200"/>
              <a:t>10 tropical cyclones (TCs), mostly reaching hurricane strength</a:t>
            </a:r>
            <a:endParaRPr sz="1200"/>
          </a:p>
          <a:p>
            <a:pPr defTabSz="685800"/>
            <a:endParaRPr sz="1200" b="1"/>
          </a:p>
          <a:p>
            <a:pPr defTabSz="685800"/>
            <a:r>
              <a:rPr lang="en-US" sz="1200" b="1"/>
              <a:t>Model: </a:t>
            </a:r>
            <a:r>
              <a:rPr lang="en-US" sz="1200"/>
              <a:t>HAFS-A v1 (current operational setup)</a:t>
            </a:r>
            <a:endParaRPr sz="1050"/>
          </a:p>
          <a:p>
            <a:pPr defTabSz="685800"/>
            <a:endParaRPr sz="1200" b="1"/>
          </a:p>
          <a:p>
            <a:pPr defTabSz="685800"/>
            <a:r>
              <a:rPr lang="en-US" sz="1200" b="1"/>
              <a:t>Control: </a:t>
            </a:r>
            <a:r>
              <a:rPr lang="en-US" sz="1200"/>
              <a:t>“NoRO” -</a:t>
            </a:r>
            <a:r>
              <a:rPr lang="en-US" sz="1200" b="1"/>
              <a:t> </a:t>
            </a:r>
            <a:r>
              <a:rPr lang="en-US" sz="1200"/>
              <a:t>all RO data denied in both the GFS (used for ICs and BCs) and HAFS</a:t>
            </a:r>
            <a:endParaRPr sz="1050"/>
          </a:p>
          <a:p>
            <a:pPr defTabSz="685800"/>
            <a:endParaRPr sz="1200"/>
          </a:p>
          <a:p>
            <a:pPr defTabSz="685800"/>
            <a:r>
              <a:rPr lang="en-US" sz="1200" b="1"/>
              <a:t>Experiment: </a:t>
            </a:r>
            <a:r>
              <a:rPr lang="en-US" sz="1200"/>
              <a:t>“RO” - all available RO data is assimilated in GFS and HAFS</a:t>
            </a:r>
            <a:endParaRPr sz="1050"/>
          </a:p>
          <a:p>
            <a:pPr defTabSz="685800"/>
            <a:endParaRPr sz="1200"/>
          </a:p>
          <a:p>
            <a:pPr marL="214313" lvl="3" indent="-214313" defTabSz="685800">
              <a:buSzPts val="1600"/>
              <a:buFont typeface="Arial"/>
              <a:buChar char="•"/>
            </a:pPr>
            <a:r>
              <a:rPr lang="en-US" sz="1200"/>
              <a:t>In the HAFS inner moving nest (where DA occurs), most RO bending angle obs are assimilated in the </a:t>
            </a:r>
            <a:r>
              <a:rPr lang="en-US" sz="1200" b="1"/>
              <a:t>synoptic environment</a:t>
            </a:r>
            <a:r>
              <a:rPr lang="en-US" sz="1200"/>
              <a:t>, with only a small percentage in the TC inner core</a:t>
            </a:r>
            <a:endParaRPr sz="1050"/>
          </a:p>
        </p:txBody>
      </p:sp>
      <p:pic>
        <p:nvPicPr>
          <p:cNvPr id="143" name="Google Shape;14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787" y="851457"/>
            <a:ext cx="4081369" cy="368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5921B-A03C-276C-A591-768B363939BF}"/>
              </a:ext>
            </a:extLst>
          </p:cNvPr>
          <p:cNvSpPr txBox="1"/>
          <p:nvPr/>
        </p:nvSpPr>
        <p:spPr>
          <a:xfrm>
            <a:off x="285152" y="349192"/>
            <a:ext cx="127951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Ben Johnston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5adec238c_0_2"/>
          <p:cNvSpPr txBox="1">
            <a:spLocks noGrp="1"/>
          </p:cNvSpPr>
          <p:nvPr>
            <p:ph type="title"/>
          </p:nvPr>
        </p:nvSpPr>
        <p:spPr>
          <a:xfrm>
            <a:off x="628650" y="247481"/>
            <a:ext cx="7886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000" b="1"/>
              <a:t>HAFS: GNSS-RO Impact Assessment</a:t>
            </a:r>
            <a:endParaRPr sz="3000" b="1"/>
          </a:p>
        </p:txBody>
      </p:sp>
      <p:sp>
        <p:nvSpPr>
          <p:cNvPr id="149" name="Google Shape;149;g285adec238c_0_2"/>
          <p:cNvSpPr txBox="1"/>
          <p:nvPr/>
        </p:nvSpPr>
        <p:spPr>
          <a:xfrm>
            <a:off x="392756" y="995437"/>
            <a:ext cx="3367350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endParaRPr sz="1200" dirty="0"/>
          </a:p>
          <a:p>
            <a:pPr defTabSz="685800"/>
            <a:r>
              <a:rPr lang="en-US" sz="1200" b="1" u="sng" dirty="0"/>
              <a:t>Consistency scorecard</a:t>
            </a:r>
            <a:r>
              <a:rPr lang="en-US" sz="1200" b="1" dirty="0"/>
              <a:t>: </a:t>
            </a:r>
            <a:r>
              <a:rPr lang="en-US" sz="1200" dirty="0"/>
              <a:t>shows consistency metrics (which includes mean/median absolute error and frequency of superior performance) from multiple variables compressed into one graphic</a:t>
            </a:r>
            <a:endParaRPr sz="1200" dirty="0"/>
          </a:p>
          <a:p>
            <a:pPr defTabSz="685800"/>
            <a:endParaRPr sz="1200" dirty="0"/>
          </a:p>
          <a:p>
            <a:pPr marL="342900" indent="-247650" defTabSz="685800">
              <a:buSzPts val="1600"/>
              <a:buFont typeface="Arial"/>
              <a:buChar char="●"/>
            </a:pPr>
            <a:r>
              <a:rPr lang="en-US" sz="1200" dirty="0"/>
              <a:t>Allows for TC track, intensity, and size forecasts to be quickly evaluated together</a:t>
            </a:r>
            <a:endParaRPr sz="1200" dirty="0"/>
          </a:p>
          <a:p>
            <a:pPr defTabSz="685800"/>
            <a:endParaRPr sz="1200" b="1" dirty="0"/>
          </a:p>
          <a:p>
            <a:pPr defTabSz="685800"/>
            <a:r>
              <a:rPr lang="en-US" sz="1200" dirty="0"/>
              <a:t>Assimilation of RO data results in </a:t>
            </a:r>
            <a:r>
              <a:rPr lang="en-US" sz="1200" b="1" dirty="0"/>
              <a:t>consistent improvement in TC track forecasts</a:t>
            </a:r>
            <a:r>
              <a:rPr lang="en-US" sz="1200" dirty="0"/>
              <a:t> across almost all lead times</a:t>
            </a:r>
            <a:endParaRPr sz="1200" dirty="0"/>
          </a:p>
          <a:p>
            <a:pPr defTabSz="685800"/>
            <a:endParaRPr sz="1200" dirty="0"/>
          </a:p>
          <a:p>
            <a:pPr defTabSz="685800"/>
            <a:r>
              <a:rPr lang="en-US" sz="1200" dirty="0"/>
              <a:t>Mixed results are observed for the other TC variables</a:t>
            </a:r>
            <a:endParaRPr sz="1200" dirty="0"/>
          </a:p>
        </p:txBody>
      </p:sp>
      <p:pic>
        <p:nvPicPr>
          <p:cNvPr id="150" name="Google Shape;150;g285adec238c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856" y="1210556"/>
            <a:ext cx="4725975" cy="29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19E98-D53E-4C48-900B-D17304314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951" y="958426"/>
            <a:ext cx="8576840" cy="3670356"/>
          </a:xfrm>
          <a:noFill/>
        </p:spPr>
        <p:txBody>
          <a:bodyPr/>
          <a:lstStyle/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 potential levels of saturation in NWP with increased number of RO (bending angle)</a:t>
            </a:r>
            <a:endParaRPr lang="en-US" sz="1600" dirty="0"/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 studies conducted at other NWP centers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Identify needs for optimization of data assimilation algorithms</a:t>
            </a:r>
          </a:p>
          <a:p>
            <a:pPr lvl="1">
              <a:buSzPct val="100000"/>
            </a:pPr>
            <a:r>
              <a:rPr lang="en-US" sz="1200" dirty="0"/>
              <a:t>Geographical region</a:t>
            </a:r>
          </a:p>
          <a:p>
            <a:pPr lvl="1">
              <a:buSzPct val="100000"/>
            </a:pPr>
            <a:r>
              <a:rPr lang="en-US" sz="1200" dirty="0"/>
              <a:t>Quality control procedures</a:t>
            </a:r>
          </a:p>
          <a:p>
            <a:pPr lvl="1">
              <a:buSzPct val="100000"/>
            </a:pPr>
            <a:r>
              <a:rPr lang="en-US" sz="1200" dirty="0"/>
              <a:t>Observation error characteristics</a:t>
            </a:r>
          </a:p>
          <a:p>
            <a:pPr lvl="1">
              <a:buSzPct val="100000"/>
            </a:pPr>
            <a:r>
              <a:rPr lang="en-US" sz="1200" dirty="0"/>
              <a:t>Code used to simulate observations (forward operator) </a:t>
            </a:r>
            <a:endParaRPr lang="en-US" sz="1650" dirty="0"/>
          </a:p>
          <a:p>
            <a:pPr>
              <a:buSzPct val="100000"/>
            </a:pPr>
            <a:r>
              <a:rPr lang="en-US" sz="1600" dirty="0"/>
              <a:t>Scenarios under investigation</a:t>
            </a:r>
          </a:p>
          <a:p>
            <a:pPr lvl="1">
              <a:buSzPct val="100000"/>
            </a:pPr>
            <a:r>
              <a:rPr lang="en-US" sz="1200" dirty="0"/>
              <a:t>RO numbers from year 2020 (~6K prof/day) with current model configuration</a:t>
            </a:r>
          </a:p>
          <a:p>
            <a:pPr lvl="1">
              <a:buSzPct val="100000"/>
            </a:pPr>
            <a:r>
              <a:rPr lang="en-US" sz="1200" dirty="0"/>
              <a:t>10K, 20K, 50K, 100K with updated data assimilation algorithms </a:t>
            </a:r>
          </a:p>
          <a:p>
            <a:pPr lvl="1">
              <a:buSzPct val="100000"/>
            </a:pPr>
            <a:r>
              <a:rPr lang="en-US" sz="1200" dirty="0"/>
              <a:t>6K, 20K and 50K experiments – completed  </a:t>
            </a:r>
          </a:p>
          <a:p>
            <a:pPr lvl="1">
              <a:buSzPct val="100000"/>
            </a:pPr>
            <a:r>
              <a:rPr lang="en-US" sz="1200" dirty="0"/>
              <a:t>100K experiment –  completed, evaluation of results is underway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92F14E-A7DF-2241-95C6-B2CA9420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Saturation studies with RO (OSSE)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3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5C60-41DC-5E61-B778-2B16D624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55316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 results: NHX RMS geopotential heights </a:t>
            </a:r>
          </a:p>
        </p:txBody>
      </p:sp>
      <p:sp>
        <p:nvSpPr>
          <p:cNvPr id="11" name="Google Shape;97;p3">
            <a:extLst>
              <a:ext uri="{FF2B5EF4-FFF2-40B4-BE49-F238E27FC236}">
                <a16:creationId xmlns:a16="http://schemas.microsoft.com/office/drawing/2014/main" id="{140C9608-4728-C7DA-A0B9-9B5BD25D127E}"/>
              </a:ext>
            </a:extLst>
          </p:cNvPr>
          <p:cNvSpPr txBox="1">
            <a:spLocks noGrp="1"/>
          </p:cNvSpPr>
          <p:nvPr/>
        </p:nvSpPr>
        <p:spPr>
          <a:xfrm>
            <a:off x="537181" y="692416"/>
            <a:ext cx="6997989" cy="904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7" tIns="25706" rIns="51427" bIns="25706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0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NORO = Control configuration (without RO)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6K_C2_E80  = Control configuration + ~6K RO prof/day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20K_E80  = Control configuration + 20K RO prof/day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50K_E80 = Control configuration + 50K RO prof/day</a:t>
            </a:r>
            <a:endParaRPr sz="15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Content Placeholder 8">
            <a:extLst>
              <a:ext uri="{FF2B5EF4-FFF2-40B4-BE49-F238E27FC236}">
                <a16:creationId xmlns:a16="http://schemas.microsoft.com/office/drawing/2014/main" id="{C5FE49D3-9A53-A0C4-5B46-3CAD0BB1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1676568"/>
            <a:ext cx="2831810" cy="2831810"/>
          </a:xfrm>
          <a:prstGeom prst="rect">
            <a:avLst/>
          </a:prstGeom>
        </p:spPr>
      </p:pic>
      <p:pic>
        <p:nvPicPr>
          <p:cNvPr id="23" name="Content Placeholder 13">
            <a:extLst>
              <a:ext uri="{FF2B5EF4-FFF2-40B4-BE49-F238E27FC236}">
                <a16:creationId xmlns:a16="http://schemas.microsoft.com/office/drawing/2014/main" id="{BCC12388-56BF-FB65-1178-6F06AD88C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06" y="1676568"/>
            <a:ext cx="2831811" cy="2831811"/>
          </a:xfrm>
          <a:prstGeom prst="rect">
            <a:avLst/>
          </a:prstGeom>
        </p:spPr>
      </p:pic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2701DD50-7840-99D6-6021-84D25C53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85" y="1676567"/>
            <a:ext cx="2831811" cy="28318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F50811-6CF9-8F6F-9171-B7302A546E8D}"/>
              </a:ext>
            </a:extLst>
          </p:cNvPr>
          <p:cNvSpPr txBox="1"/>
          <p:nvPr/>
        </p:nvSpPr>
        <p:spPr>
          <a:xfrm>
            <a:off x="7017635" y="4151697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1FAFF1-044E-0C3E-4DD6-B2E67995F5F6}"/>
              </a:ext>
            </a:extLst>
          </p:cNvPr>
          <p:cNvSpPr txBox="1"/>
          <p:nvPr/>
        </p:nvSpPr>
        <p:spPr>
          <a:xfrm>
            <a:off x="8184118" y="416009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ADD4B17-3854-AB9A-EE15-1671BCB3BF2C}"/>
              </a:ext>
            </a:extLst>
          </p:cNvPr>
          <p:cNvSpPr/>
          <p:nvPr/>
        </p:nvSpPr>
        <p:spPr>
          <a:xfrm>
            <a:off x="3135308" y="3203250"/>
            <a:ext cx="181730" cy="477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1B23BA-52CA-CABB-113B-6DABCD76D48E}"/>
              </a:ext>
            </a:extLst>
          </p:cNvPr>
          <p:cNvSpPr txBox="1"/>
          <p:nvPr/>
        </p:nvSpPr>
        <p:spPr>
          <a:xfrm>
            <a:off x="2872452" y="3656475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ADE54052-1BF1-2B46-B6BC-C2FAAC815823}"/>
              </a:ext>
            </a:extLst>
          </p:cNvPr>
          <p:cNvSpPr/>
          <p:nvPr/>
        </p:nvSpPr>
        <p:spPr>
          <a:xfrm>
            <a:off x="6000990" y="3227104"/>
            <a:ext cx="181730" cy="477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E4A40E-6F81-F703-E41B-1374D5A1CE72}"/>
              </a:ext>
            </a:extLst>
          </p:cNvPr>
          <p:cNvSpPr txBox="1"/>
          <p:nvPr/>
        </p:nvSpPr>
        <p:spPr>
          <a:xfrm>
            <a:off x="5738134" y="3680329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0BE1E-2F37-DC59-08CB-AEF28D760969}"/>
              </a:ext>
            </a:extLst>
          </p:cNvPr>
          <p:cNvSpPr txBox="1"/>
          <p:nvPr/>
        </p:nvSpPr>
        <p:spPr>
          <a:xfrm>
            <a:off x="8263518" y="241786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FD4C1-DF50-CA41-7C9E-587CC77FC862}"/>
              </a:ext>
            </a:extLst>
          </p:cNvPr>
          <p:cNvSpPr txBox="1"/>
          <p:nvPr/>
        </p:nvSpPr>
        <p:spPr>
          <a:xfrm>
            <a:off x="7289012" y="3491601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074B-1927-DE09-6071-961224EE5120}"/>
              </a:ext>
            </a:extLst>
          </p:cNvPr>
          <p:cNvSpPr txBox="1"/>
          <p:nvPr/>
        </p:nvSpPr>
        <p:spPr>
          <a:xfrm>
            <a:off x="8363008" y="349160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9233A-C885-B3E5-DFF6-098DC0999D79}"/>
              </a:ext>
            </a:extLst>
          </p:cNvPr>
          <p:cNvSpPr txBox="1"/>
          <p:nvPr/>
        </p:nvSpPr>
        <p:spPr>
          <a:xfrm>
            <a:off x="7782560" y="127028"/>
            <a:ext cx="11608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Sean Casey</a:t>
            </a:r>
          </a:p>
        </p:txBody>
      </p:sp>
    </p:spTree>
    <p:extLst>
      <p:ext uri="{BB962C8B-B14F-4D97-AF65-F5344CB8AC3E}">
        <p14:creationId xmlns:p14="http://schemas.microsoft.com/office/powerpoint/2010/main" val="213719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5C60-41DC-5E61-B778-2B16D624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55316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 results: SHX RMS geopotential heights </a:t>
            </a:r>
          </a:p>
        </p:txBody>
      </p:sp>
      <p:sp>
        <p:nvSpPr>
          <p:cNvPr id="11" name="Google Shape;97;p3">
            <a:extLst>
              <a:ext uri="{FF2B5EF4-FFF2-40B4-BE49-F238E27FC236}">
                <a16:creationId xmlns:a16="http://schemas.microsoft.com/office/drawing/2014/main" id="{140C9608-4728-C7DA-A0B9-9B5BD25D127E}"/>
              </a:ext>
            </a:extLst>
          </p:cNvPr>
          <p:cNvSpPr txBox="1">
            <a:spLocks noGrp="1"/>
          </p:cNvSpPr>
          <p:nvPr/>
        </p:nvSpPr>
        <p:spPr>
          <a:xfrm>
            <a:off x="537181" y="692416"/>
            <a:ext cx="6997989" cy="904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7" tIns="25706" rIns="51427" bIns="25706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0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NORO = Control configuration (without RO)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6K_C2_E80  = Control configuration + ~6K RO prof/day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20K_E80  = Control configuration + 20K RO prof/day</a:t>
            </a:r>
          </a:p>
          <a:p>
            <a:pPr defTabSz="685800">
              <a:lnSpc>
                <a:spcPct val="90000"/>
              </a:lnSpc>
              <a:buClr>
                <a:srgbClr val="0A4595"/>
              </a:buClr>
              <a:buSzPts val="4000"/>
            </a:pP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50K_E80 = Control configuration + 50K RO prof/day</a:t>
            </a:r>
            <a:endParaRPr sz="15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E36E432-EB66-D314-E25D-6394D5E52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15" y="1721820"/>
            <a:ext cx="2780486" cy="2780486"/>
          </a:xfrm>
          <a:prstGeom prst="rect">
            <a:avLst/>
          </a:prstGeom>
        </p:spPr>
      </p:pic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503AF3B9-912E-5D0F-CEA3-4DDE4AA6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69" y="1734661"/>
            <a:ext cx="2780486" cy="2780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3A68B-00A0-EDFE-E797-B999A249E6EB}"/>
              </a:ext>
            </a:extLst>
          </p:cNvPr>
          <p:cNvSpPr txBox="1"/>
          <p:nvPr/>
        </p:nvSpPr>
        <p:spPr>
          <a:xfrm>
            <a:off x="6892413" y="4165692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7911C-C0F6-08DC-88A9-887992C55792}"/>
              </a:ext>
            </a:extLst>
          </p:cNvPr>
          <p:cNvSpPr txBox="1"/>
          <p:nvPr/>
        </p:nvSpPr>
        <p:spPr>
          <a:xfrm>
            <a:off x="8058896" y="4174085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7BFC7C9-50DC-7E91-12E1-94856BE92646}"/>
              </a:ext>
            </a:extLst>
          </p:cNvPr>
          <p:cNvSpPr/>
          <p:nvPr/>
        </p:nvSpPr>
        <p:spPr>
          <a:xfrm>
            <a:off x="5945990" y="3355210"/>
            <a:ext cx="181730" cy="477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349B2-47F4-A487-62D4-41A13F1EE668}"/>
              </a:ext>
            </a:extLst>
          </p:cNvPr>
          <p:cNvSpPr txBox="1"/>
          <p:nvPr/>
        </p:nvSpPr>
        <p:spPr>
          <a:xfrm>
            <a:off x="5662219" y="3761301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CE318-282A-A5FD-31DE-5E6D84B1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9" y="1721820"/>
            <a:ext cx="2793327" cy="2793327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6C40FDA-DFED-94D6-D74E-A283A6F0665B}"/>
              </a:ext>
            </a:extLst>
          </p:cNvPr>
          <p:cNvSpPr/>
          <p:nvPr/>
        </p:nvSpPr>
        <p:spPr>
          <a:xfrm>
            <a:off x="3000156" y="3284222"/>
            <a:ext cx="181730" cy="477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8A6798-C44C-C45A-B982-4964B2CA6736}"/>
              </a:ext>
            </a:extLst>
          </p:cNvPr>
          <p:cNvSpPr txBox="1"/>
          <p:nvPr/>
        </p:nvSpPr>
        <p:spPr>
          <a:xfrm>
            <a:off x="2716385" y="3690313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31BF4-7541-9096-673D-C7D0AEB19792}"/>
              </a:ext>
            </a:extLst>
          </p:cNvPr>
          <p:cNvSpPr txBox="1"/>
          <p:nvPr/>
        </p:nvSpPr>
        <p:spPr>
          <a:xfrm>
            <a:off x="8180760" y="24108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7F20-8842-10E6-0667-FEBD589BFD3F}"/>
              </a:ext>
            </a:extLst>
          </p:cNvPr>
          <p:cNvSpPr txBox="1"/>
          <p:nvPr/>
        </p:nvSpPr>
        <p:spPr>
          <a:xfrm>
            <a:off x="7206254" y="348458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4E7FED-DC75-0704-0167-0B97D658CB9C}"/>
              </a:ext>
            </a:extLst>
          </p:cNvPr>
          <p:cNvSpPr txBox="1"/>
          <p:nvPr/>
        </p:nvSpPr>
        <p:spPr>
          <a:xfrm>
            <a:off x="8273899" y="346299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50K</a:t>
            </a:r>
          </a:p>
        </p:txBody>
      </p:sp>
    </p:spTree>
    <p:extLst>
      <p:ext uri="{BB962C8B-B14F-4D97-AF65-F5344CB8AC3E}">
        <p14:creationId xmlns:p14="http://schemas.microsoft.com/office/powerpoint/2010/main" val="392690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3EA1A39-67EA-A745-C062-54D8A3E10E29}"/>
              </a:ext>
            </a:extLst>
          </p:cNvPr>
          <p:cNvSpPr txBox="1"/>
          <p:nvPr/>
        </p:nvSpPr>
        <p:spPr>
          <a:xfrm>
            <a:off x="497078" y="103845"/>
            <a:ext cx="338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Northern Hemisphere extra-tropics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CC39C-8194-E520-DD19-1DDF503F6921}"/>
              </a:ext>
            </a:extLst>
          </p:cNvPr>
          <p:cNvSpPr txBox="1"/>
          <p:nvPr/>
        </p:nvSpPr>
        <p:spPr>
          <a:xfrm>
            <a:off x="5760947" y="103844"/>
            <a:ext cx="338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Southern Hemisphere extra-tropics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CF7777A4-CAD1-8BCF-229D-6CD9088A8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7"/>
          <a:stretch/>
        </p:blipFill>
        <p:spPr>
          <a:xfrm>
            <a:off x="497508" y="816697"/>
            <a:ext cx="3188391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623BC7E3-43D3-9DFE-47D9-EEA0337A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30"/>
          <a:stretch/>
        </p:blipFill>
        <p:spPr>
          <a:xfrm>
            <a:off x="497079" y="2894095"/>
            <a:ext cx="3240522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25">
            <a:extLst>
              <a:ext uri="{FF2B5EF4-FFF2-40B4-BE49-F238E27FC236}">
                <a16:creationId xmlns:a16="http://schemas.microsoft.com/office/drawing/2014/main" id="{7434F962-D98D-A559-C04F-5FF55AD4E9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9"/>
          <a:stretch/>
        </p:blipFill>
        <p:spPr>
          <a:xfrm>
            <a:off x="5760948" y="827693"/>
            <a:ext cx="3188390" cy="166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38383700-3E8A-DB5A-38C3-0C5DF1E41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2"/>
          <a:stretch/>
        </p:blipFill>
        <p:spPr>
          <a:xfrm>
            <a:off x="5709678" y="2809255"/>
            <a:ext cx="3188390" cy="16990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63FFB9-ACC9-A52F-3A82-4F615B7A1106}"/>
              </a:ext>
            </a:extLst>
          </p:cNvPr>
          <p:cNvSpPr txBox="1"/>
          <p:nvPr/>
        </p:nvSpPr>
        <p:spPr>
          <a:xfrm>
            <a:off x="6115495" y="2545148"/>
            <a:ext cx="2479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A74411-38AA-6A5C-F946-B879F232FE1A}"/>
              </a:ext>
            </a:extLst>
          </p:cNvPr>
          <p:cNvSpPr txBox="1"/>
          <p:nvPr/>
        </p:nvSpPr>
        <p:spPr>
          <a:xfrm>
            <a:off x="6064225" y="539698"/>
            <a:ext cx="2479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630D5-1EFB-3ACF-0C86-7DEF8356109D}"/>
              </a:ext>
            </a:extLst>
          </p:cNvPr>
          <p:cNvSpPr txBox="1"/>
          <p:nvPr/>
        </p:nvSpPr>
        <p:spPr>
          <a:xfrm>
            <a:off x="797833" y="570757"/>
            <a:ext cx="2479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502FE-1B81-6345-BBF4-504EED8E73D8}"/>
              </a:ext>
            </a:extLst>
          </p:cNvPr>
          <p:cNvSpPr txBox="1"/>
          <p:nvPr/>
        </p:nvSpPr>
        <p:spPr>
          <a:xfrm>
            <a:off x="851626" y="2634178"/>
            <a:ext cx="2479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B347F1-646F-9C44-76C7-11DF74D2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341" y="1403830"/>
            <a:ext cx="1834635" cy="2345285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2000" dirty="0"/>
              <a:t>RO “anchoring” effect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7E1BD72-3D79-FDA1-4F29-9CC0F20B69FB}"/>
              </a:ext>
            </a:extLst>
          </p:cNvPr>
          <p:cNvCxnSpPr>
            <a:cxnSpLocks/>
          </p:cNvCxnSpPr>
          <p:nvPr/>
        </p:nvCxnSpPr>
        <p:spPr>
          <a:xfrm flipV="1">
            <a:off x="4886554" y="1403830"/>
            <a:ext cx="1331366" cy="797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159D39-DAAE-6BAE-10BE-0D355443AA05}"/>
              </a:ext>
            </a:extLst>
          </p:cNvPr>
          <p:cNvCxnSpPr>
            <a:cxnSpLocks/>
          </p:cNvCxnSpPr>
          <p:nvPr/>
        </p:nvCxnSpPr>
        <p:spPr>
          <a:xfrm flipH="1">
            <a:off x="3365822" y="2961471"/>
            <a:ext cx="1206178" cy="621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839769-9E5A-2388-4910-9B506A08ED8D}"/>
              </a:ext>
            </a:extLst>
          </p:cNvPr>
          <p:cNvCxnSpPr>
            <a:cxnSpLocks/>
          </p:cNvCxnSpPr>
          <p:nvPr/>
        </p:nvCxnSpPr>
        <p:spPr>
          <a:xfrm flipH="1" flipV="1">
            <a:off x="3330922" y="1251430"/>
            <a:ext cx="1072270" cy="930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C8EE4-847A-4027-BAD0-BE2D7BED4341}"/>
              </a:ext>
            </a:extLst>
          </p:cNvPr>
          <p:cNvCxnSpPr>
            <a:cxnSpLocks/>
          </p:cNvCxnSpPr>
          <p:nvPr/>
        </p:nvCxnSpPr>
        <p:spPr>
          <a:xfrm>
            <a:off x="4952339" y="2974547"/>
            <a:ext cx="1448461" cy="430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772664-9543-F4F6-146F-13AFC7ACB76B}"/>
              </a:ext>
            </a:extLst>
          </p:cNvPr>
          <p:cNvSpPr txBox="1"/>
          <p:nvPr/>
        </p:nvSpPr>
        <p:spPr>
          <a:xfrm>
            <a:off x="3788871" y="961873"/>
            <a:ext cx="188684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Geopotential heights</a:t>
            </a:r>
          </a:p>
        </p:txBody>
      </p:sp>
    </p:spTree>
    <p:extLst>
      <p:ext uri="{BB962C8B-B14F-4D97-AF65-F5344CB8AC3E}">
        <p14:creationId xmlns:p14="http://schemas.microsoft.com/office/powerpoint/2010/main" val="66929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 idx="4294967295"/>
          </p:nvPr>
        </p:nvSpPr>
        <p:spPr>
          <a:xfrm>
            <a:off x="0" y="751462"/>
            <a:ext cx="9144000" cy="30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Commercial Data Program (CDP)</a:t>
            </a:r>
            <a:br>
              <a:rPr lang="en-US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RODB Data Purchase </a:t>
            </a:r>
            <a:endParaRPr sz="3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BCB4F-733B-81E6-F8CD-56A3303139C0}"/>
              </a:ext>
            </a:extLst>
          </p:cNvPr>
          <p:cNvSpPr txBox="1"/>
          <p:nvPr/>
        </p:nvSpPr>
        <p:spPr>
          <a:xfrm>
            <a:off x="5456255" y="3980056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Patricia Weir/ NESDIS SAE -</a:t>
            </a:r>
          </a:p>
          <a:p>
            <a:r>
              <a:rPr lang="en-US" dirty="0"/>
              <a:t>Commercial Data Program Manager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33"/>
          <p:cNvGraphicFramePr/>
          <p:nvPr/>
        </p:nvGraphicFramePr>
        <p:xfrm>
          <a:off x="196994" y="676471"/>
          <a:ext cx="8818577" cy="41514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2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5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52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10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Order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Vendor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Profiles per day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Duration (Months)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 of Performance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Sharing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Notes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1-Test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GeoOptics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 2020 - Jan 2021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 Gov.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data; prep for operations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GeoOptics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 - Sep 2021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 Gov.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Operational use began May 2021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 2021 - Mar 2022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 Gov,  WMO and CGMS Centers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Added Galileo GNSS occultations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GeoOptics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 2022 - Jan 2023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 Gov,  WMO and CGMS Centers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10-month period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began March 16, 2022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4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3300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74313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Jan 18 - Jul 18, 2023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Unlimited distribution rights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Vendors were asked to provide 2 pricing options (1 &amp; 3a)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5" name="Google Shape;455;p33"/>
          <p:cNvSpPr txBox="1"/>
          <p:nvPr/>
        </p:nvSpPr>
        <p:spPr>
          <a:xfrm>
            <a:off x="0" y="36284"/>
            <a:ext cx="9093375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2" algn="ctr" defTabSz="685800">
              <a:buSzPts val="2000"/>
            </a:pP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IDIQ-1 Contracts awarded to Spire &amp; GeoOptics in Nov 2020.  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2" algn="ctr" defTabSz="685800">
              <a:buSzPts val="2000"/>
            </a:pP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Contract ceiling (2-year POP):  $23M</a:t>
            </a:r>
            <a:endParaRPr sz="1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0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"/>
          <p:cNvSpPr txBox="1"/>
          <p:nvPr/>
        </p:nvSpPr>
        <p:spPr>
          <a:xfrm>
            <a:off x="-70800" y="31091"/>
            <a:ext cx="9416925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2" algn="ctr" defTabSz="685800">
              <a:buSzPts val="2000"/>
            </a:pP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IDIQ-2 (RODB-2) Contracts awarded to Spire &amp; PlanetiQ in Mar 2023.  </a:t>
            </a:r>
            <a:endParaRPr sz="18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2" algn="ctr" defTabSz="685800">
              <a:buSzPts val="2000"/>
            </a:pP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Contract ceiling (5-year POP):  $59.31M</a:t>
            </a:r>
            <a:endParaRPr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461" name="Google Shape;461;p34"/>
          <p:cNvGraphicFramePr/>
          <p:nvPr/>
        </p:nvGraphicFramePr>
        <p:xfrm>
          <a:off x="196994" y="676471"/>
          <a:ext cx="8818577" cy="37752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2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3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70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73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Order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Vendor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Profiles per day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Duration (Months)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 of Performance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Sharing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Notes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1-Test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PlanetiQ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 5 - May 5, 2023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Unlimited distribution rights</a:t>
                      </a:r>
                      <a:endParaRPr sz="1400" u="none" strike="noStrike" cap="none"/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data; prep for operations</a:t>
                      </a:r>
                      <a:endParaRPr sz="12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3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PlanetiQ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3100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 18, 2023 - 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Jan 18, 2024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Unlimited distribution rights</a:t>
                      </a:r>
                      <a:endParaRPr sz="1400" b="1" u="none" strike="noStrike" cap="none"/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 Operational    Data Buy with PlanetiQ.</a:t>
                      </a:r>
                      <a:endParaRPr sz="11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1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Jan 18, 2024 - 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DO-3 RFP sent </a:t>
                      </a:r>
                      <a:r>
                        <a:rPr lang="en-US" sz="110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tp</a:t>
                      </a:r>
                      <a:r>
                        <a:rPr lang="en-US" sz="110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vendors in Oct ‘23. Duration TBD</a:t>
                      </a:r>
                      <a:endParaRPr sz="1100" b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05725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 RFP in 3QFY24; DO-4 award: 4QFY24</a:t>
                      </a:r>
                      <a:endParaRPr sz="11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DO-n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TBD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274313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369" marR="16369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b="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9" marR="68569" marT="68569" marB="6856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66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>
            <a:spLocks noGrp="1"/>
          </p:cNvSpPr>
          <p:nvPr>
            <p:ph type="title" idx="4294967295"/>
          </p:nvPr>
        </p:nvSpPr>
        <p:spPr>
          <a:xfrm>
            <a:off x="0" y="1507181"/>
            <a:ext cx="9144000" cy="23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NESDIS Commercial Data Program (CDP) </a:t>
            </a:r>
            <a:br>
              <a:rPr lang="en-U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Ocean Surface Winds Pilot</a:t>
            </a:r>
            <a:br>
              <a:rPr lang="en-U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 Status</a:t>
            </a:r>
            <a:endParaRPr sz="3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7BC7-2BAB-8A4C-A089-D29294FE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QOSAP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0AEE-C763-574E-B8BA-BB8FAE240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1623"/>
            <a:ext cx="8372475" cy="3145338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1"/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Address capability gap to provide quantitative information on the impact of observations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1600" dirty="0"/>
              <a:t>Congress began funding </a:t>
            </a:r>
            <a:r>
              <a:rPr lang="en-US" sz="16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in 2014,</a:t>
            </a:r>
            <a:r>
              <a:rPr lang="en-US" sz="1600" dirty="0"/>
              <a:t> requirements included in Weather Act of 2017</a:t>
            </a:r>
            <a:endParaRPr lang="en-US" sz="16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</a:pPr>
            <a:r>
              <a:rPr lang="en-US" sz="1600" dirty="0">
                <a:cs typeface="Calibri" panose="020F0502020204030204" pitchFamily="34" charset="0"/>
              </a:rPr>
              <a:t>Today, QOSAP maintains and improves infrastructure to conduct quantitative assessments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optimization of current use of in-situ and satellite observations 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Quantitative information on the impact of proposed changes to the observing system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1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Expected impact of new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observing technologies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1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Trade-off studies to optimize observing system configuration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NOAA</a:t>
            </a:r>
            <a:r>
              <a:rPr lang="en-US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-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wide program with representatives from the different Line Offices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</a:pPr>
            <a:r>
              <a:rPr lang="en-US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QOSAP transitioned to OAR Office of Research, Transition and Application on October 1, 2023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SzPct val="100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</a:pPr>
            <a:endParaRPr lang="en-US" sz="15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</a:pPr>
            <a:endParaRPr lang="en-US" sz="15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1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>
            <a:spLocks noGrp="1"/>
          </p:cNvSpPr>
          <p:nvPr>
            <p:ph type="title"/>
          </p:nvPr>
        </p:nvSpPr>
        <p:spPr>
          <a:xfrm>
            <a:off x="0" y="-199685"/>
            <a:ext cx="908685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1800"/>
            </a:pPr>
            <a:r>
              <a:rPr lang="en-US" sz="2850">
                <a:solidFill>
                  <a:srgbClr val="07336F"/>
                </a:solidFill>
              </a:rPr>
              <a:t>Ocean Surface Winds (OSW) Pilot Schedule</a:t>
            </a:r>
            <a:endParaRPr sz="2850">
              <a:solidFill>
                <a:srgbClr val="07336F"/>
              </a:solidFill>
            </a:endParaRPr>
          </a:p>
        </p:txBody>
      </p:sp>
      <p:grpSp>
        <p:nvGrpSpPr>
          <p:cNvPr id="201" name="Google Shape;201;p18"/>
          <p:cNvGrpSpPr/>
          <p:nvPr/>
        </p:nvGrpSpPr>
        <p:grpSpPr>
          <a:xfrm>
            <a:off x="615646" y="727804"/>
            <a:ext cx="7965092" cy="4009637"/>
            <a:chOff x="820862" y="1503805"/>
            <a:chExt cx="10620122" cy="5346183"/>
          </a:xfrm>
        </p:grpSpPr>
        <p:grpSp>
          <p:nvGrpSpPr>
            <p:cNvPr id="202" name="Google Shape;202;p18"/>
            <p:cNvGrpSpPr/>
            <p:nvPr/>
          </p:nvGrpSpPr>
          <p:grpSpPr>
            <a:xfrm>
              <a:off x="821368" y="1960318"/>
              <a:ext cx="10619616" cy="3746400"/>
              <a:chOff x="455608" y="2175003"/>
              <a:chExt cx="10619616" cy="3746400"/>
            </a:xfrm>
          </p:grpSpPr>
          <p:sp>
            <p:nvSpPr>
              <p:cNvPr id="203" name="Google Shape;203;p18"/>
              <p:cNvSpPr/>
              <p:nvPr/>
            </p:nvSpPr>
            <p:spPr>
              <a:xfrm>
                <a:off x="5423378" y="2186703"/>
                <a:ext cx="16881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cxnSp>
            <p:nvCxnSpPr>
              <p:cNvPr id="204" name="Google Shape;204;p18"/>
              <p:cNvCxnSpPr/>
              <p:nvPr/>
            </p:nvCxnSpPr>
            <p:spPr>
              <a:xfrm>
                <a:off x="3745722" y="2350493"/>
                <a:ext cx="7500" cy="35706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05" name="Google Shape;205;p18"/>
              <p:cNvSpPr/>
              <p:nvPr/>
            </p:nvSpPr>
            <p:spPr>
              <a:xfrm>
                <a:off x="2047305" y="2186703"/>
                <a:ext cx="16881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06" name="Google Shape;206;p18"/>
              <p:cNvSpPr/>
              <p:nvPr/>
            </p:nvSpPr>
            <p:spPr>
              <a:xfrm>
                <a:off x="921918" y="2186703"/>
                <a:ext cx="11256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07" name="Google Shape;207;p18"/>
              <p:cNvSpPr/>
              <p:nvPr/>
            </p:nvSpPr>
            <p:spPr>
              <a:xfrm>
                <a:off x="3735518" y="2186703"/>
                <a:ext cx="16881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08" name="Google Shape;208;p18"/>
              <p:cNvSpPr/>
              <p:nvPr/>
            </p:nvSpPr>
            <p:spPr>
              <a:xfrm>
                <a:off x="8799577" y="2186703"/>
                <a:ext cx="16881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09" name="Google Shape;209;p18"/>
              <p:cNvSpPr/>
              <p:nvPr/>
            </p:nvSpPr>
            <p:spPr>
              <a:xfrm>
                <a:off x="7111378" y="2186703"/>
                <a:ext cx="1688100" cy="37347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1484605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Sep</a:t>
                </a:r>
                <a:endParaRPr sz="900"/>
              </a:p>
            </p:txBody>
          </p:sp>
          <p:sp>
            <p:nvSpPr>
              <p:cNvPr id="211" name="Google Shape;211;p18"/>
              <p:cNvSpPr/>
              <p:nvPr/>
            </p:nvSpPr>
            <p:spPr>
              <a:xfrm>
                <a:off x="2047296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Oct</a:t>
                </a:r>
                <a:endParaRPr sz="900"/>
              </a:p>
            </p:txBody>
          </p:sp>
          <p:sp>
            <p:nvSpPr>
              <p:cNvPr id="212" name="Google Shape;212;p18"/>
              <p:cNvSpPr/>
              <p:nvPr/>
            </p:nvSpPr>
            <p:spPr>
              <a:xfrm>
                <a:off x="2609987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Nov</a:t>
                </a:r>
                <a:endParaRPr sz="900"/>
              </a:p>
            </p:txBody>
          </p:sp>
          <p:sp>
            <p:nvSpPr>
              <p:cNvPr id="213" name="Google Shape;213;p18"/>
              <p:cNvSpPr/>
              <p:nvPr/>
            </p:nvSpPr>
            <p:spPr>
              <a:xfrm>
                <a:off x="3172678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Dec</a:t>
                </a:r>
                <a:endParaRPr sz="900"/>
              </a:p>
            </p:txBody>
          </p:sp>
          <p:sp>
            <p:nvSpPr>
              <p:cNvPr id="214" name="Google Shape;214;p18"/>
              <p:cNvSpPr/>
              <p:nvPr/>
            </p:nvSpPr>
            <p:spPr>
              <a:xfrm>
                <a:off x="3735369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Jan</a:t>
                </a:r>
                <a:endParaRPr sz="900"/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4298060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Feb</a:t>
                </a:r>
                <a:endParaRPr sz="900"/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4860752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Mar</a:t>
                </a:r>
                <a:endParaRPr sz="900"/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5423443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Apr </a:t>
                </a:r>
                <a:endParaRPr sz="900"/>
              </a:p>
            </p:txBody>
          </p:sp>
          <p:sp>
            <p:nvSpPr>
              <p:cNvPr id="218" name="Google Shape;218;p18"/>
              <p:cNvSpPr/>
              <p:nvPr/>
            </p:nvSpPr>
            <p:spPr>
              <a:xfrm>
                <a:off x="5986126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May</a:t>
                </a:r>
                <a:endParaRPr sz="900"/>
              </a:p>
            </p:txBody>
          </p:sp>
          <p:sp>
            <p:nvSpPr>
              <p:cNvPr id="219" name="Google Shape;219;p18"/>
              <p:cNvSpPr/>
              <p:nvPr/>
            </p:nvSpPr>
            <p:spPr>
              <a:xfrm>
                <a:off x="6548817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Jun</a:t>
                </a:r>
                <a:endParaRPr sz="900"/>
              </a:p>
            </p:txBody>
          </p:sp>
          <p:sp>
            <p:nvSpPr>
              <p:cNvPr id="220" name="Google Shape;220;p18"/>
              <p:cNvSpPr/>
              <p:nvPr/>
            </p:nvSpPr>
            <p:spPr>
              <a:xfrm>
                <a:off x="7111508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Jul</a:t>
                </a:r>
                <a:endParaRPr sz="900"/>
              </a:p>
            </p:txBody>
          </p:sp>
          <p:sp>
            <p:nvSpPr>
              <p:cNvPr id="221" name="Google Shape;221;p18"/>
              <p:cNvSpPr/>
              <p:nvPr/>
            </p:nvSpPr>
            <p:spPr>
              <a:xfrm>
                <a:off x="7674199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Aug</a:t>
                </a:r>
                <a:endParaRPr sz="900"/>
              </a:p>
            </p:txBody>
          </p:sp>
          <p:sp>
            <p:nvSpPr>
              <p:cNvPr id="222" name="Google Shape;222;p18"/>
              <p:cNvSpPr/>
              <p:nvPr/>
            </p:nvSpPr>
            <p:spPr>
              <a:xfrm>
                <a:off x="8236890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Sep</a:t>
                </a:r>
                <a:endParaRPr sz="900"/>
              </a:p>
            </p:txBody>
          </p:sp>
          <p:sp>
            <p:nvSpPr>
              <p:cNvPr id="223" name="Google Shape;223;p18"/>
              <p:cNvSpPr/>
              <p:nvPr/>
            </p:nvSpPr>
            <p:spPr>
              <a:xfrm>
                <a:off x="8799582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Oct</a:t>
                </a:r>
                <a:endParaRPr sz="900"/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9362273" y="2175003"/>
                <a:ext cx="562800" cy="351300"/>
              </a:xfrm>
              <a:prstGeom prst="rect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Nov</a:t>
                </a:r>
                <a:endParaRPr sz="900"/>
              </a:p>
            </p:txBody>
          </p:sp>
          <p:sp>
            <p:nvSpPr>
              <p:cNvPr id="225" name="Google Shape;225;p18"/>
              <p:cNvSpPr/>
              <p:nvPr/>
            </p:nvSpPr>
            <p:spPr>
              <a:xfrm>
                <a:off x="9924964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Dec</a:t>
                </a:r>
                <a:endParaRPr sz="900"/>
              </a:p>
            </p:txBody>
          </p:sp>
          <p:sp>
            <p:nvSpPr>
              <p:cNvPr id="226" name="Google Shape;226;p18"/>
              <p:cNvSpPr/>
              <p:nvPr/>
            </p:nvSpPr>
            <p:spPr>
              <a:xfrm>
                <a:off x="921918" y="2175003"/>
                <a:ext cx="562800" cy="351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200"/>
                </a:pPr>
                <a:r>
                  <a:rPr lang="en-US" sz="900"/>
                  <a:t>Aug</a:t>
                </a:r>
                <a:endParaRPr sz="900"/>
              </a:p>
            </p:txBody>
          </p:sp>
          <p:sp>
            <p:nvSpPr>
              <p:cNvPr id="227" name="Google Shape;227;p18"/>
              <p:cNvSpPr/>
              <p:nvPr/>
            </p:nvSpPr>
            <p:spPr>
              <a:xfrm>
                <a:off x="933680" y="2783733"/>
                <a:ext cx="259800" cy="415500"/>
              </a:xfrm>
              <a:prstGeom prst="rect">
                <a:avLst/>
              </a:prstGeom>
              <a:solidFill>
                <a:srgbClr val="FEE599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28" name="Google Shape;228;p18"/>
              <p:cNvSpPr txBox="1"/>
              <p:nvPr/>
            </p:nvSpPr>
            <p:spPr>
              <a:xfrm rot="18904072">
                <a:off x="455608" y="3213500"/>
                <a:ext cx="537331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r">
                  <a:buSzPts val="1600"/>
                </a:pPr>
                <a:r>
                  <a:rPr lang="en-US" sz="1200">
                    <a:latin typeface="Calibri"/>
                    <a:ea typeface="Calibri"/>
                    <a:cs typeface="Calibri"/>
                    <a:sym typeface="Calibri"/>
                  </a:rPr>
                  <a:t>RFP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8"/>
              <p:cNvSpPr/>
              <p:nvPr/>
            </p:nvSpPr>
            <p:spPr>
              <a:xfrm>
                <a:off x="1193924" y="2783733"/>
                <a:ext cx="482400" cy="415500"/>
              </a:xfrm>
              <a:prstGeom prst="rect">
                <a:avLst/>
              </a:prstGeom>
              <a:solidFill>
                <a:srgbClr val="FEE599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30" name="Google Shape;230;p18"/>
              <p:cNvSpPr/>
              <p:nvPr/>
            </p:nvSpPr>
            <p:spPr>
              <a:xfrm>
                <a:off x="2530612" y="3401825"/>
                <a:ext cx="1688100" cy="4155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600"/>
                </a:pPr>
                <a:r>
                  <a:rPr lang="en-US" sz="1200" b="1">
                    <a:solidFill>
                      <a:schemeClr val="dk1"/>
                    </a:solidFill>
                  </a:rPr>
                  <a:t>Preparation</a:t>
                </a:r>
                <a:endParaRPr sz="120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231" name="Google Shape;231;p18"/>
              <p:cNvSpPr/>
              <p:nvPr/>
            </p:nvSpPr>
            <p:spPr>
              <a:xfrm>
                <a:off x="4234608" y="3990562"/>
                <a:ext cx="3376200" cy="4155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600"/>
                </a:pPr>
                <a:r>
                  <a:rPr lang="en-US" sz="1200" b="1">
                    <a:solidFill>
                      <a:schemeClr val="dk1"/>
                    </a:solidFill>
                  </a:rPr>
                  <a:t>Data Delivery Period</a:t>
                </a:r>
                <a:endParaRPr sz="120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232" name="Google Shape;232;p18"/>
              <p:cNvSpPr/>
              <p:nvPr/>
            </p:nvSpPr>
            <p:spPr>
              <a:xfrm>
                <a:off x="5088124" y="5433977"/>
                <a:ext cx="5987100" cy="415500"/>
              </a:xfrm>
              <a:prstGeom prst="rect">
                <a:avLst/>
              </a:prstGeom>
              <a:solidFill>
                <a:srgbClr val="FEE599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600"/>
                </a:pPr>
                <a:r>
                  <a:rPr lang="en-US" sz="1050" b="1">
                    <a:solidFill>
                      <a:schemeClr val="dk1"/>
                    </a:solidFill>
                  </a:rPr>
                  <a:t>CDP Team: Data Assessment, Evaluation &amp; Reporting</a:t>
                </a:r>
                <a:endParaRPr sz="105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233" name="Google Shape;233;p18"/>
              <p:cNvSpPr txBox="1"/>
              <p:nvPr/>
            </p:nvSpPr>
            <p:spPr>
              <a:xfrm rot="18909055">
                <a:off x="465407" y="3449912"/>
                <a:ext cx="1208096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r">
                  <a:buSzPts val="1600"/>
                </a:pPr>
                <a:r>
                  <a:rPr lang="en-US" sz="1200">
                    <a:latin typeface="Calibri"/>
                    <a:ea typeface="Calibri"/>
                    <a:cs typeface="Calibri"/>
                    <a:sym typeface="Calibri"/>
                  </a:rPr>
                  <a:t>Evaluation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8"/>
              <p:cNvSpPr/>
              <p:nvPr/>
            </p:nvSpPr>
            <p:spPr>
              <a:xfrm>
                <a:off x="3007601" y="2489713"/>
                <a:ext cx="737700" cy="3513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>
                  <a:buSzPts val="1400"/>
                </a:pPr>
                <a:r>
                  <a:rPr lang="en-US" sz="1050" b="1"/>
                  <a:t>2023</a:t>
                </a:r>
                <a:endParaRPr sz="1050" b="1"/>
              </a:p>
            </p:txBody>
          </p:sp>
          <p:sp>
            <p:nvSpPr>
              <p:cNvPr id="235" name="Google Shape;235;p18"/>
              <p:cNvSpPr/>
              <p:nvPr/>
            </p:nvSpPr>
            <p:spPr>
              <a:xfrm>
                <a:off x="1737639" y="2848098"/>
                <a:ext cx="228600" cy="228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 w="25400" cap="flat" cmpd="sng">
                <a:solidFill>
                  <a:srgbClr val="153E4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1400"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36" name="Google Shape;236;p18"/>
              <p:cNvSpPr/>
              <p:nvPr/>
            </p:nvSpPr>
            <p:spPr>
              <a:xfrm>
                <a:off x="3613229" y="2483092"/>
                <a:ext cx="737700" cy="35130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>
                  <a:buSzPts val="1400"/>
                </a:pPr>
                <a:r>
                  <a:rPr lang="en-US" sz="1050" b="1"/>
                  <a:t>2024</a:t>
                </a:r>
                <a:endParaRPr sz="1050" b="1"/>
              </a:p>
            </p:txBody>
          </p:sp>
          <p:sp>
            <p:nvSpPr>
              <p:cNvPr id="237" name="Google Shape;237;p18"/>
              <p:cNvSpPr/>
              <p:nvPr/>
            </p:nvSpPr>
            <p:spPr>
              <a:xfrm>
                <a:off x="7620771" y="4540182"/>
                <a:ext cx="1688100" cy="4155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SzPts val="1600"/>
                </a:pPr>
                <a:r>
                  <a:rPr lang="en-US" sz="1200" b="1">
                    <a:solidFill>
                      <a:schemeClr val="dk1"/>
                    </a:solidFill>
                  </a:rPr>
                  <a:t>Evaluation</a:t>
                </a:r>
                <a:endParaRPr sz="1200" b="1">
                  <a:solidFill>
                    <a:schemeClr val="dk1"/>
                  </a:solidFill>
                </a:endParaRPr>
              </a:p>
            </p:txBody>
          </p:sp>
        </p:grpSp>
        <p:cxnSp>
          <p:nvCxnSpPr>
            <p:cNvPr id="238" name="Google Shape;238;p18"/>
            <p:cNvCxnSpPr/>
            <p:nvPr/>
          </p:nvCxnSpPr>
          <p:spPr>
            <a:xfrm>
              <a:off x="2995847" y="1960318"/>
              <a:ext cx="0" cy="374610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grpSp>
          <p:nvGrpSpPr>
            <p:cNvPr id="239" name="Google Shape;239;p18"/>
            <p:cNvGrpSpPr/>
            <p:nvPr/>
          </p:nvGrpSpPr>
          <p:grpSpPr>
            <a:xfrm>
              <a:off x="3003009" y="1503805"/>
              <a:ext cx="948600" cy="366806"/>
              <a:chOff x="8468302" y="914196"/>
              <a:chExt cx="948600" cy="366806"/>
            </a:xfrm>
          </p:grpSpPr>
          <p:sp>
            <p:nvSpPr>
              <p:cNvPr id="240" name="Google Shape;240;p18"/>
              <p:cNvSpPr txBox="1"/>
              <p:nvPr/>
            </p:nvSpPr>
            <p:spPr>
              <a:xfrm>
                <a:off x="8468302" y="914196"/>
                <a:ext cx="948600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algn="ctr">
                  <a:buSzPts val="1200"/>
                </a:pPr>
                <a:r>
                  <a:rPr lang="en-US" sz="90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1050" dirty="0"/>
              </a:p>
            </p:txBody>
          </p:sp>
          <p:cxnSp>
            <p:nvCxnSpPr>
              <p:cNvPr id="241" name="Google Shape;241;p18"/>
              <p:cNvCxnSpPr/>
              <p:nvPr/>
            </p:nvCxnSpPr>
            <p:spPr>
              <a:xfrm flipH="1">
                <a:off x="8471171" y="1138502"/>
                <a:ext cx="191400" cy="1425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triangle" w="sm" len="sm"/>
              </a:ln>
            </p:spPr>
          </p:cxnSp>
        </p:grpSp>
        <p:sp>
          <p:nvSpPr>
            <p:cNvPr id="242" name="Google Shape;242;p18"/>
            <p:cNvSpPr/>
            <p:nvPr/>
          </p:nvSpPr>
          <p:spPr>
            <a:xfrm>
              <a:off x="4066475" y="5927725"/>
              <a:ext cx="2341200" cy="435900"/>
            </a:xfrm>
            <a:prstGeom prst="rect">
              <a:avLst/>
            </a:prstGeom>
            <a:solidFill>
              <a:srgbClr val="FEE59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/>
                <a:t>U.S. Gov Team</a:t>
              </a:r>
              <a:endParaRPr sz="1050"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7331668" y="5927725"/>
              <a:ext cx="2341200" cy="4359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/>
                <a:t>Pilot Contract (Spire)</a:t>
              </a:r>
              <a:endParaRPr sz="1050"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1824275" y="4178000"/>
              <a:ext cx="2693700" cy="435900"/>
            </a:xfrm>
            <a:prstGeom prst="rect">
              <a:avLst/>
            </a:prstGeom>
            <a:solidFill>
              <a:srgbClr val="FEE599"/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 b="1"/>
                <a:t>CDP Team: Data Intro &amp; Prep.</a:t>
              </a:r>
              <a:endParaRPr sz="1050" b="1"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4085700" y="4711400"/>
              <a:ext cx="3821700" cy="435900"/>
            </a:xfrm>
            <a:prstGeom prst="rect">
              <a:avLst/>
            </a:prstGeom>
            <a:solidFill>
              <a:srgbClr val="FEE599"/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 b="1"/>
                <a:t>CDP Team: Data Monitoring &amp; Assessing</a:t>
              </a:r>
              <a:endParaRPr sz="1050" b="1"/>
            </a:p>
          </p:txBody>
        </p:sp>
        <p:grpSp>
          <p:nvGrpSpPr>
            <p:cNvPr id="246" name="Google Shape;246;p18"/>
            <p:cNvGrpSpPr/>
            <p:nvPr/>
          </p:nvGrpSpPr>
          <p:grpSpPr>
            <a:xfrm>
              <a:off x="820862" y="5773140"/>
              <a:ext cx="2720936" cy="670627"/>
              <a:chOff x="922462" y="5874740"/>
              <a:chExt cx="2720936" cy="670627"/>
            </a:xfrm>
          </p:grpSpPr>
          <p:sp>
            <p:nvSpPr>
              <p:cNvPr id="247" name="Google Shape;247;p18"/>
              <p:cNvSpPr/>
              <p:nvPr/>
            </p:nvSpPr>
            <p:spPr>
              <a:xfrm>
                <a:off x="952721" y="5887652"/>
                <a:ext cx="228600" cy="228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 w="25400" cap="flat" cmpd="sng">
                <a:solidFill>
                  <a:srgbClr val="153E4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1400"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48" name="Google Shape;248;p18"/>
              <p:cNvSpPr txBox="1"/>
              <p:nvPr/>
            </p:nvSpPr>
            <p:spPr>
              <a:xfrm>
                <a:off x="1232502" y="5874740"/>
                <a:ext cx="2404800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buSzPts val="1400"/>
                </a:pPr>
                <a:r>
                  <a:rPr lang="en-US" sz="1050" b="1"/>
                  <a:t>OSW Pilot Contract award</a:t>
                </a:r>
                <a:endParaRPr sz="1050"/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922462" y="6301767"/>
                <a:ext cx="271800" cy="243600"/>
              </a:xfrm>
              <a:prstGeom prst="triangle">
                <a:avLst>
                  <a:gd name="adj" fmla="val 50000"/>
                </a:avLst>
              </a:prstGeom>
              <a:solidFill>
                <a:srgbClr val="7030A0"/>
              </a:solidFill>
              <a:ln w="25400" cap="flat" cmpd="sng">
                <a:solidFill>
                  <a:srgbClr val="023B5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1400"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50" name="Google Shape;250;p18"/>
              <p:cNvSpPr txBox="1"/>
              <p:nvPr/>
            </p:nvSpPr>
            <p:spPr>
              <a:xfrm>
                <a:off x="1238598" y="6237452"/>
                <a:ext cx="2404800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buSzPts val="1400"/>
                </a:pPr>
                <a:r>
                  <a:rPr lang="en-US" sz="1050" b="1"/>
                  <a:t>OSW Pilot WG Kick-off </a:t>
                </a:r>
                <a:endParaRPr sz="1050"/>
              </a:p>
            </p:txBody>
          </p:sp>
        </p:grpSp>
        <p:sp>
          <p:nvSpPr>
            <p:cNvPr id="251" name="Google Shape;251;p18"/>
            <p:cNvSpPr/>
            <p:nvPr/>
          </p:nvSpPr>
          <p:spPr>
            <a:xfrm rot="10800000">
              <a:off x="825464" y="6590500"/>
              <a:ext cx="244200" cy="2421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23B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400"/>
              </a:pP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52" name="Google Shape;252;p18"/>
            <p:cNvSpPr txBox="1"/>
            <p:nvPr/>
          </p:nvSpPr>
          <p:spPr>
            <a:xfrm>
              <a:off x="1136997" y="6542252"/>
              <a:ext cx="47928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SzPts val="1400"/>
              </a:pPr>
              <a:r>
                <a:rPr lang="en-US" sz="1050" b="1"/>
                <a:t>OSW Pilot Spire Kick-off (w/ NOAA AGO, CDP Team)</a:t>
              </a:r>
              <a:endParaRPr sz="1050"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2362124" y="2681208"/>
              <a:ext cx="209100" cy="178200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25400" cap="flat" cmpd="sng">
              <a:solidFill>
                <a:srgbClr val="023B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400"/>
              </a:pP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54" name="Google Shape;254;p18"/>
            <p:cNvSpPr/>
            <p:nvPr/>
          </p:nvSpPr>
          <p:spPr>
            <a:xfrm rot="10800000">
              <a:off x="2793964" y="3161500"/>
              <a:ext cx="244200" cy="2421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23B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400"/>
              </a:pPr>
              <a:endParaRPr sz="105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181" y="1105786"/>
            <a:ext cx="8442997" cy="2883410"/>
          </a:xfrm>
        </p:spPr>
        <p:txBody>
          <a:bodyPr>
            <a:normAutofit lnSpcReduction="10000"/>
          </a:bodyPr>
          <a:lstStyle/>
          <a:p>
            <a:pPr marL="274320" indent="-27432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NOAA has the capability to conduct quantitative assessment to optimize and evaluate impact of current and new observing systems on products and services.</a:t>
            </a:r>
          </a:p>
          <a:p>
            <a:pPr marL="274320" indent="-27432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Capability expands to atmospheric and ocean applications (global and regional).</a:t>
            </a:r>
          </a:p>
          <a:p>
            <a:pPr marL="274320" indent="-27432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Ideal framework to investigate tradeoffs and relative/complementary impact of in-situ and satellite observations.</a:t>
            </a:r>
          </a:p>
          <a:p>
            <a:pPr marL="274320" indent="-27432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Potential testing of Polarimetric RO observations (forward operator, error characteristics, quality control) to improve NWP skill.</a:t>
            </a:r>
          </a:p>
          <a:p>
            <a:pPr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Clr>
                <a:schemeClr val="tx1"/>
              </a:buClr>
            </a:pPr>
            <a:endParaRPr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008303-A8E2-B64E-B081-86E64E04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82" y="175635"/>
            <a:ext cx="5915025" cy="6327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concluding thoughts</a:t>
            </a:r>
          </a:p>
        </p:txBody>
      </p:sp>
    </p:spTree>
    <p:extLst>
      <p:ext uri="{BB962C8B-B14F-4D97-AF65-F5344CB8AC3E}">
        <p14:creationId xmlns:p14="http://schemas.microsoft.com/office/powerpoint/2010/main" val="59041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8B8C-A4E2-A571-DC1E-3121355A7491}"/>
              </a:ext>
            </a:extLst>
          </p:cNvPr>
          <p:cNvSpPr txBox="1">
            <a:spLocks/>
          </p:cNvSpPr>
          <p:nvPr/>
        </p:nvSpPr>
        <p:spPr>
          <a:xfrm>
            <a:off x="506893" y="187425"/>
            <a:ext cx="4255938" cy="116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sz="4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modeling and observing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capabilities: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 System Experiments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(OSEs)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43D38-35FB-068D-21A5-34A66B777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54" y="1886"/>
            <a:ext cx="3259055" cy="2444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17AF8-DE05-CA41-AE92-5E67D3A6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14" y="2830664"/>
            <a:ext cx="3832286" cy="18634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630FBD-127F-9D33-82A1-9716E4DBD58C}"/>
              </a:ext>
            </a:extLst>
          </p:cNvPr>
          <p:cNvSpPr txBox="1">
            <a:spLocks/>
          </p:cNvSpPr>
          <p:nvPr/>
        </p:nvSpPr>
        <p:spPr>
          <a:xfrm>
            <a:off x="701354" y="1741336"/>
            <a:ext cx="4061477" cy="272729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spcBef>
                <a:spcPts val="563"/>
              </a:spcBef>
              <a:buClr>
                <a:schemeClr val="tx1"/>
              </a:buClr>
              <a:buSzPct val="110000"/>
              <a:defRPr/>
            </a:pPr>
            <a:r>
              <a:rPr lang="en-US" sz="1575" dirty="0">
                <a:latin typeface="Calibri" panose="020F0502020204030204" pitchFamily="34" charset="0"/>
                <a:cs typeface="Calibri" panose="020F0502020204030204" pitchFamily="34" charset="0"/>
              </a:rPr>
              <a:t>Can we do better? - Optimize use of current observations in current modeling systems</a:t>
            </a:r>
          </a:p>
          <a:p>
            <a:pPr marL="542925" lvl="1" indent="-285750" defTabSz="514350">
              <a:spcBef>
                <a:spcPts val="281"/>
              </a:spcBef>
              <a:buClrTx/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Enhanced data assimilation strategies</a:t>
            </a:r>
          </a:p>
          <a:p>
            <a:pPr marL="542925" lvl="1" indent="-285750" defTabSz="514350">
              <a:spcBef>
                <a:spcPts val="281"/>
              </a:spcBef>
              <a:buClrTx/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More realistic characterization of observations</a:t>
            </a:r>
          </a:p>
          <a:p>
            <a:pPr marL="542925" lvl="1" indent="-285750" defTabSz="514350">
              <a:spcBef>
                <a:spcPts val="281"/>
              </a:spcBef>
              <a:buClrTx/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Management of large volume of data</a:t>
            </a:r>
          </a:p>
          <a:p>
            <a:pPr marL="542925" lvl="1" indent="-285750" defTabSz="514350">
              <a:spcBef>
                <a:spcPts val="281"/>
              </a:spcBef>
              <a:buClrTx/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Timeliness for model upgrades</a:t>
            </a:r>
          </a:p>
          <a:p>
            <a:pPr defTabSz="514350">
              <a:spcBef>
                <a:spcPts val="563"/>
              </a:spcBef>
              <a:buClrTx/>
              <a:defRPr/>
            </a:pPr>
            <a:endParaRPr lang="en-US" sz="15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514350">
              <a:spcBef>
                <a:spcPts val="563"/>
              </a:spcBef>
              <a:buClr>
                <a:schemeClr val="tx1"/>
              </a:buClr>
              <a:defRPr/>
            </a:pPr>
            <a:r>
              <a:rPr lang="en-US" sz="1575" dirty="0">
                <a:latin typeface="Calibri" panose="020F0502020204030204" pitchFamily="34" charset="0"/>
                <a:cs typeface="Calibri" panose="020F0502020204030204" pitchFamily="34" charset="0"/>
              </a:rPr>
              <a:t>Can we leverage existing observations not currently utilized? </a:t>
            </a:r>
          </a:p>
          <a:p>
            <a:pPr marL="542925" lvl="1" indent="-285750" defTabSz="514350">
              <a:spcBef>
                <a:spcPts val="281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Driven by requirements and priorities</a:t>
            </a:r>
          </a:p>
          <a:p>
            <a:pPr marL="542925" lvl="1" indent="-285750" defTabSz="514350">
              <a:spcBef>
                <a:spcPts val="281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Investment in personnel and HPC resources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B14B3A-59F8-766B-E535-CBF33CB5F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84" y="1933426"/>
            <a:ext cx="2547529" cy="14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2BF2756-F3FB-8D3D-D14C-2F3B36C1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0" y="937252"/>
            <a:ext cx="1685039" cy="23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53EE01F-5165-C93C-4BBF-2FC4CEFB1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4794" r="6689" b="52171"/>
          <a:stretch/>
        </p:blipFill>
        <p:spPr bwMode="auto">
          <a:xfrm>
            <a:off x="8124428" y="45143"/>
            <a:ext cx="983442" cy="72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1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779D-ABF4-4444-B637-5289DE28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7" y="220590"/>
            <a:ext cx="6235938" cy="745629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ahead and simulating the future: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 System Simulation Experiments (OSSEs)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9B53E-0AFF-E84C-A250-9E1B95635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6" y="1225455"/>
            <a:ext cx="6148475" cy="32512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 of developing, deploying and maintaining new space-based architectures typically exceed $100-500 million/instrument.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provide quantitative information on the impact of proposed observing systems in the next planned generation of numerical weather prediction systems.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inform major decisions by evaluating the impact of alternative mix of current and/or proposed instruments for better understanding and prediction of Earth Systems.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 studies provide an ideal platform for this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 tradeoffs (coverage, resolution, accuracy and data redundancy)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 data assimilation and modeling strategies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CAE80-82C0-254B-AAE2-4476EF68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949" y="433181"/>
            <a:ext cx="1723574" cy="1723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D9540-E699-0244-B810-F96833DA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949" y="2827249"/>
            <a:ext cx="1756938" cy="1756938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709EBEAB-71DB-614C-867F-5EF6E185A6A8}"/>
              </a:ext>
            </a:extLst>
          </p:cNvPr>
          <p:cNvSpPr>
            <a:spLocks/>
          </p:cNvSpPr>
          <p:nvPr/>
        </p:nvSpPr>
        <p:spPr>
          <a:xfrm rot="16200000">
            <a:off x="7682842" y="2311933"/>
            <a:ext cx="217787" cy="47192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591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106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579681" y="872432"/>
            <a:ext cx="6234587" cy="3744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7ECFC-4113-A340-9827-1CB57C0D71B1}"/>
              </a:ext>
            </a:extLst>
          </p:cNvPr>
          <p:cNvSpPr txBox="1"/>
          <p:nvPr/>
        </p:nvSpPr>
        <p:spPr>
          <a:xfrm>
            <a:off x="6973050" y="2804245"/>
            <a:ext cx="138017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The truth is known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0E3BB-54A3-8A4C-9AFA-17A201BBDEF2}"/>
              </a:ext>
            </a:extLst>
          </p:cNvPr>
          <p:cNvSpPr txBox="1"/>
          <p:nvPr/>
        </p:nvSpPr>
        <p:spPr>
          <a:xfrm>
            <a:off x="6973050" y="1529913"/>
            <a:ext cx="173321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The truth is unknown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E803D786-B300-D845-8B82-D69E5EFD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95"/>
            <a:ext cx="7886700" cy="777219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OSE (real) vs. OSSE (simulated)</a:t>
            </a:r>
          </a:p>
        </p:txBody>
      </p:sp>
    </p:spTree>
    <p:extLst>
      <p:ext uri="{BB962C8B-B14F-4D97-AF65-F5344CB8AC3E}">
        <p14:creationId xmlns:p14="http://schemas.microsoft.com/office/powerpoint/2010/main" val="117199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628650" y="102395"/>
            <a:ext cx="7886700" cy="77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700"/>
              <a:t>QOSAP Functions</a:t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" y="429825"/>
            <a:ext cx="8319398" cy="467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618111" y="112673"/>
            <a:ext cx="7422266" cy="77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700" dirty="0"/>
              <a:t>Q</a:t>
            </a:r>
            <a:r>
              <a:rPr lang="en-US" sz="2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uantitative assessment capabilities</a:t>
            </a:r>
            <a:endParaRPr dirty="0"/>
          </a:p>
        </p:txBody>
      </p:sp>
      <p:pic>
        <p:nvPicPr>
          <p:cNvPr id="147" name="Google Shape;14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00" y="1212075"/>
            <a:ext cx="8477050" cy="3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b9fb9e18b_0_46"/>
          <p:cNvSpPr txBox="1"/>
          <p:nvPr/>
        </p:nvSpPr>
        <p:spPr>
          <a:xfrm>
            <a:off x="0" y="801711"/>
            <a:ext cx="3868341" cy="371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1350" b="1" dirty="0"/>
              <a:t>Accomplished in two ways:</a:t>
            </a:r>
            <a:endParaRPr sz="1050" dirty="0"/>
          </a:p>
          <a:p>
            <a:pPr marL="257175" indent="-257175" defTabSz="685800">
              <a:buSzPts val="1600"/>
              <a:buFont typeface="Arial"/>
              <a:buAutoNum type="arabicPeriod"/>
            </a:pPr>
            <a:r>
              <a:rPr lang="en-US" sz="1200" b="1" dirty="0"/>
              <a:t>Optimization of RO bending angle errors</a:t>
            </a:r>
            <a:endParaRPr sz="1050" dirty="0"/>
          </a:p>
          <a:p>
            <a:pPr defTabSz="685800"/>
            <a:r>
              <a:rPr lang="en-US" sz="1350" b="1" i="1" dirty="0"/>
              <a:t>Why?</a:t>
            </a:r>
            <a:r>
              <a:rPr lang="en-US" sz="1200" b="1" dirty="0"/>
              <a:t>:</a:t>
            </a:r>
            <a:r>
              <a:rPr lang="en-US" sz="1200" b="1" i="1" dirty="0"/>
              <a:t> </a:t>
            </a:r>
            <a:r>
              <a:rPr lang="en-US" sz="1200" dirty="0"/>
              <a:t>Observation errors determine weight given to observation increments during data assimilation</a:t>
            </a:r>
            <a:endParaRPr sz="1050" dirty="0"/>
          </a:p>
          <a:p>
            <a:pPr defTabSz="685800"/>
            <a:endParaRPr sz="1200" dirty="0"/>
          </a:p>
          <a:p>
            <a:pPr defTabSz="685800"/>
            <a:r>
              <a:rPr lang="en-US" sz="1200" dirty="0"/>
              <a:t>Current RO bending angle error model is specific for different data processing, location, and satellite mission (commercial vs. non-commercial)</a:t>
            </a:r>
            <a:endParaRPr sz="1050" dirty="0"/>
          </a:p>
          <a:p>
            <a:pPr defTabSz="685800"/>
            <a:endParaRPr sz="1200" dirty="0"/>
          </a:p>
          <a:p>
            <a:pPr defTabSz="685800"/>
            <a:r>
              <a:rPr lang="en-US" sz="1200" dirty="0"/>
              <a:t>New RO error model is developed to be more generalized while using observation and profile dependent information for setting the error</a:t>
            </a:r>
            <a:endParaRPr sz="1050" dirty="0"/>
          </a:p>
          <a:p>
            <a:pPr defTabSz="685800"/>
            <a:endParaRPr sz="1200" b="1" dirty="0"/>
          </a:p>
          <a:p>
            <a:pPr defTabSz="685800"/>
            <a:r>
              <a:rPr lang="en-US" sz="1200" b="1" dirty="0"/>
              <a:t>2.    Optimization of Statistical Quality Control (QC)</a:t>
            </a:r>
            <a:endParaRPr sz="1050" dirty="0"/>
          </a:p>
          <a:p>
            <a:pPr defTabSz="685800"/>
            <a:r>
              <a:rPr lang="en-US" sz="1200" b="1" i="1" dirty="0"/>
              <a:t>Why?</a:t>
            </a:r>
            <a:r>
              <a:rPr lang="en-US" sz="1200" b="1" dirty="0"/>
              <a:t>: </a:t>
            </a:r>
            <a:r>
              <a:rPr lang="en-US" sz="1050" dirty="0"/>
              <a:t>Statistical QC provides a check against assimilating bending angle observations that are too far from the background</a:t>
            </a:r>
            <a:endParaRPr sz="1050" dirty="0"/>
          </a:p>
          <a:p>
            <a:pPr defTabSz="685800"/>
            <a:endParaRPr sz="1200" b="1" dirty="0"/>
          </a:p>
          <a:p>
            <a:pPr defTabSz="685800"/>
            <a:r>
              <a:rPr lang="en-US" sz="1050" dirty="0"/>
              <a:t>New statistical QC uses a statistical error estimate for bending angle observations</a:t>
            </a:r>
            <a:endParaRPr sz="1050" dirty="0"/>
          </a:p>
        </p:txBody>
      </p:sp>
      <p:pic>
        <p:nvPicPr>
          <p:cNvPr id="116" name="Google Shape;116;g11b9fb9e18b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8341" y="687222"/>
            <a:ext cx="5275659" cy="41175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1b9fb9e18b_0_46"/>
          <p:cNvSpPr txBox="1"/>
          <p:nvPr/>
        </p:nvSpPr>
        <p:spPr>
          <a:xfrm>
            <a:off x="5691077" y="1485672"/>
            <a:ext cx="756745" cy="31853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0569" rIns="0" bIns="20569" anchor="t" anchorCtr="0">
            <a:spAutoFit/>
          </a:bodyPr>
          <a:lstStyle/>
          <a:p>
            <a:pPr algn="ctr" defTabSz="685800"/>
            <a:r>
              <a:rPr lang="en-US" sz="900"/>
              <a:t>STD4060</a:t>
            </a:r>
            <a:endParaRPr sz="1050"/>
          </a:p>
          <a:p>
            <a:pPr algn="ctr" defTabSz="685800"/>
            <a:r>
              <a:rPr lang="en-US" sz="900"/>
              <a:t>Region</a:t>
            </a:r>
            <a:endParaRPr sz="1050"/>
          </a:p>
        </p:txBody>
      </p:sp>
      <p:sp>
        <p:nvSpPr>
          <p:cNvPr id="118" name="Google Shape;118;g11b9fb9e18b_0_46"/>
          <p:cNvSpPr txBox="1"/>
          <p:nvPr/>
        </p:nvSpPr>
        <p:spPr>
          <a:xfrm>
            <a:off x="5365051" y="2808356"/>
            <a:ext cx="1072055" cy="45703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0569" rIns="0" bIns="20569" anchor="t" anchorCtr="0">
            <a:spAutoFit/>
          </a:bodyPr>
          <a:lstStyle/>
          <a:p>
            <a:pPr algn="ctr" defTabSz="685800"/>
            <a:r>
              <a:rPr lang="en-US" sz="900"/>
              <a:t>3 Corner Hat Error Estimation</a:t>
            </a:r>
            <a:endParaRPr sz="1050"/>
          </a:p>
          <a:p>
            <a:pPr algn="ctr" defTabSz="685800"/>
            <a:r>
              <a:rPr lang="en-US" sz="900"/>
              <a:t>Region</a:t>
            </a:r>
            <a:endParaRPr sz="1050"/>
          </a:p>
        </p:txBody>
      </p:sp>
      <p:sp>
        <p:nvSpPr>
          <p:cNvPr id="119" name="Google Shape;119;g11b9fb9e18b_0_46"/>
          <p:cNvSpPr txBox="1"/>
          <p:nvPr/>
        </p:nvSpPr>
        <p:spPr>
          <a:xfrm>
            <a:off x="5363602" y="3968166"/>
            <a:ext cx="1072055" cy="31853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0569" rIns="0" bIns="20569" anchor="t" anchorCtr="0">
            <a:spAutoFit/>
          </a:bodyPr>
          <a:lstStyle/>
          <a:p>
            <a:pPr algn="ctr" defTabSz="685800"/>
            <a:r>
              <a:rPr lang="en-US" sz="900"/>
              <a:t>Fractional LSW</a:t>
            </a:r>
            <a:endParaRPr sz="1050"/>
          </a:p>
          <a:p>
            <a:pPr algn="ctr" defTabSz="685800"/>
            <a:r>
              <a:rPr lang="en-US" sz="900"/>
              <a:t>Region</a:t>
            </a:r>
            <a:endParaRPr sz="1050"/>
          </a:p>
        </p:txBody>
      </p:sp>
      <p:sp>
        <p:nvSpPr>
          <p:cNvPr id="120" name="Google Shape;120;g11b9fb9e18b_0_46"/>
          <p:cNvSpPr txBox="1">
            <a:spLocks noGrp="1"/>
          </p:cNvSpPr>
          <p:nvPr>
            <p:ph type="title"/>
          </p:nvPr>
        </p:nvSpPr>
        <p:spPr>
          <a:xfrm>
            <a:off x="0" y="147952"/>
            <a:ext cx="9144000" cy="67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000" b="1">
                <a:solidFill>
                  <a:srgbClr val="002060"/>
                </a:solidFill>
              </a:rPr>
              <a:t>GNSS-RO Optimization in GFS</a:t>
            </a:r>
            <a:endParaRPr sz="3000" b="1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DD52F-F049-45BB-7A5C-5E2D887C9CF8}"/>
              </a:ext>
            </a:extLst>
          </p:cNvPr>
          <p:cNvSpPr txBox="1"/>
          <p:nvPr/>
        </p:nvSpPr>
        <p:spPr>
          <a:xfrm>
            <a:off x="285152" y="349192"/>
            <a:ext cx="11608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Chris Riedel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5263" y="642938"/>
            <a:ext cx="5708738" cy="41673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6"/>
          <p:cNvCxnSpPr/>
          <p:nvPr/>
        </p:nvCxnSpPr>
        <p:spPr>
          <a:xfrm>
            <a:off x="7688943" y="3115723"/>
            <a:ext cx="653143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" name="Google Shape;127;p6"/>
          <p:cNvSpPr txBox="1"/>
          <p:nvPr/>
        </p:nvSpPr>
        <p:spPr>
          <a:xfrm>
            <a:off x="7921238" y="3115723"/>
            <a:ext cx="112848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900"/>
              <a:t>More Observations Assimilated with New Statistical QC</a:t>
            </a:r>
            <a:endParaRPr sz="1050"/>
          </a:p>
        </p:txBody>
      </p:sp>
      <p:sp>
        <p:nvSpPr>
          <p:cNvPr id="128" name="Google Shape;128;p6"/>
          <p:cNvSpPr txBox="1"/>
          <p:nvPr/>
        </p:nvSpPr>
        <p:spPr>
          <a:xfrm>
            <a:off x="1" y="928880"/>
            <a:ext cx="3435263" cy="233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1350" b="1"/>
              <a:t>Optimization of Statistical QC</a:t>
            </a:r>
            <a:endParaRPr sz="1050"/>
          </a:p>
          <a:p>
            <a:pPr algn="ctr" defTabSz="685800"/>
            <a:endParaRPr sz="1350" b="1"/>
          </a:p>
          <a:p>
            <a:pPr defTabSz="685800"/>
            <a:r>
              <a:rPr lang="en-US" sz="1200"/>
              <a:t>There is a decrease in the number of bending angle observations that are rejected with new statistical QC (</a:t>
            </a:r>
            <a:r>
              <a:rPr lang="en-US" sz="1200">
                <a:solidFill>
                  <a:srgbClr val="E1DD03"/>
                </a:solidFill>
              </a:rPr>
              <a:t>QC 6</a:t>
            </a:r>
            <a:r>
              <a:rPr lang="en-US" sz="1200"/>
              <a:t>) </a:t>
            </a:r>
            <a:endParaRPr sz="1050"/>
          </a:p>
          <a:p>
            <a:pPr defTabSz="685800"/>
            <a:endParaRPr sz="1200"/>
          </a:p>
          <a:p>
            <a:pPr defTabSz="685800"/>
            <a:r>
              <a:rPr lang="en-US" sz="1200"/>
              <a:t>This results in more observations being assimilated above 30 km and below 10 km </a:t>
            </a:r>
            <a:endParaRPr sz="1050"/>
          </a:p>
          <a:p>
            <a:pPr defTabSz="685800"/>
            <a:r>
              <a:rPr lang="en-US" sz="1200"/>
              <a:t>(QC 0)</a:t>
            </a:r>
            <a:endParaRPr sz="1050"/>
          </a:p>
          <a:p>
            <a:pPr defTabSz="685800"/>
            <a:endParaRPr sz="1200"/>
          </a:p>
          <a:p>
            <a:pPr defTabSz="685800"/>
            <a:endParaRPr sz="1200"/>
          </a:p>
          <a:p>
            <a:pPr defTabSz="685800"/>
            <a:endParaRPr sz="1200"/>
          </a:p>
        </p:txBody>
      </p:sp>
      <p:sp>
        <p:nvSpPr>
          <p:cNvPr id="129" name="Google Shape;129;p6"/>
          <p:cNvSpPr txBox="1"/>
          <p:nvPr/>
        </p:nvSpPr>
        <p:spPr>
          <a:xfrm>
            <a:off x="0" y="147952"/>
            <a:ext cx="9144000" cy="67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SzPts val="1800"/>
            </a:pPr>
            <a:r>
              <a:rPr lang="en-US" sz="3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GNSS-RO Optimization in GFS</a:t>
            </a:r>
            <a:endParaRPr sz="3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C3C1B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C3C1B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C3C1B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C3C1B7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1521</Words>
  <Application>Microsoft Macintosh PowerPoint</Application>
  <PresentationFormat>On-screen Show (16:9)</PresentationFormat>
  <Paragraphs>293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NTR</vt:lpstr>
      <vt:lpstr>Calibri</vt:lpstr>
      <vt:lpstr>Arial Narrow</vt:lpstr>
      <vt:lpstr>Wingdings</vt:lpstr>
      <vt:lpstr>Courier New</vt:lpstr>
      <vt:lpstr>Cambria</vt:lpstr>
      <vt:lpstr>Arial</vt:lpstr>
      <vt:lpstr>Open Sans</vt:lpstr>
      <vt:lpstr>Times New Roman</vt:lpstr>
      <vt:lpstr>Blue Business Theme</vt:lpstr>
      <vt:lpstr>Alternate Interior </vt:lpstr>
      <vt:lpstr>Office Theme</vt:lpstr>
      <vt:lpstr>1_Blue Business Theme</vt:lpstr>
      <vt:lpstr>2_Blue Business Theme</vt:lpstr>
      <vt:lpstr>Evaluation and optimization of new observations under NOAA’s Quantitative Observing System Assessment Program (QOSAP)</vt:lpstr>
      <vt:lpstr>QOSAP background</vt:lpstr>
      <vt:lpstr>PowerPoint Presentation</vt:lpstr>
      <vt:lpstr>Looking ahead and simulating the future: Observing System Simulation Experiments (OSSEs)</vt:lpstr>
      <vt:lpstr>OSE (real) vs. OSSE (simulated)</vt:lpstr>
      <vt:lpstr>QOSAP Functions</vt:lpstr>
      <vt:lpstr>Quantitative assessment capabilities</vt:lpstr>
      <vt:lpstr>GNSS-RO Optimization in GFS</vt:lpstr>
      <vt:lpstr>PowerPoint Presentation</vt:lpstr>
      <vt:lpstr>HAFS: GNSS-RO Impact Assessment</vt:lpstr>
      <vt:lpstr>HAFS: GNSS-RO Impact Assessment</vt:lpstr>
      <vt:lpstr>Saturation studies with RO (OSSE)</vt:lpstr>
      <vt:lpstr>OSSE results: NHX RMS geopotential heights </vt:lpstr>
      <vt:lpstr>OSSE results: SHX RMS geopotential heights </vt:lpstr>
      <vt:lpstr>RO “anchoring” effect</vt:lpstr>
      <vt:lpstr>Commercial Data Program (CDP) RODB Data Purchase </vt:lpstr>
      <vt:lpstr>PowerPoint Presentation</vt:lpstr>
      <vt:lpstr>PowerPoint Presentation</vt:lpstr>
      <vt:lpstr>NESDIS Commercial Data Program (CDP)  Ocean Surface Winds Pilot Project Status</vt:lpstr>
      <vt:lpstr>Ocean Surface Winds (OSW) Pilot Schedule</vt:lpstr>
      <vt:lpstr>Some concluding thoughts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Data efforts</dc:title>
  <dc:subject/>
  <dc:creator/>
  <cp:keywords/>
  <dc:description/>
  <cp:lastModifiedBy>lidia.cucurull@gmail.com</cp:lastModifiedBy>
  <cp:revision>74</cp:revision>
  <dcterms:modified xsi:type="dcterms:W3CDTF">2023-11-28T03:25:56Z</dcterms:modified>
  <cp:category/>
</cp:coreProperties>
</file>