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774" r:id="rId3"/>
    <p:sldId id="775" r:id="rId4"/>
    <p:sldId id="525" r:id="rId5"/>
    <p:sldId id="519" r:id="rId6"/>
    <p:sldId id="517" r:id="rId7"/>
    <p:sldId id="785" r:id="rId8"/>
    <p:sldId id="530" r:id="rId9"/>
    <p:sldId id="520" r:id="rId10"/>
    <p:sldId id="521" r:id="rId11"/>
    <p:sldId id="784" r:id="rId12"/>
    <p:sldId id="531" r:id="rId13"/>
    <p:sldId id="532" r:id="rId14"/>
    <p:sldId id="771" r:id="rId15"/>
    <p:sldId id="535" r:id="rId16"/>
    <p:sldId id="776" r:id="rId17"/>
    <p:sldId id="780" r:id="rId18"/>
    <p:sldId id="783" r:id="rId19"/>
    <p:sldId id="782" r:id="rId20"/>
    <p:sldId id="7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BDBDB"/>
    <a:srgbClr val="CDCDCD"/>
    <a:srgbClr val="CAE2F6"/>
    <a:srgbClr val="EBF3FE"/>
    <a:srgbClr val="1C75BC"/>
    <a:srgbClr val="DCF3FE"/>
    <a:srgbClr val="90B737"/>
    <a:srgbClr val="92D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/>
    <p:restoredTop sz="89124"/>
  </p:normalViewPr>
  <p:slideViewPr>
    <p:cSldViewPr snapToGrid="0" snapToObjects="1">
      <p:cViewPr varScale="1">
        <p:scale>
          <a:sx n="97" d="100"/>
          <a:sy n="97" d="100"/>
        </p:scale>
        <p:origin x="1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Crucial in forecasting precipitation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Traditionally RADAR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19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66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ideas of how GMAO could use these observations include: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74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OSE is similar idea </a:t>
            </a:r>
            <a:r>
              <a:rPr lang="en-US" dirty="0" err="1"/>
              <a:t>to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FSOI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6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the smaller effects due to liquid water,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ice content,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are also neglected. However, in the case of heavy precipitation the effects of liquid water and ice on refractivity can be significant. </a:t>
            </a:r>
            <a:endParaRPr lang="en-US" dirty="0">
              <a:effectLst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Where:</a:t>
            </a:r>
            <a:br>
              <a:rPr lang="en-US" sz="1200" dirty="0"/>
            </a:br>
            <a:r>
              <a:rPr lang="en-US" sz="1200" dirty="0"/>
              <a:t> </a:t>
            </a:r>
            <a:r>
              <a:rPr lang="en-US" sz="1200" i="1" dirty="0"/>
              <a:t>a</a:t>
            </a:r>
            <a:r>
              <a:rPr lang="en-US" sz="1200" baseline="-25000" dirty="0"/>
              <a:t>1</a:t>
            </a:r>
            <a:r>
              <a:rPr lang="en-US" sz="1200" dirty="0"/>
              <a:t> = 77.6</a:t>
            </a:r>
            <a:r>
              <a:rPr lang="en-US" sz="1200" i="1" dirty="0"/>
              <a:t>K hPa</a:t>
            </a:r>
            <a:r>
              <a:rPr lang="en-US" sz="1200" baseline="30000" dirty="0"/>
              <a:t>−1</a:t>
            </a:r>
            <a:r>
              <a:rPr lang="en-US" sz="1200" dirty="0"/>
              <a:t>, </a:t>
            </a:r>
            <a:r>
              <a:rPr lang="en-US" sz="1200" i="1" dirty="0"/>
              <a:t>a</a:t>
            </a:r>
            <a:r>
              <a:rPr lang="en-US" sz="1200" baseline="-25000" dirty="0"/>
              <a:t>2 </a:t>
            </a:r>
            <a:r>
              <a:rPr lang="en-US" sz="1200" dirty="0"/>
              <a:t>= 3.73 × 10</a:t>
            </a:r>
            <a:r>
              <a:rPr lang="en-US" sz="1200" baseline="30000" dirty="0"/>
              <a:t>5</a:t>
            </a:r>
            <a:r>
              <a:rPr lang="en-US" sz="1200" dirty="0"/>
              <a:t> </a:t>
            </a:r>
            <a:r>
              <a:rPr lang="en-US" sz="1200" i="1" dirty="0"/>
              <a:t>K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r>
              <a:rPr lang="en-US" sz="1200" i="1" dirty="0"/>
              <a:t>hPa</a:t>
            </a:r>
            <a:r>
              <a:rPr lang="en-US" sz="1200" baseline="30000" dirty="0"/>
              <a:t>−1</a:t>
            </a:r>
            <a:r>
              <a:rPr lang="en-US" sz="1200" dirty="0"/>
              <a:t>, and </a:t>
            </a:r>
            <a:r>
              <a:rPr lang="en-US" sz="1200" i="1" dirty="0" err="1"/>
              <a:t>W</a:t>
            </a:r>
            <a:r>
              <a:rPr lang="en-US" sz="1200" i="1" baseline="-25000" dirty="0" err="1"/>
              <a:t>w</a:t>
            </a:r>
            <a:r>
              <a:rPr lang="en-US" sz="1200" i="1" dirty="0"/>
              <a:t> </a:t>
            </a:r>
            <a:r>
              <a:rPr lang="en-US" sz="1200" dirty="0"/>
              <a:t>and </a:t>
            </a:r>
            <a:r>
              <a:rPr lang="en-US" sz="1200" i="1" dirty="0"/>
              <a:t>W</a:t>
            </a:r>
            <a:r>
              <a:rPr lang="en-US" sz="1200" i="1" baseline="-25000" dirty="0"/>
              <a:t>i </a:t>
            </a:r>
            <a:r>
              <a:rPr lang="en-US" sz="1200" dirty="0"/>
              <a:t>are liquid and ice content (</a:t>
            </a:r>
            <a:r>
              <a:rPr lang="en-US" sz="1200" i="1" dirty="0"/>
              <a:t>g m</a:t>
            </a:r>
            <a:r>
              <a:rPr lang="en-US" sz="1200" baseline="30000" dirty="0"/>
              <a:t>−3</a:t>
            </a:r>
            <a:r>
              <a:rPr lang="en-US" sz="1200" dirty="0"/>
              <a:t>),  and </a:t>
            </a:r>
            <a:r>
              <a:rPr lang="en-US" sz="1200" i="1" dirty="0"/>
              <a:t>a</a:t>
            </a:r>
            <a:r>
              <a:rPr lang="en-US" sz="1200" i="1" baseline="-25000" dirty="0"/>
              <a:t>w</a:t>
            </a:r>
            <a:r>
              <a:rPr lang="en-US" sz="1200" i="1" dirty="0"/>
              <a:t> </a:t>
            </a:r>
            <a:r>
              <a:rPr lang="en-US" sz="1200" dirty="0"/>
              <a:t>and </a:t>
            </a:r>
            <a:r>
              <a:rPr lang="en-US" sz="1200" i="1" dirty="0" err="1"/>
              <a:t>a</a:t>
            </a:r>
            <a:r>
              <a:rPr lang="en-US" sz="1200" i="1" baseline="-25000" dirty="0" err="1"/>
              <a:t>i</a:t>
            </a:r>
            <a:r>
              <a:rPr lang="en-US" sz="1200" i="1" baseline="-25000" dirty="0"/>
              <a:t> </a:t>
            </a:r>
            <a:r>
              <a:rPr lang="en-US" sz="1200" dirty="0"/>
              <a:t>are 1.4 and 0.6 (</a:t>
            </a:r>
            <a:r>
              <a:rPr lang="en-US" sz="1200" i="1" dirty="0"/>
              <a:t>g</a:t>
            </a:r>
            <a:r>
              <a:rPr lang="en-US" sz="1200" baseline="30000" dirty="0"/>
              <a:t>−1</a:t>
            </a:r>
            <a:r>
              <a:rPr lang="en-US" sz="1200" i="1" dirty="0"/>
              <a:t>m</a:t>
            </a:r>
            <a:r>
              <a:rPr lang="en-US" sz="1200" baseline="30000" dirty="0"/>
              <a:t>3</a:t>
            </a:r>
            <a:r>
              <a:rPr lang="en-US" sz="1200" dirty="0"/>
              <a:t>), respectively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Observing</a:t>
            </a:r>
            <a:r>
              <a:rPr lang="en-US" baseline="0" dirty="0"/>
              <a:t> the Polarimetric Differential Delay from hydrometeors in the lowest parts of the ray path.</a:t>
            </a:r>
            <a:br>
              <a:rPr lang="en-US" baseline="0" dirty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8F6B-5C3D-CC4F-9B8E-A96729390A9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1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the smaller effects due to liquid water,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ice content,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are also neglected. However, in the case of heavy precipitation the effects of liquid water and ice on refractivity can be significant. </a:t>
            </a:r>
            <a:endParaRPr lang="en-US" dirty="0">
              <a:effectLst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Where:</a:t>
            </a:r>
            <a:br>
              <a:rPr lang="en-US" sz="1200" dirty="0"/>
            </a:br>
            <a:r>
              <a:rPr lang="en-US" sz="1200" dirty="0"/>
              <a:t> </a:t>
            </a:r>
            <a:r>
              <a:rPr lang="en-US" sz="1200" i="1" dirty="0"/>
              <a:t>a</a:t>
            </a:r>
            <a:r>
              <a:rPr lang="en-US" sz="1200" baseline="-25000" dirty="0"/>
              <a:t>1</a:t>
            </a:r>
            <a:r>
              <a:rPr lang="en-US" sz="1200" dirty="0"/>
              <a:t> = 77.6</a:t>
            </a:r>
            <a:r>
              <a:rPr lang="en-US" sz="1200" i="1" dirty="0"/>
              <a:t>K hPa</a:t>
            </a:r>
            <a:r>
              <a:rPr lang="en-US" sz="1200" baseline="30000" dirty="0"/>
              <a:t>−1</a:t>
            </a:r>
            <a:r>
              <a:rPr lang="en-US" sz="1200" dirty="0"/>
              <a:t>, </a:t>
            </a:r>
            <a:r>
              <a:rPr lang="en-US" sz="1200" i="1" dirty="0"/>
              <a:t>a</a:t>
            </a:r>
            <a:r>
              <a:rPr lang="en-US" sz="1200" baseline="-25000" dirty="0"/>
              <a:t>2 </a:t>
            </a:r>
            <a:r>
              <a:rPr lang="en-US" sz="1200" dirty="0"/>
              <a:t>= 3.73 × 10</a:t>
            </a:r>
            <a:r>
              <a:rPr lang="en-US" sz="1200" baseline="30000" dirty="0"/>
              <a:t>5</a:t>
            </a:r>
            <a:r>
              <a:rPr lang="en-US" sz="1200" dirty="0"/>
              <a:t> </a:t>
            </a:r>
            <a:r>
              <a:rPr lang="en-US" sz="1200" i="1" dirty="0"/>
              <a:t>K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r>
              <a:rPr lang="en-US" sz="1200" i="1" dirty="0"/>
              <a:t>hPa</a:t>
            </a:r>
            <a:r>
              <a:rPr lang="en-US" sz="1200" baseline="30000" dirty="0"/>
              <a:t>−1</a:t>
            </a:r>
            <a:r>
              <a:rPr lang="en-US" sz="1200" dirty="0"/>
              <a:t>, and </a:t>
            </a:r>
            <a:r>
              <a:rPr lang="en-US" sz="1200" i="1" dirty="0" err="1"/>
              <a:t>W</a:t>
            </a:r>
            <a:r>
              <a:rPr lang="en-US" sz="1200" i="1" baseline="-25000" dirty="0" err="1"/>
              <a:t>w</a:t>
            </a:r>
            <a:r>
              <a:rPr lang="en-US" sz="1200" i="1" dirty="0"/>
              <a:t> </a:t>
            </a:r>
            <a:r>
              <a:rPr lang="en-US" sz="1200" dirty="0"/>
              <a:t>and </a:t>
            </a:r>
            <a:r>
              <a:rPr lang="en-US" sz="1200" i="1" dirty="0"/>
              <a:t>W</a:t>
            </a:r>
            <a:r>
              <a:rPr lang="en-US" sz="1200" i="1" baseline="-25000" dirty="0"/>
              <a:t>i </a:t>
            </a:r>
            <a:r>
              <a:rPr lang="en-US" sz="1200" dirty="0"/>
              <a:t>are liquid and ice content (</a:t>
            </a:r>
            <a:r>
              <a:rPr lang="en-US" sz="1200" i="1" dirty="0"/>
              <a:t>g m</a:t>
            </a:r>
            <a:r>
              <a:rPr lang="en-US" sz="1200" baseline="30000" dirty="0"/>
              <a:t>−3</a:t>
            </a:r>
            <a:r>
              <a:rPr lang="en-US" sz="1200" dirty="0"/>
              <a:t>),  and </a:t>
            </a:r>
            <a:r>
              <a:rPr lang="en-US" sz="1200" i="1" dirty="0"/>
              <a:t>a</a:t>
            </a:r>
            <a:r>
              <a:rPr lang="en-US" sz="1200" i="1" baseline="-25000" dirty="0"/>
              <a:t>w</a:t>
            </a:r>
            <a:r>
              <a:rPr lang="en-US" sz="1200" i="1" dirty="0"/>
              <a:t> </a:t>
            </a:r>
            <a:r>
              <a:rPr lang="en-US" sz="1200" dirty="0"/>
              <a:t>and </a:t>
            </a:r>
            <a:r>
              <a:rPr lang="en-US" sz="1200" i="1" dirty="0" err="1"/>
              <a:t>a</a:t>
            </a:r>
            <a:r>
              <a:rPr lang="en-US" sz="1200" i="1" baseline="-25000" dirty="0" err="1"/>
              <a:t>i</a:t>
            </a:r>
            <a:r>
              <a:rPr lang="en-US" sz="1200" i="1" baseline="-25000" dirty="0"/>
              <a:t> </a:t>
            </a:r>
            <a:r>
              <a:rPr lang="en-US" sz="1200" dirty="0"/>
              <a:t>are 1.4 and 0.6 (</a:t>
            </a:r>
            <a:r>
              <a:rPr lang="en-US" sz="1200" i="1" dirty="0"/>
              <a:t>g</a:t>
            </a:r>
            <a:r>
              <a:rPr lang="en-US" sz="1200" baseline="30000" dirty="0"/>
              <a:t>−1</a:t>
            </a:r>
            <a:r>
              <a:rPr lang="en-US" sz="1200" i="1" dirty="0"/>
              <a:t>m</a:t>
            </a:r>
            <a:r>
              <a:rPr lang="en-US" sz="1200" baseline="30000" dirty="0"/>
              <a:t>3</a:t>
            </a:r>
            <a:r>
              <a:rPr lang="en-US" sz="1200" dirty="0"/>
              <a:t>), respectively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Observing</a:t>
            </a:r>
            <a:r>
              <a:rPr lang="en-US" baseline="0" dirty="0"/>
              <a:t> the Polarimetric Differential Delay from hydrometeors in the lowest parts of the ray path.</a:t>
            </a:r>
            <a:br>
              <a:rPr lang="en-US" baseline="0" dirty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8F6B-5C3D-CC4F-9B8E-A96729390A9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concentration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defined as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entities of a constituent in a mixture divided by the volume of the mixture : The SI unit is 1/m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Most bulk schemes use a Gamma distribution f(m) = N</a:t>
            </a:r>
            <a:r>
              <a:rPr lang="en-US" baseline="-25000" dirty="0"/>
              <a:t>0</a:t>
            </a:r>
            <a:r>
              <a:rPr lang="en-US" dirty="0"/>
              <a:t>m</a:t>
            </a:r>
            <a:r>
              <a:rPr lang="el-GR" baseline="30000" dirty="0"/>
              <a:t>ν</a:t>
            </a:r>
            <a:r>
              <a:rPr lang="el-GR" dirty="0"/>
              <a:t> </a:t>
            </a:r>
            <a:r>
              <a:rPr lang="en-US" dirty="0" err="1"/>
              <a:t>exp</a:t>
            </a:r>
            <a:r>
              <a:rPr lang="en-US" dirty="0"/>
              <a:t>(−</a:t>
            </a:r>
            <a:r>
              <a:rPr lang="el-GR" dirty="0"/>
              <a:t>λ</a:t>
            </a:r>
            <a:r>
              <a:rPr lang="en-US" dirty="0"/>
              <a:t>m</a:t>
            </a:r>
            <a:r>
              <a:rPr lang="en-US" baseline="30000" dirty="0"/>
              <a:t>µ</a:t>
            </a:r>
            <a:r>
              <a:rPr lang="en-US" dirty="0"/>
              <a:t>)</a:t>
            </a:r>
          </a:p>
          <a:p>
            <a:r>
              <a:rPr lang="en-US" dirty="0"/>
              <a:t>where N</a:t>
            </a:r>
            <a:r>
              <a:rPr lang="en-US" baseline="-25000" dirty="0"/>
              <a:t>0</a:t>
            </a:r>
            <a:r>
              <a:rPr lang="en-US" dirty="0"/>
              <a:t> is the intercept, </a:t>
            </a:r>
            <a:r>
              <a:rPr lang="el-GR" dirty="0"/>
              <a:t>ν </a:t>
            </a:r>
            <a:r>
              <a:rPr lang="en-US" dirty="0"/>
              <a:t>is the shape parameter, </a:t>
            </a:r>
            <a:r>
              <a:rPr lang="el-GR" dirty="0"/>
              <a:t>λ </a:t>
            </a:r>
            <a:r>
              <a:rPr lang="en-US" dirty="0"/>
              <a:t>is the slope or scale parameter and µ is the dispersion parameter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6844A-B7C3-054B-855D-C829F85DF0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9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Chose these two schemes because they are double moment and include the same 6 mass variables.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6844A-B7C3-054B-855D-C829F85DF0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column max RR is shown</a:t>
            </a:r>
          </a:p>
          <a:p>
            <a:r>
              <a:rPr lang="en-US" dirty="0"/>
              <a:t>Clear differences between the 2 </a:t>
            </a:r>
            <a:r>
              <a:rPr lang="en-US" dirty="0" err="1"/>
              <a:t>exps</a:t>
            </a:r>
            <a:endParaRPr lang="en-US" dirty="0"/>
          </a:p>
          <a:p>
            <a:endParaRPr lang="en-US" dirty="0"/>
          </a:p>
          <a:p>
            <a:r>
              <a:rPr lang="en-US" dirty="0"/>
              <a:t>Overlain is:</a:t>
            </a:r>
          </a:p>
          <a:p>
            <a:r>
              <a:rPr lang="en-US" dirty="0"/>
              <a:t>Flight path in brown</a:t>
            </a:r>
          </a:p>
          <a:p>
            <a:r>
              <a:rPr lang="en-US" dirty="0"/>
              <a:t>Selected Occ in Pink</a:t>
            </a:r>
          </a:p>
          <a:p>
            <a:r>
              <a:rPr lang="en-US" dirty="0"/>
              <a:t>Selected </a:t>
            </a:r>
            <a:r>
              <a:rPr lang="en-US" dirty="0" err="1"/>
              <a:t>raypaths</a:t>
            </a:r>
            <a:r>
              <a:rPr lang="en-US" dirty="0"/>
              <a:t> in grey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72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using the drop size distribution to calculate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used a simplified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mothod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liquid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hydrometors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this method used the simulated RR from the simulation.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frozen hydrometeors, the method used the Ice Water Content (IWC) along with some assumptions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that the hydrometeors are oblate Spheroids.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approach has been applied in studies using remotely sensed rain rate data to infer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and estimate the magnitude of the polarimetric delay [15,48].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simulated the differential effect of the two orientations for raindrops compared to spherical particles integrated over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length paths to show that the polarimetric delays were above the detectable limit (3mm in the absolute accuracy of the GPS phase measurement)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rain rates above 3mm/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path lengths  greater than 25 km.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simulation method was used for planning the polarimetric RO mission for the ROHP-PAZ satellite [15,23] and in the preliminary analysis of the mission results.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6844A-B7C3-054B-855D-C829F85DF0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4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Detectable difference in the height of the maximum polarimetric delay.</a:t>
            </a:r>
          </a:p>
          <a:p>
            <a:endParaRPr lang="en-US" dirty="0"/>
          </a:p>
          <a:p>
            <a:r>
              <a:rPr lang="en-US" dirty="0"/>
              <a:t>Difference between </a:t>
            </a:r>
            <a:r>
              <a:rPr lang="en-US" dirty="0" err="1"/>
              <a:t>exps</a:t>
            </a:r>
            <a:r>
              <a:rPr lang="en-US" dirty="0"/>
              <a:t> exceeds 3 mm threshold from</a:t>
            </a:r>
          </a:p>
          <a:p>
            <a:r>
              <a:rPr lang="en-US" dirty="0"/>
              <a:t>1-3 km (below freezing level) &amp; 4 km (above freezing level)</a:t>
            </a:r>
          </a:p>
          <a:p>
            <a:endParaRPr lang="en-US" dirty="0"/>
          </a:p>
          <a:p>
            <a:r>
              <a:rPr lang="en-US" dirty="0"/>
              <a:t>Morrison exp -&gt;  more snow,</a:t>
            </a:r>
          </a:p>
          <a:p>
            <a:r>
              <a:rPr lang="en-US" dirty="0"/>
              <a:t>WDM6 exp -&gt; more graupel</a:t>
            </a:r>
          </a:p>
          <a:p>
            <a:endParaRPr lang="en-US" dirty="0"/>
          </a:p>
          <a:p>
            <a:r>
              <a:rPr lang="en-US" dirty="0"/>
              <a:t>Resulting combined delays are similar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Largest signal is at ice/rain transition.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5742D-B0EC-4045-AD31-3C0D2D5B24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63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Detectable difference in the height of the maximum polarimetric delay.</a:t>
            </a:r>
          </a:p>
          <a:p>
            <a:endParaRPr lang="en-US" dirty="0"/>
          </a:p>
          <a:p>
            <a:r>
              <a:rPr lang="en-US" dirty="0"/>
              <a:t>Difference between </a:t>
            </a:r>
            <a:r>
              <a:rPr lang="en-US" dirty="0" err="1"/>
              <a:t>exps</a:t>
            </a:r>
            <a:r>
              <a:rPr lang="en-US" dirty="0"/>
              <a:t> exceeds 3 mm threshold from</a:t>
            </a:r>
          </a:p>
          <a:p>
            <a:r>
              <a:rPr lang="en-US" dirty="0"/>
              <a:t>1-3 km (below freezing level) &amp; 4 km (above freezing level)</a:t>
            </a:r>
          </a:p>
          <a:p>
            <a:endParaRPr lang="en-US" dirty="0"/>
          </a:p>
          <a:p>
            <a:r>
              <a:rPr lang="en-US" dirty="0"/>
              <a:t>Morrison exp -&gt;  more snow,</a:t>
            </a:r>
          </a:p>
          <a:p>
            <a:r>
              <a:rPr lang="en-US" dirty="0"/>
              <a:t>WDM6 exp -&gt; more graupel</a:t>
            </a:r>
          </a:p>
          <a:p>
            <a:endParaRPr lang="en-US" dirty="0"/>
          </a:p>
          <a:p>
            <a:r>
              <a:rPr lang="en-US" dirty="0"/>
              <a:t>Resulting combined delays are similar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Largest signal is at ice/rain transition.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5742D-B0EC-4045-AD31-3C0D2D5B24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3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791" y="185231"/>
            <a:ext cx="9298623" cy="11342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6791" y="1490663"/>
            <a:ext cx="11598415" cy="459422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12/7/23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4178" y="6445501"/>
            <a:ext cx="529730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140"/>
            <a:ext cx="10515600" cy="46021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8"/>
            <a:ext cx="3932237" cy="1134533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52978"/>
            <a:ext cx="3932237" cy="3916010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/>
              <a:t>text.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1C8F4B49-F8B7-7949-9C28-BF428A8465A9}"/>
              </a:ext>
            </a:extLst>
          </p:cNvPr>
          <p:cNvSpPr/>
          <p:nvPr userDrawn="1"/>
        </p:nvSpPr>
        <p:spPr>
          <a:xfrm flipV="1">
            <a:off x="12327008" y="310556"/>
            <a:ext cx="2923160" cy="688745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C1A24936-C200-1F4F-A086-CF0CE45ABAB3}"/>
              </a:ext>
            </a:extLst>
          </p:cNvPr>
          <p:cNvSpPr/>
          <p:nvPr userDrawn="1"/>
        </p:nvSpPr>
        <p:spPr>
          <a:xfrm>
            <a:off x="254147" y="6388893"/>
            <a:ext cx="11683705" cy="469107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792" y="187841"/>
            <a:ext cx="9204790" cy="115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791" y="1490140"/>
            <a:ext cx="11598418" cy="4602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680022" y="6460333"/>
            <a:ext cx="2581079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962" y="6009417"/>
            <a:ext cx="56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4674" y="6009417"/>
            <a:ext cx="122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12/7/23</a:t>
            </a:fld>
            <a:endParaRPr lang="en-US" dirty="0"/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8542" y="97427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D0B9B-9887-9A47-94D6-3EAAF77420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44428" y="6460333"/>
            <a:ext cx="1521837" cy="32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6E619-8AEE-C94F-B790-5BC7501047F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9634" y="6470272"/>
            <a:ext cx="1120627" cy="286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67A393-44F6-A443-A176-FD799F4F7164}"/>
              </a:ext>
            </a:extLst>
          </p:cNvPr>
          <p:cNvSpPr txBox="1"/>
          <p:nvPr userDrawn="1"/>
        </p:nvSpPr>
        <p:spPr>
          <a:xfrm>
            <a:off x="9797143" y="172057"/>
            <a:ext cx="14072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National Aeronautics and</a:t>
            </a:r>
          </a:p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Space Administration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2477E-2E5A-EF42-9B2F-9E1BB2260986}"/>
              </a:ext>
            </a:extLst>
          </p:cNvPr>
          <p:cNvCxnSpPr>
            <a:cxnSpLocks/>
          </p:cNvCxnSpPr>
          <p:nvPr userDrawn="1"/>
        </p:nvCxnSpPr>
        <p:spPr>
          <a:xfrm>
            <a:off x="11344545" y="100958"/>
            <a:ext cx="0" cy="481693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90B73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3B44-3F5B-4629-E974-83C363F47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Potential use of Polarimetric RO in Numerical Weather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Prediction at GMAO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F817D-4017-9E82-6B4C-2CA1F81CF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745" y="3602038"/>
            <a:ext cx="9613557" cy="1655762"/>
          </a:xfrm>
        </p:spPr>
        <p:txBody>
          <a:bodyPr/>
          <a:lstStyle/>
          <a:p>
            <a:r>
              <a:rPr lang="en-US" dirty="0"/>
              <a:t>28 Nov 2023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Michael J. Murphy</a:t>
            </a:r>
          </a:p>
          <a:p>
            <a:r>
              <a:rPr lang="en-US" dirty="0"/>
              <a:t>Global Modeling &amp; Assimilation Office (GMAO), NASA Goddard SFC</a:t>
            </a:r>
          </a:p>
          <a:p>
            <a:r>
              <a:rPr lang="en-US" dirty="0"/>
              <a:t>GESTAR-II, University of Maryland Baltimore County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AEA7F-F316-454A-A8D1-ECF8C86F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04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Differences in Characteristics of Convection</a:t>
            </a:r>
          </a:p>
        </p:txBody>
      </p:sp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2ACE6CB6-C48D-499F-99C0-1438C22EA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74" r="524" b="20526"/>
          <a:stretch/>
        </p:blipFill>
        <p:spPr>
          <a:xfrm>
            <a:off x="3572256" y="1201674"/>
            <a:ext cx="8339608" cy="5094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4CF04-3DA6-0D40-8108-775ADC99D1E4}"/>
              </a:ext>
            </a:extLst>
          </p:cNvPr>
          <p:cNvSpPr txBox="1"/>
          <p:nvPr/>
        </p:nvSpPr>
        <p:spPr>
          <a:xfrm>
            <a:off x="743430" y="1896292"/>
            <a:ext cx="26220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18 UTC 06 Feb 2015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Wider region of column max reflectivity &gt; 35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dBZ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in WDM6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exp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Flight path (brown) occultation prn03r (pink) selected ray paths (grey) are overlain</a:t>
            </a:r>
          </a:p>
        </p:txBody>
      </p:sp>
    </p:spTree>
    <p:extLst>
      <p:ext uri="{BB962C8B-B14F-4D97-AF65-F5344CB8AC3E}">
        <p14:creationId xmlns:p14="http://schemas.microsoft.com/office/powerpoint/2010/main" val="126461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AEA7F-F316-454A-A8D1-ECF8C86F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044"/>
            <a:ext cx="4934707" cy="1325563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Vertical Cross Section through Convection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44E005E-8537-2893-23D2-BB4C8C88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893" y="683899"/>
            <a:ext cx="5060333" cy="5602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35010-0820-A669-A309-E7AACA33CA6A}"/>
              </a:ext>
            </a:extLst>
          </p:cNvPr>
          <p:cNvSpPr txBox="1"/>
          <p:nvPr/>
        </p:nvSpPr>
        <p:spPr>
          <a:xfrm>
            <a:off x="1083561" y="2174789"/>
            <a:ext cx="4443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Cross-section taken along lowest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raypath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(longest grey line) in previous slide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Deeper convection in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Morrsion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Exp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where reflectivity &gt; 30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dBZ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extends to nearly 6 km over a wide area</a:t>
            </a:r>
          </a:p>
        </p:txBody>
      </p:sp>
    </p:spTree>
    <p:extLst>
      <p:ext uri="{BB962C8B-B14F-4D97-AF65-F5344CB8AC3E}">
        <p14:creationId xmlns:p14="http://schemas.microsoft.com/office/powerpoint/2010/main" val="377135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5890-3F37-CA4C-90BA-378BAF4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88" y="155039"/>
            <a:ext cx="10515600" cy="1325563"/>
          </a:xfrm>
        </p:spPr>
        <p:txBody>
          <a:bodyPr/>
          <a:lstStyle/>
          <a:p>
            <a:r>
              <a:rPr lang="en-US" dirty="0"/>
              <a:t>Polarimetric Simulation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3CD56-4CEB-1343-A52D-FBF93E6B9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76" y="2045365"/>
            <a:ext cx="3840480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A4C5-DA81-B24C-BFA0-D8C6E17A9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13" y="4540388"/>
            <a:ext cx="6284928" cy="259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E4ABF-D81D-3945-A280-B06427C81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59" y="3451463"/>
            <a:ext cx="6269269" cy="930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600BD0-E722-F14E-B8E2-6EDA1AE76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13" y="5035206"/>
            <a:ext cx="5307268" cy="890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89FBEC-89C9-A541-89A8-572B9FF4B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941" y="2108336"/>
            <a:ext cx="5366156" cy="2094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C8963E-2166-E243-BC5A-5908694D7575}"/>
              </a:ext>
            </a:extLst>
          </p:cNvPr>
          <p:cNvSpPr txBox="1"/>
          <p:nvPr/>
        </p:nvSpPr>
        <p:spPr>
          <a:xfrm>
            <a:off x="6757416" y="1411300"/>
            <a:ext cx="5229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Our approximate method for liquid hydrometeors (rain) using a Marshall-Palmer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dropsize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distribution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E73F4-63B7-9141-9E56-DE5E74045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5817" y="5035206"/>
            <a:ext cx="4172697" cy="8015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B1788C-40F4-C240-B906-81CCD858C06F}"/>
              </a:ext>
            </a:extLst>
          </p:cNvPr>
          <p:cNvSpPr txBox="1"/>
          <p:nvPr/>
        </p:nvSpPr>
        <p:spPr>
          <a:xfrm>
            <a:off x="6829080" y="4389675"/>
            <a:ext cx="502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Our approximate method for frozen hydrometeors (assumes oblate spheroids, because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</a:rPr>
              <a:t>λ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 ~ 19 cm)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E01A7A-73EE-6147-AF9F-8039ACFE4A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3165" y="5897330"/>
            <a:ext cx="6513932" cy="3865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96F328-47FC-7D4B-809E-D490CB2CDBA7}"/>
              </a:ext>
            </a:extLst>
          </p:cNvPr>
          <p:cNvSpPr txBox="1"/>
          <p:nvPr/>
        </p:nvSpPr>
        <p:spPr>
          <a:xfrm>
            <a:off x="6757416" y="2255220"/>
            <a:ext cx="29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Input WRF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</a:rPr>
              <a:t>dBZ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from rain only  --&gt;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4323A6-CAB4-D444-8CA7-59E3216B1150}"/>
              </a:ext>
            </a:extLst>
          </p:cNvPr>
          <p:cNvSpPr txBox="1"/>
          <p:nvPr/>
        </p:nvSpPr>
        <p:spPr>
          <a:xfrm>
            <a:off x="620343" y="2163138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Polarimetric phase shift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146D74-D930-3E42-8D8B-91A6B8B54396}"/>
              </a:ext>
            </a:extLst>
          </p:cNvPr>
          <p:cNvSpPr txBox="1"/>
          <p:nvPr/>
        </p:nvSpPr>
        <p:spPr>
          <a:xfrm>
            <a:off x="856488" y="1563079"/>
            <a:ext cx="3118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Approach used for ROHP-PAZ</a:t>
            </a:r>
          </a:p>
        </p:txBody>
      </p:sp>
    </p:spTree>
    <p:extLst>
      <p:ext uri="{BB962C8B-B14F-4D97-AF65-F5344CB8AC3E}">
        <p14:creationId xmlns:p14="http://schemas.microsoft.com/office/powerpoint/2010/main" val="3789157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3CC8-52FC-4642-9E64-BB663060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9243" cy="1325563"/>
          </a:xfrm>
        </p:spPr>
        <p:txBody>
          <a:bodyPr>
            <a:normAutofit/>
          </a:bodyPr>
          <a:lstStyle/>
          <a:p>
            <a:r>
              <a:rPr lang="en-US" dirty="0"/>
              <a:t>Performance of different parameterizations</a:t>
            </a:r>
            <a:br>
              <a:rPr lang="en-US" dirty="0"/>
            </a:br>
            <a:r>
              <a:rPr lang="en-US" dirty="0"/>
              <a:t>can be distinguished with PRO observations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804FCD-B6FA-F14F-9D69-9E40E4732C66}"/>
              </a:ext>
            </a:extLst>
          </p:cNvPr>
          <p:cNvSpPr txBox="1"/>
          <p:nvPr/>
        </p:nvSpPr>
        <p:spPr>
          <a:xfrm>
            <a:off x="6528886" y="6087042"/>
            <a:ext cx="406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>
                    <a:lumMod val="10000"/>
                  </a:schemeClr>
                </a:solidFill>
              </a:rPr>
              <a:t>Murphy et al.,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Remote Sensing,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</a:rPr>
              <a:t>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FBB8B-F142-CE4D-8106-A719221E4AED}"/>
              </a:ext>
            </a:extLst>
          </p:cNvPr>
          <p:cNvSpPr txBox="1"/>
          <p:nvPr/>
        </p:nvSpPr>
        <p:spPr>
          <a:xfrm>
            <a:off x="6705600" y="1743064"/>
            <a:ext cx="489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Precision for PRO observations ⋍ 3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70315-0A17-077E-1248-FC27600AA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059" y="1596732"/>
            <a:ext cx="6089599" cy="424631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4F7F057-5E48-B40F-F1DB-08EFA130B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38" y="1554653"/>
            <a:ext cx="4246423" cy="470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1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3CC8-52FC-4642-9E64-BB663060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9243" cy="1325563"/>
          </a:xfrm>
        </p:spPr>
        <p:txBody>
          <a:bodyPr>
            <a:normAutofit/>
          </a:bodyPr>
          <a:lstStyle/>
          <a:p>
            <a:r>
              <a:rPr lang="en-US" dirty="0"/>
              <a:t>Performance of different parameterizations</a:t>
            </a:r>
            <a:br>
              <a:rPr lang="en-US" dirty="0"/>
            </a:br>
            <a:r>
              <a:rPr lang="en-US" dirty="0"/>
              <a:t>can be distinguished with PRO observations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804FCD-B6FA-F14F-9D69-9E40E4732C66}"/>
              </a:ext>
            </a:extLst>
          </p:cNvPr>
          <p:cNvSpPr txBox="1"/>
          <p:nvPr/>
        </p:nvSpPr>
        <p:spPr>
          <a:xfrm>
            <a:off x="6528886" y="6087042"/>
            <a:ext cx="406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>
                    <a:lumMod val="10000"/>
                  </a:schemeClr>
                </a:solidFill>
              </a:rPr>
              <a:t>Murphy et al.,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Remote Sensing,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</a:rPr>
              <a:t>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FBB8B-F142-CE4D-8106-A719221E4AED}"/>
              </a:ext>
            </a:extLst>
          </p:cNvPr>
          <p:cNvSpPr txBox="1"/>
          <p:nvPr/>
        </p:nvSpPr>
        <p:spPr>
          <a:xfrm>
            <a:off x="6705600" y="1743064"/>
            <a:ext cx="489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Precision for PRO observations ⋍ 3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70315-0A17-077E-1248-FC27600AA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059" y="1596732"/>
            <a:ext cx="6089599" cy="424631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4F7F057-5E48-B40F-F1DB-08EFA130B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38" y="1554653"/>
            <a:ext cx="4246423" cy="47016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3B31488-EA0D-B956-2E73-9CC8281DF923}"/>
              </a:ext>
            </a:extLst>
          </p:cNvPr>
          <p:cNvSpPr/>
          <p:nvPr/>
        </p:nvSpPr>
        <p:spPr>
          <a:xfrm rot="5086668">
            <a:off x="3017090" y="2275729"/>
            <a:ext cx="709940" cy="674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63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25CB6-E6D4-B948-91B8-9D445930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738DE-2025-8945-90FF-888EB003A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754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For the 6-7 Feb 2015 Atmospheric River (AR) event, the choice of microphysical parameterization used in the mesoscale model had a large effect 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characteristics of the simulated convection,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vertical distribution of hydrometeors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resulting spatial distribution of accumulated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precip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in mountainous regions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Morrison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exp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produced deeper convection associated with a higher mass of frozen hydrometeors compared with the WDM6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exp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that produced  shallower convection associated with higher mass of rain below the freezing level</a:t>
            </a:r>
          </a:p>
          <a:p>
            <a:pPr lvl="1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These differences in simulated hydrometeors produced by the parameterizations led to detectable differences in polarimetric differential delay as a function of height, despite relatively modest convection associated with the ARs.</a:t>
            </a:r>
          </a:p>
          <a:p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Murphy, M. J., Jr., J. S. </a:t>
            </a:r>
            <a:r>
              <a:rPr lang="en-US" sz="1500" dirty="0" err="1">
                <a:solidFill>
                  <a:schemeClr val="bg2">
                    <a:lumMod val="10000"/>
                  </a:schemeClr>
                </a:solidFill>
              </a:rPr>
              <a:t>Haase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, R. </a:t>
            </a:r>
            <a:r>
              <a:rPr lang="en-US" sz="1500" dirty="0" err="1">
                <a:solidFill>
                  <a:schemeClr val="bg2">
                    <a:lumMod val="10000"/>
                  </a:schemeClr>
                </a:solidFill>
              </a:rPr>
              <a:t>Padulles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, and S.-H. Chen (2019), The Potential for Discriminating Microphysical Processes in Numerical Weather Forecasts using Airborne Polarimetric Radio Occultations, </a:t>
            </a:r>
            <a:r>
              <a:rPr lang="en-US" sz="1500" i="1" dirty="0">
                <a:solidFill>
                  <a:schemeClr val="bg2">
                    <a:lumMod val="10000"/>
                  </a:schemeClr>
                </a:solidFill>
              </a:rPr>
              <a:t>Remote Sensing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 Special Issue "Radar Polarimetry—Applications in Remote Sensing of the Atmosphere”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87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B9CB-BCAC-7261-F267-53B220F4F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GNSS-RO at GMAO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5C58B-002B-7836-6D92-663A78FE8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B0C97-1ADC-03C9-3858-2F9E0720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GNSS-RO Related Work at GMAO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7A95C-5A77-BF3F-02CA-807FCA7CF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791" y="1253331"/>
            <a:ext cx="6234638" cy="4351338"/>
          </a:xfrm>
        </p:spPr>
        <p:txBody>
          <a:bodyPr/>
          <a:lstStyle/>
          <a:p>
            <a:r>
              <a:rPr lang="en-US" dirty="0"/>
              <a:t>Operational NWP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Assimilation of RO in real-time into Goddard Earth Observing System (GEOS) model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Using available suite of operationally available RO including commercial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High-volume Commercial RO Dataset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Commercial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Smallsat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Data Acquisition (CSDA) Program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Globally 5-20 thousand profiles/day from Spire alone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Research Projects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Previous OSSE studies using GEOS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RO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obs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saturation not reached with 100,000 profiles/day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Privé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et al. (2022, MWR) found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Impact of Spire RO dataset on analyses and forecasts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Potential use in upcoming MERRA 21C reanalysis product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 indent="0" algn="l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Content Placeholder 4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D64BA15C-0741-02B1-B97B-4E9FE751B8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1429" y="1342719"/>
            <a:ext cx="5498384" cy="41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18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B0C97-1ADC-03C9-3858-2F9E0720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work with Polarimetric RO at GMAO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7A95C-5A77-BF3F-02CA-807FCA7CF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9346" y="1490663"/>
            <a:ext cx="9934604" cy="4594225"/>
          </a:xfrm>
        </p:spPr>
        <p:txBody>
          <a:bodyPr/>
          <a:lstStyle/>
          <a:p>
            <a:r>
              <a:rPr lang="en-US" sz="2400" dirty="0"/>
              <a:t>Model Validation using PRO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Microphysical process in GEOS NWP products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Particularly interested in deeper convection with	</a:t>
            </a:r>
            <a:br>
              <a:rPr lang="en-US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frozen hydrometeors aloft</a:t>
            </a:r>
            <a:br>
              <a:rPr lang="en-US" sz="20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/>
              <a:t>Data Assimilation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Testing and further development of </a:t>
            </a:r>
            <a:br>
              <a:rPr lang="en-US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forward model(s) for PRO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Differential excess phase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Polarimetric bending angle (Wang et al. 2022)</a:t>
            </a:r>
          </a:p>
          <a:p>
            <a:pPr lvl="1" indent="0" algn="l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4B9E0-5061-FC6D-7D2D-3FED6E795FD6}"/>
              </a:ext>
            </a:extLst>
          </p:cNvPr>
          <p:cNvSpPr txBox="1"/>
          <p:nvPr/>
        </p:nvSpPr>
        <p:spPr>
          <a:xfrm>
            <a:off x="8464732" y="5367337"/>
            <a:ext cx="3553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Contact info: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Michael Murphy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mjmurphy@umbc.edu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59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B0C97-1ADC-03C9-3858-2F9E0720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work with Polarimetric RO at GMAO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7A95C-5A77-BF3F-02CA-807FCA7CF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0554" y="1490663"/>
            <a:ext cx="10317663" cy="4594225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Forecast impact of PRO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Assimilate all currently available PRO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include commercial?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Assess impact on GEOS forecasts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Forecast Sensitivity-based Observation Impact (FSOI)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Degrees of Freedom for Signal (DFS)</a:t>
            </a:r>
          </a:p>
          <a:p>
            <a:pPr marL="994410" lvl="2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Observing System Simulation Experiments (OSSE)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Assess added value of greatly increased PRO volume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Inform design of new missions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617220" lvl="1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617220" lvl="1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 indent="0" algn="l"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BFC14-A759-60DD-B429-02ACB7C48D87}"/>
              </a:ext>
            </a:extLst>
          </p:cNvPr>
          <p:cNvSpPr txBox="1"/>
          <p:nvPr/>
        </p:nvSpPr>
        <p:spPr>
          <a:xfrm>
            <a:off x="8464732" y="5367337"/>
            <a:ext cx="3553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Contact info: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Michael Murphy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mjmurphy@umbc.edu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38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E2DA-D4B2-E04A-C7A2-E382206B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49B99-2146-DF5A-762A-28FF80C258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Overview of previous feasibility study on use of Polarimetric RO (PRO) </a:t>
            </a:r>
            <a:br>
              <a:rPr lang="en-US" sz="2400" dirty="0"/>
            </a:br>
            <a:r>
              <a:rPr lang="en-US" sz="2400" dirty="0"/>
              <a:t>to evaluate cloud microphysics in NWP</a:t>
            </a:r>
          </a:p>
          <a:p>
            <a:pPr marL="731520" lvl="1" indent="-457200" algn="l"/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</a:rPr>
              <a:t>Murphy et al. 2019</a:t>
            </a:r>
          </a:p>
          <a:p>
            <a:pPr lvl="1" indent="0" algn="l">
              <a:buNone/>
            </a:pPr>
            <a:endParaRPr lang="en-US" sz="2000" dirty="0">
              <a:solidFill>
                <a:schemeClr val="bg2">
                  <a:lumMod val="1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GNSS-RO observations at GMAO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389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50C7-70E3-8C52-8387-CE0582171D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1F15D-8964-983A-DB0F-14B510C9EF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Contact info: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Michael Murphy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mjmurphy@umbc.edu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40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B9CB-BCAC-7261-F267-53B220F4F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Feasibility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5C58B-002B-7836-6D92-663A78FE8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F88D-3D98-465A-8E57-DF86E06C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C7BE4-583F-4684-AE26-3A3EF66F9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39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Accurate representation of cloud microphysical processes has proven challenging for numerical weather and climate models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Numerous competing microphysical parameterization schemes have been developed for use in numerical weather prediction models.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Relatively few observations to validate microphysical processes in numerical models, particularly over the ocean.</a:t>
            </a:r>
          </a:p>
          <a:p>
            <a:pPr marL="0" indent="0">
              <a:buNone/>
            </a:pPr>
            <a:br>
              <a:rPr lang="en-US" dirty="0">
                <a:cs typeface="Calibri"/>
              </a:rPr>
            </a:br>
            <a:r>
              <a:rPr lang="en-US" i="1" dirty="0">
                <a:ea typeface="+mn-lt"/>
                <a:cs typeface="+mn-lt"/>
              </a:rPr>
              <a:t>Question addressed:</a:t>
            </a:r>
          </a:p>
          <a:p>
            <a:pPr lvl="1" indent="0" algn="l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Could PRO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obs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 be used for validating microphysical processes in NWP forecasts?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</a:br>
            <a:endParaRPr lang="en-US" sz="2400" dirty="0">
              <a:solidFill>
                <a:schemeClr val="bg2">
                  <a:lumMod val="10000"/>
                </a:schemeClr>
              </a:solidFill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62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D149-7576-41AE-9A6F-C9331FAC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 Case Study: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The 6-7 Feb 2015 Heavy Precipitation Event</a:t>
            </a:r>
            <a:endParaRPr lang="en-US" dirty="0"/>
          </a:p>
        </p:txBody>
      </p:sp>
      <p:pic>
        <p:nvPicPr>
          <p:cNvPr id="3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AEA15C2-F0EE-4C70-ADB7-A1D692E8E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986" y="1325726"/>
            <a:ext cx="8796068" cy="4124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EEDB08-5F1E-40D2-B0F2-8E1C11ED26DA}"/>
              </a:ext>
            </a:extLst>
          </p:cNvPr>
          <p:cNvSpPr txBox="1"/>
          <p:nvPr/>
        </p:nvSpPr>
        <p:spPr>
          <a:xfrm>
            <a:off x="396815" y="1423311"/>
            <a:ext cx="239814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Associated with an Atmospheric River (AR) that was classified as AR 5, the highest on the AR scale (Ralph et al 2019).</a:t>
            </a:r>
            <a:br>
              <a:rPr lang="en-US" sz="2000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</a:br>
            <a:endParaRPr lang="en-US" sz="2000" dirty="0">
              <a:solidFill>
                <a:schemeClr val="bg2">
                  <a:lumMod val="10000"/>
                </a:schemeClr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Accumulated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precip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  &gt; 8 cm for extensive regions of northern CA.</a:t>
            </a:r>
            <a:endParaRPr lang="en-US"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36271-D94D-634C-B3DC-F27B1D6DF97A}"/>
              </a:ext>
            </a:extLst>
          </p:cNvPr>
          <p:cNvSpPr txBox="1"/>
          <p:nvPr/>
        </p:nvSpPr>
        <p:spPr>
          <a:xfrm>
            <a:off x="396815" y="5530645"/>
            <a:ext cx="109569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Ralph, F.M.;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</a:rPr>
              <a:t>Rutz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, J.J.;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</a:rPr>
              <a:t>Cordeira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, J.M.;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</a:rPr>
              <a:t>Dettinger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, M.; Anderson, M.; Reynolds, D.; Schick, L.J.;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</a:rPr>
              <a:t>Smallcomb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, C. A scale to characterize the strength and impacts of atmospheric rivers. 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</a:rPr>
              <a:t>Bulletin of the American Meteorological Society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2019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2">
                    <a:lumMod val="10000"/>
                  </a:schemeClr>
                </a:solidFill>
              </a:rPr>
              <a:t>100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, 269–289.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4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9086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Airborne Polarimetric RO Concept</a:t>
            </a:r>
          </a:p>
        </p:txBody>
      </p:sp>
      <p:pic>
        <p:nvPicPr>
          <p:cNvPr id="5" name="Picture 4" descr="ROfi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2" b="9560"/>
          <a:stretch/>
        </p:blipFill>
        <p:spPr>
          <a:xfrm>
            <a:off x="3675265" y="1866768"/>
            <a:ext cx="8311550" cy="4499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85" y="1325563"/>
            <a:ext cx="3613031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Illustration of the PRO concept for an ARO receiver (after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</a:rPr>
              <a:t>Cardellach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et al., 2015).</a:t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The ray path crosses the lowest part of the atmosphere horizontally, parallel to the flattening of large rain drops. </a:t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The difference in excess phase delay of horizontally and vertically polarized GNSS signals is presumed to be due to forward scattering through rain droplets.</a:t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Currently in operation during AR Recon with H/V polarized antenna onboard NOAA G-IV.</a:t>
            </a: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F8288-5321-4D47-9D8D-1E0F06351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976" y="1068048"/>
            <a:ext cx="6544128" cy="8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5412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9086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Airborne Polarimetric RO Concept</a:t>
            </a:r>
          </a:p>
        </p:txBody>
      </p:sp>
      <p:pic>
        <p:nvPicPr>
          <p:cNvPr id="5" name="Picture 4" descr="ROfi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2" b="9560"/>
          <a:stretch/>
        </p:blipFill>
        <p:spPr>
          <a:xfrm>
            <a:off x="3675265" y="1866768"/>
            <a:ext cx="8311550" cy="4499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85" y="1325563"/>
            <a:ext cx="3613031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Illustration of the PRO concept for an ARO receiver (after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</a:rPr>
              <a:t>Cardellach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et al., 2015).</a:t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The ray path crosses the lowest part of the atmosphere horizontally, parallel to the flattening of large rain drops. </a:t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The difference in excess phase delay of horizontally and vertically polarized GNSS signals is presumed to be due to forward scattering through rain droplets.</a:t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Currently in operation during AR Recon with H/V polarized antenna onboard NOAA G-IV.</a:t>
            </a:r>
            <a:endParaRPr lang="en-US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F8288-5321-4D47-9D8D-1E0F06351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976" y="1068048"/>
            <a:ext cx="6544128" cy="8251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654CC5-5BF1-2A01-0BA5-BF1D3C2A9069}"/>
              </a:ext>
            </a:extLst>
          </p:cNvPr>
          <p:cNvSpPr/>
          <p:nvPr/>
        </p:nvSpPr>
        <p:spPr>
          <a:xfrm rot="5400000">
            <a:off x="9793295" y="525774"/>
            <a:ext cx="709940" cy="1909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1541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C5A4-C20F-0C42-AC76-FEA505A1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0" y="365125"/>
            <a:ext cx="11081657" cy="1325563"/>
          </a:xfrm>
        </p:spPr>
        <p:txBody>
          <a:bodyPr/>
          <a:lstStyle/>
          <a:p>
            <a:r>
              <a:rPr lang="en-US" dirty="0"/>
              <a:t>Double Moment Microphysical Parameterization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E3EE2-A310-8747-A982-DAA17D815B66}"/>
              </a:ext>
            </a:extLst>
          </p:cNvPr>
          <p:cNvSpPr txBox="1"/>
          <p:nvPr/>
        </p:nvSpPr>
        <p:spPr>
          <a:xfrm>
            <a:off x="628974" y="1487498"/>
            <a:ext cx="4613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Hydrometeors = liquid or solid water particles suspended in the air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Double moment because both hydrometeor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Mass (Q), &amp;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number concentration (N</a:t>
            </a:r>
            <a:r>
              <a:rPr lang="en-US" baseline="-25000" dirty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are resolved </a:t>
            </a:r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53D868-FD87-CE4F-A791-C572B74D2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896079"/>
              </p:ext>
            </p:extLst>
          </p:nvPr>
        </p:nvGraphicFramePr>
        <p:xfrm>
          <a:off x="544284" y="4133436"/>
          <a:ext cx="4484913" cy="2133600"/>
        </p:xfrm>
        <a:graphic>
          <a:graphicData uri="http://schemas.openxmlformats.org/drawingml/2006/table">
            <a:tbl>
              <a:tblPr/>
              <a:tblGrid>
                <a:gridCol w="1153886">
                  <a:extLst>
                    <a:ext uri="{9D8B030D-6E8A-4147-A177-3AD203B41FA5}">
                      <a16:colId xmlns:a16="http://schemas.microsoft.com/office/drawing/2014/main" val="1421714229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1622690692"/>
                    </a:ext>
                  </a:extLst>
                </a:gridCol>
                <a:gridCol w="1567541">
                  <a:extLst>
                    <a:ext uri="{9D8B030D-6E8A-4147-A177-3AD203B41FA5}">
                      <a16:colId xmlns:a16="http://schemas.microsoft.com/office/drawing/2014/main" val="2112364010"/>
                    </a:ext>
                  </a:extLst>
                </a:gridCol>
              </a:tblGrid>
              <a:tr h="1498487"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2" charset="0"/>
                        </a:rPr>
                        <a:t>Morrison</a:t>
                      </a: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2" charset="0"/>
                        </a:rPr>
                        <a:t>WDM6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2" charset="0"/>
                        </a:rPr>
                        <a:t>Mass Variables</a:t>
                      </a: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Qc </a:t>
                      </a:r>
                      <a:r>
                        <a:rPr lang="en-US" sz="2000" b="0" i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</a:t>
                      </a: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Qi Qs </a:t>
                      </a:r>
                      <a:r>
                        <a:rPr lang="en-US" sz="2000" b="0" i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</a:t>
                      </a:r>
                      <a:endParaRPr lang="en-US" sz="2000" b="0" i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Qc </a:t>
                      </a:r>
                      <a:r>
                        <a:rPr lang="en-US" sz="2000" b="0" i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</a:t>
                      </a: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Qi Qs </a:t>
                      </a:r>
                      <a:r>
                        <a:rPr lang="en-US" sz="2000" b="0" i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2" charset="0"/>
                        </a:rPr>
                        <a:t>Number </a:t>
                      </a:r>
                      <a:r>
                        <a:rPr lang="en-US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2" charset="0"/>
                        </a:rPr>
                        <a:t>Vars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000" b="0" i="0" kern="1200" baseline="-250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</a:t>
                      </a:r>
                      <a:r>
                        <a:rPr lang="en-US" sz="2000" b="0" i="0" kern="1200" baseline="-25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</a:t>
                      </a:r>
                      <a:r>
                        <a:rPr lang="en-US" sz="2000" b="0" i="0" kern="1200" baseline="-25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</a:t>
                      </a:r>
                      <a:r>
                        <a:rPr lang="en-US" sz="2000" b="0" i="0" kern="1200" baseline="-25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000" b="0" i="0" kern="1200" baseline="-250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ccn</a:t>
                      </a: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</a:t>
                      </a:r>
                      <a:r>
                        <a:rPr lang="en-US" sz="2000" b="0" i="0" kern="1200" baseline="-25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2000" b="0" i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000" b="0" i="0" kern="1200" baseline="-250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endParaRPr lang="en-US" sz="2000" baseline="-25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8283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5C3640-68C6-D045-9CE2-BE7772F4C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268" y="1351658"/>
            <a:ext cx="6643655" cy="46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1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AEA7F-F316-454A-A8D1-ECF8C86F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82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Design of Numerical Experiments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AC6D4-D625-FF41-BE0C-0390E7D8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64" y="1898073"/>
            <a:ext cx="6763642" cy="3452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B39357-308F-B742-B4BF-5C49DD046C8A}"/>
              </a:ext>
            </a:extLst>
          </p:cNvPr>
          <p:cNvSpPr txBox="1"/>
          <p:nvPr/>
        </p:nvSpPr>
        <p:spPr>
          <a:xfrm>
            <a:off x="455894" y="1486899"/>
            <a:ext cx="4516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ARW-WRF model version 3.7.1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 regional (mesoscale) limited area model from NCAR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Initialized at 00 UTC 05 Feb 2015 using ECMWF Operational Analysis as initial and boundary 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~ 15 x 15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25 press levels (~13 in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tropophere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6 hourly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Two experiments run that differ only by microphysical parameterization schemes: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WRF double moment 6-class (WDM6)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Morrison double moment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3722B-7C8B-6C84-AF09-63A876C1F753}"/>
              </a:ext>
            </a:extLst>
          </p:cNvPr>
          <p:cNvSpPr txBox="1"/>
          <p:nvPr/>
        </p:nvSpPr>
        <p:spPr>
          <a:xfrm>
            <a:off x="6750908" y="5374934"/>
            <a:ext cx="387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All analyses and plots shown are from the innermost domain</a:t>
            </a:r>
          </a:p>
        </p:txBody>
      </p:sp>
    </p:spTree>
    <p:extLst>
      <p:ext uri="{BB962C8B-B14F-4D97-AF65-F5344CB8AC3E}">
        <p14:creationId xmlns:p14="http://schemas.microsoft.com/office/powerpoint/2010/main" val="1050009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7328</TotalTime>
  <Words>1841</Words>
  <Application>Microsoft Macintosh PowerPoint</Application>
  <PresentationFormat>Widescreen</PresentationFormat>
  <Paragraphs>219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 Potential use of Polarimetric RO in Numerical Weather Prediction at GMAO</vt:lpstr>
      <vt:lpstr>Outline</vt:lpstr>
      <vt:lpstr>Overview of Feasibility Study</vt:lpstr>
      <vt:lpstr>Motivation</vt:lpstr>
      <vt:lpstr> Case Study: The 6-7 Feb 2015 Heavy Precipitation Event</vt:lpstr>
      <vt:lpstr>Airborne Polarimetric RO Concept</vt:lpstr>
      <vt:lpstr>Airborne Polarimetric RO Concept</vt:lpstr>
      <vt:lpstr>Double Moment Microphysical Parameterization</vt:lpstr>
      <vt:lpstr>Design of Numerical Experiments</vt:lpstr>
      <vt:lpstr>Differences in Characteristics of Convection</vt:lpstr>
      <vt:lpstr>Vertical Cross Section through Convection</vt:lpstr>
      <vt:lpstr>Polarimetric Simulation Method</vt:lpstr>
      <vt:lpstr>Performance of different parameterizations can be distinguished with PRO observations</vt:lpstr>
      <vt:lpstr>Performance of different parameterizations can be distinguished with PRO observations</vt:lpstr>
      <vt:lpstr>Summary and Conclusions</vt:lpstr>
      <vt:lpstr>GNSS-RO at GMAO</vt:lpstr>
      <vt:lpstr>GNSS-RO Related Work at GMAO</vt:lpstr>
      <vt:lpstr>Potential work with Polarimetric RO at GMAO</vt:lpstr>
      <vt:lpstr>Potential work with Polarimetric RO at GMAO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Murphy, Michael</cp:lastModifiedBy>
  <cp:revision>149</cp:revision>
  <dcterms:created xsi:type="dcterms:W3CDTF">2017-09-25T14:06:05Z</dcterms:created>
  <dcterms:modified xsi:type="dcterms:W3CDTF">2023-12-07T23:35:42Z</dcterms:modified>
</cp:coreProperties>
</file>