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0"/>
  </p:notesMasterIdLst>
  <p:handoutMasterIdLst>
    <p:handoutMasterId r:id="rId21"/>
  </p:handoutMasterIdLst>
  <p:sldIdLst>
    <p:sldId id="256" r:id="rId9"/>
    <p:sldId id="262" r:id="rId10"/>
    <p:sldId id="257" r:id="rId11"/>
    <p:sldId id="258" r:id="rId12"/>
    <p:sldId id="267" r:id="rId13"/>
    <p:sldId id="268" r:id="rId14"/>
    <p:sldId id="269" r:id="rId15"/>
    <p:sldId id="270" r:id="rId16"/>
    <p:sldId id="264" r:id="rId17"/>
    <p:sldId id="265" r:id="rId18"/>
    <p:sldId id="261" r:id="rId19"/>
  </p:sldIdLst>
  <p:sldSz cx="12225338" cy="6858000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609600" indent="-152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220788" indent="-3063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830388" indent="-458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441575" indent="-612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FEFFFF"/>
    <a:srgbClr val="042B3C"/>
    <a:srgbClr val="FFFFFF"/>
    <a:srgbClr val="0503FF"/>
    <a:srgbClr val="184053"/>
    <a:srgbClr val="FFD811"/>
    <a:srgbClr val="068013"/>
    <a:srgbClr val="FE0A11"/>
    <a:srgbClr val="777777"/>
    <a:srgbClr val="25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035" autoAdjust="0"/>
  </p:normalViewPr>
  <p:slideViewPr>
    <p:cSldViewPr snapToGrid="0">
      <p:cViewPr varScale="1">
        <p:scale>
          <a:sx n="114" d="100"/>
          <a:sy n="114" d="100"/>
        </p:scale>
        <p:origin x="72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3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Burger" userId="c575fe75-67fa-49af-90f8-6158e0ca54a0" providerId="ADAL" clId="{E8A18B67-6E69-4A9F-B3BC-7A84AECF7E07}"/>
    <pc:docChg chg="delSld">
      <pc:chgData name="Thomas Burger" userId="c575fe75-67fa-49af-90f8-6158e0ca54a0" providerId="ADAL" clId="{E8A18B67-6E69-4A9F-B3BC-7A84AECF7E07}" dt="2023-11-27T17:37:53.502" v="0" actId="47"/>
      <pc:docMkLst>
        <pc:docMk/>
      </pc:docMkLst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1074230867" sldId="259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3630320781" sldId="260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3204763288" sldId="263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3361702158" sldId="266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0" sldId="271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43219250" sldId="2147376091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1084274402" sldId="2147376092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2329172705" sldId="2147376093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464444217" sldId="2147376094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3931778735" sldId="2147376095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1081972190" sldId="2147376096"/>
        </pc:sldMkLst>
      </pc:sldChg>
      <pc:sldChg chg="del">
        <pc:chgData name="Thomas Burger" userId="c575fe75-67fa-49af-90f8-6158e0ca54a0" providerId="ADAL" clId="{E8A18B67-6E69-4A9F-B3BC-7A84AECF7E07}" dt="2023-11-27T17:37:53.502" v="0" actId="47"/>
        <pc:sldMkLst>
          <pc:docMk/>
          <pc:sldMk cId="3107592459" sldId="2147376097"/>
        </pc:sldMkLst>
      </pc:sldChg>
      <pc:sldMasterChg chg="delSldLayout">
        <pc:chgData name="Thomas Burger" userId="c575fe75-67fa-49af-90f8-6158e0ca54a0" providerId="ADAL" clId="{E8A18B67-6E69-4A9F-B3BC-7A84AECF7E07}" dt="2023-11-27T17:37:53.502" v="0" actId="47"/>
        <pc:sldMasterMkLst>
          <pc:docMk/>
          <pc:sldMasterMk cId="0" sldId="2147483928"/>
        </pc:sldMasterMkLst>
        <pc:sldLayoutChg chg="del">
          <pc:chgData name="Thomas Burger" userId="c575fe75-67fa-49af-90f8-6158e0ca54a0" providerId="ADAL" clId="{E8A18B67-6E69-4A9F-B3BC-7A84AECF7E07}" dt="2023-11-27T17:37:53.502" v="0" actId="47"/>
          <pc:sldLayoutMkLst>
            <pc:docMk/>
            <pc:sldMasterMk cId="0" sldId="2147483928"/>
            <pc:sldLayoutMk cId="2817197166" sldId="2147484038"/>
          </pc:sldLayoutMkLst>
        </pc:sldLayoutChg>
        <pc:sldLayoutChg chg="del">
          <pc:chgData name="Thomas Burger" userId="c575fe75-67fa-49af-90f8-6158e0ca54a0" providerId="ADAL" clId="{E8A18B67-6E69-4A9F-B3BC-7A84AECF7E07}" dt="2023-11-27T17:37:53.502" v="0" actId="47"/>
          <pc:sldLayoutMkLst>
            <pc:docMk/>
            <pc:sldMasterMk cId="0" sldId="2147483928"/>
            <pc:sldLayoutMk cId="3436007557" sldId="214748403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0FF8-4537-AAF1-BA8015DD687D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FF8-4537-AAF1-BA8015DD687D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0FF8-4537-AAF1-BA8015DD687D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FF8-4537-AAF1-BA8015DD687D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0FF8-4537-AAF1-BA8015DD687D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FF8-4537-AAF1-BA8015DD687D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0FF8-4537-AAF1-BA8015DD687D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FF8-4537-AAF1-BA8015DD687D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8-0FF8-4537-AAF1-BA8015DD687D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FF8-4537-AAF1-BA8015DD687D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0FF8-4537-AAF1-BA8015DD687D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0FF8-4537-AAF1-BA8015DD687D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0FF8-4537-AAF1-BA8015DD687D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0FF8-4537-AAF1-BA8015DD687D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0FF8-4537-AAF1-BA8015DD687D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0FF8-4537-AAF1-BA8015DD687D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0FF8-4537-AAF1-BA8015DD687D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0FF8-4537-AAF1-BA8015DD687D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2-0FF8-4537-AAF1-BA8015DD687D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0FF8-4537-AAF1-BA8015DD687D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4-0FF8-4537-AAF1-BA8015DD687D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0FF8-4537-AAF1-BA8015DD687D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0FF8-4537-AAF1-BA8015DD687D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0FF8-4537-AAF1-BA8015DD68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0FF8-4537-AAF1-BA8015DD68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FF8-4537-AAF1-BA8015DD68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FF8-4537-AAF1-BA8015DD68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FF8-4537-AAF1-BA8015DD68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0FF8-4537-AAF1-BA8015DD68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FF8-4537-AAF1-BA8015DD687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0FF8-4537-AAF1-BA8015DD687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FF8-4537-AAF1-BA8015DD687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FF8-4537-AAF1-BA8015DD687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FF8-4537-AAF1-BA8015DD687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0FF8-4537-AAF1-BA8015DD687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FF8-4537-AAF1-BA8015DD687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0FF8-4537-AAF1-BA8015DD687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0FF8-4537-AAF1-BA8015DD687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0FF8-4537-AAF1-BA8015DD687D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0FF8-4537-AAF1-BA8015DD687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0FF8-4537-AAF1-BA8015DD687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0FF8-4537-AAF1-BA8015DD687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0FF8-4537-AAF1-BA8015DD687D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0FF8-4537-AAF1-BA8015DD687D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0FF8-4537-AAF1-BA8015DD687D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0FF8-4537-AAF1-BA8015DD687D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0FF8-4537-AAF1-BA8015DD687D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28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0FF8-4537-AAF1-BA8015DD6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28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0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FF8-4537-AAF1-BA8015DD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F92-4C32-882D-FD39297B6A93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F92-4C32-882D-FD39297B6A93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F92-4C32-882D-FD39297B6A93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F92-4C32-882D-FD39297B6A93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F92-4C32-882D-FD39297B6A93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F92-4C32-882D-FD39297B6A93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F92-4C32-882D-FD39297B6A93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F92-4C32-882D-FD39297B6A93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F92-4C32-882D-FD39297B6A93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F92-4C32-882D-FD39297B6A93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6F92-4C32-882D-FD39297B6A93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F92-4C32-882D-FD39297B6A93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6F92-4C32-882D-FD39297B6A93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F92-4C32-882D-FD39297B6A93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6F92-4C32-882D-FD39297B6A93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F92-4C32-882D-FD39297B6A93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6F92-4C32-882D-FD39297B6A93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F92-4C32-882D-FD39297B6A93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6F92-4C32-882D-FD39297B6A93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6F92-4C32-882D-FD39297B6A93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6F92-4C32-882D-FD39297B6A93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6F92-4C32-882D-FD39297B6A93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6F92-4C32-882D-FD39297B6A93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6F92-4C32-882D-FD39297B6A93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F92-4C32-882D-FD39297B6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970667696"/>
        <c:axId val="1"/>
        <c:axId val="0"/>
      </c:bar3DChart>
      <c:catAx>
        <c:axId val="970667696"/>
        <c:scaling>
          <c:orientation val="minMax"/>
        </c:scaling>
        <c:delete val="0"/>
        <c:axPos val="b"/>
        <c:majorGridlines>
          <c:spPr>
            <a:ln w="9506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0667696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5497BDD5-1784-499A-9BE3-85BF2788F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2656FE1B-1E5D-40EF-BCC4-B693F97651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0F49CE1C-8C32-4832-B60D-D3E7697339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 dirty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8103609-E6E7-4432-906A-73C8D50D31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64F6E565-107F-4BC1-8B96-5D34C2ABC29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CC0664D-B433-49FC-B8ED-E5CD9F66A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E0902B7-5764-41AA-AA29-0B97A59CD6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BFC20E36-3E3F-4497-B65C-F0D6EB8DD8B1}" type="datetimeFigureOut">
              <a:rPr lang="en-US"/>
              <a:pPr>
                <a:defRPr/>
              </a:pPr>
              <a:t>11/27/2023</a:t>
            </a:fld>
            <a:endParaRPr lang="en-US" dirty="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5DE9A22-E6E9-4A26-BF7E-DBBF46C815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EE921B20-4AF4-4FB7-8372-3D59F9D9E2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58386F27-ECAF-49DF-9A36-46CA0E6C00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57E6BB2-9A48-495B-947A-3FA04243D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4218E55A-C07E-42C7-BD3C-272D13262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07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03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157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01BC01D-4FDF-48B7-B61A-B1882E561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BB2F8-5AC3-457A-B4DB-C729ED73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603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FAE9F7-4A4B-479C-ACD6-34DD32904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7BC12C9-745F-4FDC-9875-669C9027D38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8E55A-C07E-42C7-BD3C-272D13262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6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8E55A-C07E-42C7-BD3C-272D13262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5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Calibration: Linear fit of \Delta_\</a:t>
            </a:r>
            <a:r>
              <a:rPr lang="en-GB" sz="1400" dirty="0" err="1"/>
              <a:t>varphi</a:t>
            </a:r>
            <a:r>
              <a:rPr lang="en-GB" sz="1400" dirty="0"/>
              <a:t> in 20…80km</a:t>
            </a:r>
          </a:p>
          <a:p>
            <a:r>
              <a:rPr lang="en-GB" sz="1400" dirty="0"/>
              <a:t>FM166 – most profiles are ‘setting’ geometry</a:t>
            </a:r>
          </a:p>
          <a:p>
            <a:r>
              <a:rPr lang="en-GB" sz="1400" dirty="0"/>
              <a:t>Rain threshold about 1.5mm/h IMERG 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8E55A-C07E-42C7-BD3C-272D13262F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6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8E55A-C07E-42C7-BD3C-272D13262F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2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8E55A-C07E-42C7-BD3C-272D13262F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dirty="0"/>
              <a:t>Spire constellation was approved for ESA </a:t>
            </a:r>
            <a:r>
              <a:rPr lang="en-GB" dirty="0" err="1"/>
              <a:t>Earthnet</a:t>
            </a:r>
            <a:r>
              <a:rPr lang="en-GB" dirty="0"/>
              <a:t> </a:t>
            </a:r>
            <a:r>
              <a:rPr lang="en-GB" dirty="0">
                <a:solidFill>
                  <a:srgbClr val="92D050"/>
                </a:solidFill>
              </a:rPr>
              <a:t>TPM at </a:t>
            </a:r>
            <a:r>
              <a:rPr lang="en-GB" dirty="0"/>
              <a:t>PB-EO Nov 21 2023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dirty="0"/>
              <a:t>To be reminded: PRO can be used as RO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dirty="0"/>
              <a:t>Continuation as long as supply and demand exist, no fixed time limit, regular re-assessment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8E55A-C07E-42C7-BD3C-272D13262F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3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 the market is not yet stable – difficult for commercial providers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Patience will be needed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8E55A-C07E-42C7-BD3C-272D13262F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0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D312117B-6390-4022-BF9E-14263D1D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0A141-93C5-4891-AD86-3ABF3165A8BC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AD8454E5-07CA-4BEA-81A4-92E335FC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9E135984-2327-4A66-A127-D10C6C91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202363"/>
            <a:ext cx="670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CB2B5BDB-9FBE-4006-9D29-B7299B7E7E3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348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9252B4-A0DB-4508-9685-F004B604FB3A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66DAE0-DB7E-444F-91B2-509AFED26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D159E3-6ABC-42A5-8641-69C8B09D62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1D1A8D-D1A4-457F-B76D-5C437F9675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9AB1C873-3A8B-4391-B599-56007D409D1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8E3F6340-1105-4B54-9FAA-F8C62C6E8AD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C1E42004-F917-4E15-945F-F9E0533BC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C1FDF5B9-1D1D-47E4-AD97-D908197B22FB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A66097A4-F128-47A4-91C7-6E306B652DC1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7A4ABBA8-5E3D-492B-AB84-CB9E6DBAE9AE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B196D29F-864A-411E-B423-4A509CA534C7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FD10A361-805B-4A78-B152-828C484D9B1E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855640E0-7A5B-482F-9385-6B6532FBB1B1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84582910-F2F0-4211-BB83-8D80DF8A11D9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3CD9EACC-4B91-4C19-93E0-23A0FB9B4DBA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D37B5E7A-C0D7-414B-B2BA-0025F9EF5ECB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09B4F5FA-1A25-427D-AAC0-8EC58A510AF0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5D19B068-0E0B-4333-B8B2-921C1C797106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6C58BBB-937B-4A9A-AFBE-DC1E26DAF146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2672CB57-47E6-4AFB-ACB8-DA0108D5D1D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01B5A15C-D818-4B28-93DE-372E00AC04A1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3DF638FE-F01C-41C4-AA9A-110CBA9A638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AC22250A-88BD-461D-98AC-0994184AF316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4D851969-8CE5-4E39-90F4-4050B8F8DF94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4772121B-73E2-43DE-81F7-7B7695979604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B63C903B-8A21-4A86-ADFF-44CED81BC3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A4F59C93-E8BE-4F5A-B6C9-DE966EB4645E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912A4186-0FA2-477C-AEA4-A49AEF36E50F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368AE47B-6170-4351-A49B-37DA5B5D85A9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E2308F0-5C71-432C-B81E-9B2CB6058428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99420545-8096-43F8-9795-88597DDF6A55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AED065-2517-46E3-8E6F-41078865D9E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 marL="265113" indent="-265113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717550" indent="-260350">
              <a:lnSpc>
                <a:spcPct val="110000"/>
              </a:lnSpc>
              <a:buClr>
                <a:schemeClr val="bg2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</a:defRPr>
            </a:lvl2pPr>
            <a:lvl3pPr marL="1258888" indent="-255588">
              <a:lnSpc>
                <a:spcPct val="110000"/>
              </a:lnSpc>
              <a:buClr>
                <a:schemeClr val="bg2"/>
              </a:buClr>
              <a:buSzPct val="90000"/>
              <a:buFont typeface="Wingdings" panose="05000000000000000000" pitchFamily="2" charset="2"/>
              <a:buChar char="ü"/>
              <a:defRPr sz="1600">
                <a:solidFill>
                  <a:schemeClr val="bg2"/>
                </a:solidFill>
              </a:defRPr>
            </a:lvl3pPr>
            <a:lvl4pPr marL="1612900" indent="0">
              <a:lnSpc>
                <a:spcPct val="110000"/>
              </a:lnSpc>
              <a:defRPr sz="1600">
                <a:solidFill>
                  <a:schemeClr val="bg2"/>
                </a:solidFill>
              </a:defRPr>
            </a:lvl4pPr>
            <a:lvl5pPr marL="2065338" indent="0">
              <a:lnSpc>
                <a:spcPct val="110000"/>
              </a:lnSpc>
              <a:defRPr sz="1600">
                <a:solidFill>
                  <a:schemeClr val="bg2"/>
                </a:solidFill>
              </a:defRPr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noProof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noProof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462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noProof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noProof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GB" sz="1600" noProof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marL="265113" lvl="0" indent="-26511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noProof="0" dirty="0"/>
              <a:t>Click to edit Master text styles</a:t>
            </a:r>
          </a:p>
          <a:p>
            <a:pPr marL="717550" lvl="1" indent="-2603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noProof="0" dirty="0"/>
              <a:t>Second level</a:t>
            </a:r>
          </a:p>
          <a:p>
            <a:pPr marL="1258888" lvl="2" indent="-2555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noProof="0" dirty="0"/>
              <a:t>Third level</a:t>
            </a:r>
          </a:p>
          <a:p>
            <a:pPr marL="1612900" lvl="3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</a:pPr>
            <a:r>
              <a:rPr lang="en-US" noProof="0" dirty="0"/>
              <a:t>Fourth level</a:t>
            </a:r>
          </a:p>
          <a:p>
            <a:pPr marL="2065338" lvl="4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</a:pPr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743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675A4-90E8-437A-9468-FE78666463A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837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B8F11-EBBC-47C0-854D-D06084F191B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4">
            <a:extLst>
              <a:ext uri="{FF2B5EF4-FFF2-40B4-BE49-F238E27FC236}">
                <a16:creationId xmlns:a16="http://schemas.microsoft.com/office/drawing/2014/main" id="{66C283DB-40A5-4D70-9142-50336FA1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0825" y="6202363"/>
            <a:ext cx="2746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59559A13-188C-4C25-A1AF-8FEFCBE53C75}" type="slidenum">
              <a:rPr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452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6064E-97F7-4298-8D36-6D7776B9E390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079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C9D7E8-77E2-4E0B-BB28-9CD01687693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533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D7E3F-38DC-429C-9C18-E0984DBFD73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068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218B7D-578A-4110-B66A-6F340D58532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562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6F48AC5-7FAB-42F2-8E38-92114E333C30}"/>
              </a:ext>
            </a:extLst>
          </p:cNvPr>
          <p:cNvSpPr/>
          <p:nvPr/>
        </p:nvSpPr>
        <p:spPr>
          <a:xfrm>
            <a:off x="0" y="0"/>
            <a:ext cx="12277725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FEB6D-DD87-4903-BCB9-CA726632FD8F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72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8639F4-DF7C-4E2A-8E67-1DF882403456}"/>
              </a:ext>
            </a:extLst>
          </p:cNvPr>
          <p:cNvSpPr txBox="1">
            <a:spLocks/>
          </p:cNvSpPr>
          <p:nvPr/>
        </p:nvSpPr>
        <p:spPr>
          <a:xfrm>
            <a:off x="4699000" y="4524375"/>
            <a:ext cx="2820988" cy="314325"/>
          </a:xfrm>
          <a:prstGeom prst="rect">
            <a:avLst/>
          </a:prstGeom>
        </p:spPr>
        <p:txBody>
          <a:bodyPr lIns="66151" tIns="33076" rIns="66151" bIns="3307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3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C60103-B537-4C13-BB4A-E8E3FFB59870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6151" tIns="33076" rIns="66151" bIns="3307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6" dirty="0">
                <a:solidFill>
                  <a:schemeClr val="bg1"/>
                </a:solidFill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71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ADC8C-2073-4BAC-A814-4814BAA50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821C2-8BCF-4525-BE4B-299E93E50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58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15CE6BE4-B14C-49DF-8844-0013B564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51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1434BB-90D8-485A-9E8E-E28898F124DF}"/>
              </a:ext>
            </a:extLst>
          </p:cNvPr>
          <p:cNvSpPr/>
          <p:nvPr/>
        </p:nvSpPr>
        <p:spPr>
          <a:xfrm>
            <a:off x="0" y="0"/>
            <a:ext cx="12225338" cy="6878638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0E7605D4-9986-4E43-B819-E5D02BEC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429375"/>
            <a:ext cx="670718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cxnSp>
        <p:nvCxnSpPr>
          <p:cNvPr id="7" name="Straight Connector 64">
            <a:extLst>
              <a:ext uri="{FF2B5EF4-FFF2-40B4-BE49-F238E27FC236}">
                <a16:creationId xmlns:a16="http://schemas.microsoft.com/office/drawing/2014/main" id="{A0441696-4017-4506-9247-6C0DB7E6C303}"/>
              </a:ext>
            </a:extLst>
          </p:cNvPr>
          <p:cNvCxnSpPr>
            <a:cxnSpLocks/>
          </p:cNvCxnSpPr>
          <p:nvPr/>
        </p:nvCxnSpPr>
        <p:spPr>
          <a:xfrm>
            <a:off x="222250" y="6423025"/>
            <a:ext cx="1176813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FE07B5E4-F363-4718-81A7-290582934FA4}"/>
              </a:ext>
            </a:extLst>
          </p:cNvPr>
          <p:cNvCxnSpPr>
            <a:cxnSpLocks/>
          </p:cNvCxnSpPr>
          <p:nvPr/>
        </p:nvCxnSpPr>
        <p:spPr>
          <a:xfrm>
            <a:off x="223838" y="4106863"/>
            <a:ext cx="1176813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4">
            <a:extLst>
              <a:ext uri="{FF2B5EF4-FFF2-40B4-BE49-F238E27FC236}">
                <a16:creationId xmlns:a16="http://schemas.microsoft.com/office/drawing/2014/main" id="{2886849F-84CE-469F-B79C-F9798579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225" y="540702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8C0A8159-EF05-41CD-B596-8B3F01F7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0" y="6156325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26D0C03C-1C59-4979-A845-461F601B8EF6}"/>
              </a:ext>
            </a:extLst>
          </p:cNvPr>
          <p:cNvSpPr/>
          <p:nvPr/>
        </p:nvSpPr>
        <p:spPr>
          <a:xfrm>
            <a:off x="11125200" y="5811838"/>
            <a:ext cx="9144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it-IT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6F1F75C2-2E24-4846-A08E-587CCB98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6213475"/>
            <a:ext cx="670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D411E15D-F824-4770-8AFF-E2F0DA1B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950" y="6202363"/>
            <a:ext cx="290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B0749D4-7F43-4784-8053-29E3B2AEC904}" type="slidenum">
              <a:rPr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09047BC-3F55-465E-9639-F16352A329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AE3125-5F30-4239-BD20-6DB288EC4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7268604-E463-414E-9AC5-EA966B4619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allAtOnce"/>
      <p:bldP spid="10" grpId="0" build="allAtOnce"/>
      <p:bldP spid="11" grpId="0" build="allAtOnce"/>
      <p:bldP spid="12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37B29A41-1811-4299-8EC1-72A0A732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FE2844B-0F0B-418D-ACB2-921C60E88B90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6" name="Group 35" hidden="1">
            <a:extLst>
              <a:ext uri="{FF2B5EF4-FFF2-40B4-BE49-F238E27FC236}">
                <a16:creationId xmlns:a16="http://schemas.microsoft.com/office/drawing/2014/main" id="{BC1EF1A6-C5F9-4142-91FF-7DFC4D6052BC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B286EBFF-405F-4342-A35F-E3D58A57AAA0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B578932-667E-41E0-A19D-6898CF00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9" name="Straight Connector 38">
                <a:extLst>
                  <a:ext uri="{FF2B5EF4-FFF2-40B4-BE49-F238E27FC236}">
                    <a16:creationId xmlns:a16="http://schemas.microsoft.com/office/drawing/2014/main" id="{3AAC8A65-508A-4822-9EB7-1988137EEAB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9">
                <a:extLst>
                  <a:ext uri="{FF2B5EF4-FFF2-40B4-BE49-F238E27FC236}">
                    <a16:creationId xmlns:a16="http://schemas.microsoft.com/office/drawing/2014/main" id="{D541FEA0-736C-4B8C-A65B-31602CD09336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0">
                <a:extLst>
                  <a:ext uri="{FF2B5EF4-FFF2-40B4-BE49-F238E27FC236}">
                    <a16:creationId xmlns:a16="http://schemas.microsoft.com/office/drawing/2014/main" id="{7F3B16AA-2B8F-4A21-9CA8-F3339BE5741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1">
                <a:extLst>
                  <a:ext uri="{FF2B5EF4-FFF2-40B4-BE49-F238E27FC236}">
                    <a16:creationId xmlns:a16="http://schemas.microsoft.com/office/drawing/2014/main" id="{AC9F3AFD-84E3-4B30-B2B1-46F5E0DAE15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2">
                <a:extLst>
                  <a:ext uri="{FF2B5EF4-FFF2-40B4-BE49-F238E27FC236}">
                    <a16:creationId xmlns:a16="http://schemas.microsoft.com/office/drawing/2014/main" id="{6FC0AAA3-5969-43CA-BBD5-920D07818D15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3">
                <a:extLst>
                  <a:ext uri="{FF2B5EF4-FFF2-40B4-BE49-F238E27FC236}">
                    <a16:creationId xmlns:a16="http://schemas.microsoft.com/office/drawing/2014/main" id="{8251541F-927D-4CC7-B8F9-7DB6E206D6D7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4">
                <a:extLst>
                  <a:ext uri="{FF2B5EF4-FFF2-40B4-BE49-F238E27FC236}">
                    <a16:creationId xmlns:a16="http://schemas.microsoft.com/office/drawing/2014/main" id="{A87FBAC8-5D10-4BE9-97A8-DB3A88CDE55F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5">
                <a:extLst>
                  <a:ext uri="{FF2B5EF4-FFF2-40B4-BE49-F238E27FC236}">
                    <a16:creationId xmlns:a16="http://schemas.microsoft.com/office/drawing/2014/main" id="{4A54C927-1942-43F8-AC0F-E22D9DA0B7D6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6">
                <a:extLst>
                  <a:ext uri="{FF2B5EF4-FFF2-40B4-BE49-F238E27FC236}">
                    <a16:creationId xmlns:a16="http://schemas.microsoft.com/office/drawing/2014/main" id="{D2D41BBB-734A-48D3-A858-07610FFFA6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7">
                <a:extLst>
                  <a:ext uri="{FF2B5EF4-FFF2-40B4-BE49-F238E27FC236}">
                    <a16:creationId xmlns:a16="http://schemas.microsoft.com/office/drawing/2014/main" id="{074190C1-00DD-49C0-862A-0A16D6469CF3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8">
                <a:extLst>
                  <a:ext uri="{FF2B5EF4-FFF2-40B4-BE49-F238E27FC236}">
                    <a16:creationId xmlns:a16="http://schemas.microsoft.com/office/drawing/2014/main" id="{BD38215B-76AF-44F4-BB7E-4EB2D4449B1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9">
                <a:extLst>
                  <a:ext uri="{FF2B5EF4-FFF2-40B4-BE49-F238E27FC236}">
                    <a16:creationId xmlns:a16="http://schemas.microsoft.com/office/drawing/2014/main" id="{D18DFF1C-6CF6-464D-B8D4-31FA5BFB128C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0">
                <a:extLst>
                  <a:ext uri="{FF2B5EF4-FFF2-40B4-BE49-F238E27FC236}">
                    <a16:creationId xmlns:a16="http://schemas.microsoft.com/office/drawing/2014/main" id="{EA8C603C-83A2-4AD1-A50D-C058BBCC2BB9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1">
                <a:extLst>
                  <a:ext uri="{FF2B5EF4-FFF2-40B4-BE49-F238E27FC236}">
                    <a16:creationId xmlns:a16="http://schemas.microsoft.com/office/drawing/2014/main" id="{1EB950DA-E39B-43F7-9D4F-5A0C038080EB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2">
                <a:extLst>
                  <a:ext uri="{FF2B5EF4-FFF2-40B4-BE49-F238E27FC236}">
                    <a16:creationId xmlns:a16="http://schemas.microsoft.com/office/drawing/2014/main" id="{A7879563-2EC1-410B-A846-AE6326DC2F0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3">
                <a:extLst>
                  <a:ext uri="{FF2B5EF4-FFF2-40B4-BE49-F238E27FC236}">
                    <a16:creationId xmlns:a16="http://schemas.microsoft.com/office/drawing/2014/main" id="{E7BAA8D5-A43F-406C-9C68-0F5453614D3C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4">
                <a:extLst>
                  <a:ext uri="{FF2B5EF4-FFF2-40B4-BE49-F238E27FC236}">
                    <a16:creationId xmlns:a16="http://schemas.microsoft.com/office/drawing/2014/main" id="{79A4C716-46B7-4828-BD8D-0D4D0135BA95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5">
                <a:extLst>
                  <a:ext uri="{FF2B5EF4-FFF2-40B4-BE49-F238E27FC236}">
                    <a16:creationId xmlns:a16="http://schemas.microsoft.com/office/drawing/2014/main" id="{8BA10BC1-AADD-4639-94F2-DCA39A44A2FE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6">
                <a:extLst>
                  <a:ext uri="{FF2B5EF4-FFF2-40B4-BE49-F238E27FC236}">
                    <a16:creationId xmlns:a16="http://schemas.microsoft.com/office/drawing/2014/main" id="{65ADFF7F-8AF2-46BE-AD78-423C8295E9F3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7">
                <a:extLst>
                  <a:ext uri="{FF2B5EF4-FFF2-40B4-BE49-F238E27FC236}">
                    <a16:creationId xmlns:a16="http://schemas.microsoft.com/office/drawing/2014/main" id="{E40B24B5-FE6B-4953-BD78-7C4D74F4DFA3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8">
                <a:extLst>
                  <a:ext uri="{FF2B5EF4-FFF2-40B4-BE49-F238E27FC236}">
                    <a16:creationId xmlns:a16="http://schemas.microsoft.com/office/drawing/2014/main" id="{C9F508B7-4D1A-42C1-AA1B-E191D03E32B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9">
                <a:extLst>
                  <a:ext uri="{FF2B5EF4-FFF2-40B4-BE49-F238E27FC236}">
                    <a16:creationId xmlns:a16="http://schemas.microsoft.com/office/drawing/2014/main" id="{C6C11451-69AE-41D9-AEA1-AC8E51849B16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CAAF9C1F-2872-4152-AFD7-D12B6898FB82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">
                <a:extLst>
                  <a:ext uri="{FF2B5EF4-FFF2-40B4-BE49-F238E27FC236}">
                    <a16:creationId xmlns:a16="http://schemas.microsoft.com/office/drawing/2014/main" id="{357A5CF9-9921-4928-BF15-406898D323CB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 Box 38">
            <a:extLst>
              <a:ext uri="{FF2B5EF4-FFF2-40B4-BE49-F238E27FC236}">
                <a16:creationId xmlns:a16="http://schemas.microsoft.com/office/drawing/2014/main" id="{9C22BBCC-E27D-4BEB-90D2-741B22D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F3A697E0-D88C-4534-A530-DC3C0627D4B6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0FAACF-4D13-4909-9FF5-1325786EA86B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B1419D6-0D65-44CE-AA27-CADD8319926B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1031872"/>
            <a:ext cx="11764800" cy="5245100"/>
          </a:xfrm>
        </p:spPr>
        <p:txBody>
          <a:bodyPr/>
          <a:lstStyle>
            <a:lvl1pPr marL="269875" indent="-269875">
              <a:buClr>
                <a:srgbClr val="F6F6F4"/>
              </a:buClr>
              <a:buSzPct val="110000"/>
              <a:buFont typeface="Arial" panose="020B0604020202020204" pitchFamily="34" charset="0"/>
              <a:buChar char="•"/>
              <a:defRPr sz="2400" b="1">
                <a:solidFill>
                  <a:srgbClr val="F6F6F4"/>
                </a:solidFill>
              </a:defRPr>
            </a:lvl1pPr>
            <a:lvl2pPr marL="623888" indent="-268288">
              <a:spcBef>
                <a:spcPts val="400"/>
              </a:spcBef>
              <a:buClr>
                <a:srgbClr val="F6F6F4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rgbClr val="F6F6F4"/>
                </a:solidFill>
              </a:defRPr>
            </a:lvl2pPr>
            <a:lvl3pPr marL="1077913" indent="-269875">
              <a:spcBef>
                <a:spcPts val="500"/>
              </a:spcBef>
              <a:buClr>
                <a:srgbClr val="F6F6F4"/>
              </a:buClr>
              <a:buFont typeface="Wingdings" panose="05000000000000000000" pitchFamily="2" charset="2"/>
              <a:buChar char="ü"/>
              <a:defRPr sz="1800">
                <a:solidFill>
                  <a:srgbClr val="F6F6F4"/>
                </a:solidFill>
              </a:defRPr>
            </a:lvl3pPr>
            <a:lvl4pPr marL="1616075" indent="-268288">
              <a:spcBef>
                <a:spcPts val="500"/>
              </a:spcBef>
              <a:buClr>
                <a:srgbClr val="F6F6F4"/>
              </a:buClr>
              <a:buFont typeface="Arial" panose="020B0604020202020204" pitchFamily="34" charset="0"/>
              <a:buChar char="−"/>
              <a:defRPr sz="1800">
                <a:solidFill>
                  <a:srgbClr val="F6F6F4"/>
                </a:solidFill>
              </a:defRPr>
            </a:lvl4pPr>
            <a:lvl5pPr marL="2239963" indent="-268288">
              <a:spcBef>
                <a:spcPts val="500"/>
              </a:spcBef>
              <a:buClr>
                <a:srgbClr val="F6F6F4"/>
              </a:buClr>
              <a:buFont typeface="Arial" panose="020B0604020202020204" pitchFamily="34" charset="0"/>
              <a:buChar char="•"/>
              <a:defRPr sz="1800">
                <a:solidFill>
                  <a:srgbClr val="F6F6F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FCAA51-7308-4101-93DE-228662D792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ADA305B-E803-40CB-9871-B2D90E3783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E699A9C-A2E1-4E51-B191-D6CF8F5E4B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C99CF5DC-A635-4849-A23E-D7FA1FDC28BE}"/>
              </a:ext>
            </a:extLst>
          </p:cNvPr>
          <p:cNvSpPr/>
          <p:nvPr/>
        </p:nvSpPr>
        <p:spPr>
          <a:xfrm>
            <a:off x="0" y="0"/>
            <a:ext cx="12225338" cy="88265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272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55B3849-4778-4DDA-9F88-34072AC3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872D3-2990-42A9-B9A3-3D66F8193B22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09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BB34E-76E5-489E-8F85-62684E7E4868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56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9EC636-EF62-4FC5-87A6-40C087BE6D50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6C8B73-F6BD-492C-BC3E-65ACA69AB4C2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42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6823F7-0C3B-4C73-BE40-F7E8A3B9D3DA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0501C-AEFF-48EE-A84F-83856B297736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75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A2BE82-D2CD-42DF-A87B-302327407005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7946E1-EAD5-4BB1-B8B0-A45345C14E18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22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5E8E8-97A5-4E11-B3A0-241C233207C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326993-B17E-4968-8EF4-F1D89C67AC95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706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EB89E2-2D00-44FC-BC8D-DEBF7739BEF0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0F3FC-B042-4B2D-B8A6-0D882E8C89AE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762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64EF6B-C229-49C2-84CC-E896584A5B0F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0A2376-3C01-4250-B77E-0EF9BF8E5A3A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136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1EEB4-36F1-4FF2-A848-487C2BDB8A96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164556-8B3D-43FC-BA7A-3E90AE4FFC63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630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BBED7524-010D-48F7-A4EF-6FB48561D432}"/>
              </a:ext>
            </a:extLst>
          </p:cNvPr>
          <p:cNvSpPr/>
          <p:nvPr/>
        </p:nvSpPr>
        <p:spPr>
          <a:xfrm>
            <a:off x="-369888" y="0"/>
            <a:ext cx="125952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1A0DE-C24E-40C1-9DA8-2394BC78AA66}"/>
              </a:ext>
            </a:extLst>
          </p:cNvPr>
          <p:cNvSpPr/>
          <p:nvPr/>
        </p:nvSpPr>
        <p:spPr>
          <a:xfrm flipH="1">
            <a:off x="4699000" y="2011363"/>
            <a:ext cx="2827338" cy="2819400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72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07B066-A02C-4792-A477-692FDCA9044E}"/>
              </a:ext>
            </a:extLst>
          </p:cNvPr>
          <p:cNvSpPr txBox="1">
            <a:spLocks/>
          </p:cNvSpPr>
          <p:nvPr/>
        </p:nvSpPr>
        <p:spPr>
          <a:xfrm>
            <a:off x="4699000" y="4524375"/>
            <a:ext cx="2820988" cy="314325"/>
          </a:xfrm>
          <a:prstGeom prst="rect">
            <a:avLst/>
          </a:prstGeom>
        </p:spPr>
        <p:txBody>
          <a:bodyPr lIns="66151" tIns="33076" rIns="66151" bIns="33076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013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3DC67E2-F04B-4088-95C2-BBC7BF88561B}"/>
              </a:ext>
            </a:extLst>
          </p:cNvPr>
          <p:cNvSpPr txBox="1">
            <a:spLocks/>
          </p:cNvSpPr>
          <p:nvPr/>
        </p:nvSpPr>
        <p:spPr>
          <a:xfrm>
            <a:off x="4699000" y="1739900"/>
            <a:ext cx="2827338" cy="261938"/>
          </a:xfrm>
          <a:prstGeom prst="rect">
            <a:avLst/>
          </a:prstGeom>
        </p:spPr>
        <p:txBody>
          <a:bodyPr lIns="66151" tIns="33076" rIns="66151" bIns="33076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796" dirty="0">
                <a:solidFill>
                  <a:srgbClr val="8197A6"/>
                </a:solidFill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81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08F8F31-D9A3-43E6-936E-A81D82ED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19AB9FD-13C1-4125-BB07-604060F39D9B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09147104-A229-4B0F-995A-5AD5819D3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9459911D-676E-43C0-8FBB-A86FAA19C9D0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C34889-5B68-40D6-B88D-60A03FBBD334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3C3D2-54B1-4A88-86F4-EE189A4A551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3A9EA20-EF4A-4161-939F-1EDECC884F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58C12A-ADCC-4D73-809B-B027F1E909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A261F2-43DC-44B9-B693-6CA5F878A4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1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02BC69-9BFE-442E-AFEB-56C6CBCAE441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1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>
            <a:extLst>
              <a:ext uri="{FF2B5EF4-FFF2-40B4-BE49-F238E27FC236}">
                <a16:creationId xmlns:a16="http://schemas.microsoft.com/office/drawing/2014/main" id="{4E39A25B-1736-4275-A16E-4CFCDEE4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8">
            <a:extLst>
              <a:ext uri="{FF2B5EF4-FFF2-40B4-BE49-F238E27FC236}">
                <a16:creationId xmlns:a16="http://schemas.microsoft.com/office/drawing/2014/main" id="{26C54C6B-45F9-4B4C-A904-D854E65731F9}"/>
              </a:ext>
            </a:extLst>
          </p:cNvPr>
          <p:cNvSpPr/>
          <p:nvPr/>
        </p:nvSpPr>
        <p:spPr>
          <a:xfrm>
            <a:off x="0" y="0"/>
            <a:ext cx="12222163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4E9A80C5-DB02-4540-BA9D-8EDF5D11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indent="0" algn="r" eaLnBrk="1" hangingPunct="1">
              <a:spcBef>
                <a:spcPct val="50000"/>
              </a:spcBef>
            </a:pPr>
            <a:fld id="{6BECAC1C-4DE6-414F-B582-CCEA321E38D5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indent="0" algn="r" eaLnBrk="1" hangingPunct="1">
                <a:spcBef>
                  <a:spcPct val="50000"/>
                </a:spcBef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05A70E-B94C-44AC-8D24-B5C7EEC5899D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7BB6E-F71D-4F09-B59C-40FDAC45712D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E70B11-AFD1-4193-9536-92716B17E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EAA07B-B3BF-4EFC-8ECC-F2E729152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F6103DB-39CC-4480-BC70-13F10AC69A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8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 hidden="1">
            <a:extLst>
              <a:ext uri="{FF2B5EF4-FFF2-40B4-BE49-F238E27FC236}">
                <a16:creationId xmlns:a16="http://schemas.microsoft.com/office/drawing/2014/main" id="{092A80AB-2CF9-465E-8109-6B5421428FAC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3457575"/>
            <a:ext cx="11853862" cy="2970213"/>
            <a:chOff x="442260" y="3600153"/>
            <a:chExt cx="11820483" cy="2970388"/>
          </a:xfrm>
        </p:grpSpPr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id="{10EFDF0E-404A-430A-BBE8-2F51E9032B52}"/>
                </a:ext>
              </a:extLst>
            </p:cNvPr>
            <p:cNvCxnSpPr/>
            <p:nvPr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9">
              <a:extLst>
                <a:ext uri="{FF2B5EF4-FFF2-40B4-BE49-F238E27FC236}">
                  <a16:creationId xmlns:a16="http://schemas.microsoft.com/office/drawing/2014/main" id="{AB327243-A03C-4DB3-AB81-4AF8F7D7CDC5}"/>
                </a:ext>
              </a:extLst>
            </p:cNvPr>
            <p:cNvCxnSpPr/>
            <p:nvPr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0">
              <a:extLst>
                <a:ext uri="{FF2B5EF4-FFF2-40B4-BE49-F238E27FC236}">
                  <a16:creationId xmlns:a16="http://schemas.microsoft.com/office/drawing/2014/main" id="{0DC9E6B4-1E09-4E3B-8BDD-EE3D0F96CC9F}"/>
                </a:ext>
              </a:extLst>
            </p:cNvPr>
            <p:cNvCxnSpPr/>
            <p:nvPr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1">
              <a:extLst>
                <a:ext uri="{FF2B5EF4-FFF2-40B4-BE49-F238E27FC236}">
                  <a16:creationId xmlns:a16="http://schemas.microsoft.com/office/drawing/2014/main" id="{C4647BA8-601B-4B82-B3F6-8AD2B976C256}"/>
                </a:ext>
              </a:extLst>
            </p:cNvPr>
            <p:cNvCxnSpPr/>
            <p:nvPr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2">
              <a:extLst>
                <a:ext uri="{FF2B5EF4-FFF2-40B4-BE49-F238E27FC236}">
                  <a16:creationId xmlns:a16="http://schemas.microsoft.com/office/drawing/2014/main" id="{9F6146B2-08EE-43CB-B5FF-18A74563211E}"/>
                </a:ext>
              </a:extLst>
            </p:cNvPr>
            <p:cNvCxnSpPr/>
            <p:nvPr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3">
              <a:extLst>
                <a:ext uri="{FF2B5EF4-FFF2-40B4-BE49-F238E27FC236}">
                  <a16:creationId xmlns:a16="http://schemas.microsoft.com/office/drawing/2014/main" id="{8ECC7766-D50A-431E-8475-504AE645C354}"/>
                </a:ext>
              </a:extLst>
            </p:cNvPr>
            <p:cNvCxnSpPr/>
            <p:nvPr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4">
              <a:extLst>
                <a:ext uri="{FF2B5EF4-FFF2-40B4-BE49-F238E27FC236}">
                  <a16:creationId xmlns:a16="http://schemas.microsoft.com/office/drawing/2014/main" id="{AA4620F1-2D9E-41A6-9E2D-F6748A468B16}"/>
                </a:ext>
              </a:extLst>
            </p:cNvPr>
            <p:cNvCxnSpPr/>
            <p:nvPr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9B86D1EF-7FCC-4098-A507-E7316A1DEB1C}"/>
                </a:ext>
              </a:extLst>
            </p:cNvPr>
            <p:cNvCxnSpPr/>
            <p:nvPr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>
              <a:extLst>
                <a:ext uri="{FF2B5EF4-FFF2-40B4-BE49-F238E27FC236}">
                  <a16:creationId xmlns:a16="http://schemas.microsoft.com/office/drawing/2014/main" id="{65479B21-E1D7-43F6-88E9-3A821BD926B6}"/>
                </a:ext>
              </a:extLst>
            </p:cNvPr>
            <p:cNvCxnSpPr/>
            <p:nvPr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7">
              <a:extLst>
                <a:ext uri="{FF2B5EF4-FFF2-40B4-BE49-F238E27FC236}">
                  <a16:creationId xmlns:a16="http://schemas.microsoft.com/office/drawing/2014/main" id="{8B081400-C7CF-4066-B595-C0C89DC574E0}"/>
                </a:ext>
              </a:extLst>
            </p:cNvPr>
            <p:cNvCxnSpPr/>
            <p:nvPr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8">
              <a:extLst>
                <a:ext uri="{FF2B5EF4-FFF2-40B4-BE49-F238E27FC236}">
                  <a16:creationId xmlns:a16="http://schemas.microsoft.com/office/drawing/2014/main" id="{9618CA7B-0B1E-4DE0-9E21-98E9837649A5}"/>
                </a:ext>
              </a:extLst>
            </p:cNvPr>
            <p:cNvCxnSpPr/>
            <p:nvPr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9">
              <a:extLst>
                <a:ext uri="{FF2B5EF4-FFF2-40B4-BE49-F238E27FC236}">
                  <a16:creationId xmlns:a16="http://schemas.microsoft.com/office/drawing/2014/main" id="{7F5A50B9-E3D0-4F9D-A489-4C3AF7BDE6FA}"/>
                </a:ext>
              </a:extLst>
            </p:cNvPr>
            <p:cNvCxnSpPr/>
            <p:nvPr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0">
              <a:extLst>
                <a:ext uri="{FF2B5EF4-FFF2-40B4-BE49-F238E27FC236}">
                  <a16:creationId xmlns:a16="http://schemas.microsoft.com/office/drawing/2014/main" id="{9B2D06D8-278E-4551-9C11-6784C92B7886}"/>
                </a:ext>
              </a:extLst>
            </p:cNvPr>
            <p:cNvCxnSpPr/>
            <p:nvPr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ACDADBA0-E530-4486-9FC8-CC36AA052D13}"/>
                </a:ext>
              </a:extLst>
            </p:cNvPr>
            <p:cNvCxnSpPr/>
            <p:nvPr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E8B4D1C-BA45-4D82-8ACE-0E8A35C0E015}"/>
                </a:ext>
              </a:extLst>
            </p:cNvPr>
            <p:cNvCxnSpPr/>
            <p:nvPr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E2433234-22FC-4199-9A29-5D61F91E17DD}"/>
                </a:ext>
              </a:extLst>
            </p:cNvPr>
            <p:cNvCxnSpPr/>
            <p:nvPr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>
              <a:extLst>
                <a:ext uri="{FF2B5EF4-FFF2-40B4-BE49-F238E27FC236}">
                  <a16:creationId xmlns:a16="http://schemas.microsoft.com/office/drawing/2014/main" id="{BD4026D5-B025-4C27-9A8F-C8EAAD567E1E}"/>
                </a:ext>
              </a:extLst>
            </p:cNvPr>
            <p:cNvCxnSpPr/>
            <p:nvPr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5">
              <a:extLst>
                <a:ext uri="{FF2B5EF4-FFF2-40B4-BE49-F238E27FC236}">
                  <a16:creationId xmlns:a16="http://schemas.microsoft.com/office/drawing/2014/main" id="{F0297D24-ACD7-4783-A612-7BC68C2B7D4B}"/>
                </a:ext>
              </a:extLst>
            </p:cNvPr>
            <p:cNvCxnSpPr/>
            <p:nvPr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6">
              <a:extLst>
                <a:ext uri="{FF2B5EF4-FFF2-40B4-BE49-F238E27FC236}">
                  <a16:creationId xmlns:a16="http://schemas.microsoft.com/office/drawing/2014/main" id="{EA28529C-641B-4BBF-A6F4-72D360BF5C20}"/>
                </a:ext>
              </a:extLst>
            </p:cNvPr>
            <p:cNvCxnSpPr/>
            <p:nvPr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7">
              <a:extLst>
                <a:ext uri="{FF2B5EF4-FFF2-40B4-BE49-F238E27FC236}">
                  <a16:creationId xmlns:a16="http://schemas.microsoft.com/office/drawing/2014/main" id="{6B5D7A5F-5BE8-4802-9776-BFEA87174F50}"/>
                </a:ext>
              </a:extLst>
            </p:cNvPr>
            <p:cNvCxnSpPr/>
            <p:nvPr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128621AB-2BF1-4C40-AE91-55E5935628BB}"/>
                </a:ext>
              </a:extLst>
            </p:cNvPr>
            <p:cNvCxnSpPr/>
            <p:nvPr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9">
              <a:extLst>
                <a:ext uri="{FF2B5EF4-FFF2-40B4-BE49-F238E27FC236}">
                  <a16:creationId xmlns:a16="http://schemas.microsoft.com/office/drawing/2014/main" id="{F9F079BF-5235-4DEC-8562-862DA13E2B9E}"/>
                </a:ext>
              </a:extLst>
            </p:cNvPr>
            <p:cNvCxnSpPr/>
            <p:nvPr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0">
              <a:extLst>
                <a:ext uri="{FF2B5EF4-FFF2-40B4-BE49-F238E27FC236}">
                  <a16:creationId xmlns:a16="http://schemas.microsoft.com/office/drawing/2014/main" id="{03BCD257-CF86-495E-9D1D-3BE3F1C45D65}"/>
                </a:ext>
              </a:extLst>
            </p:cNvPr>
            <p:cNvCxnSpPr/>
            <p:nvPr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1">
              <a:extLst>
                <a:ext uri="{FF2B5EF4-FFF2-40B4-BE49-F238E27FC236}">
                  <a16:creationId xmlns:a16="http://schemas.microsoft.com/office/drawing/2014/main" id="{2FA78C2B-CF66-491B-93B9-D7D0F81C8987}"/>
                </a:ext>
              </a:extLst>
            </p:cNvPr>
            <p:cNvCxnSpPr/>
            <p:nvPr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67EDE3-6A37-40E9-934A-266D1E38DF8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94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D166ED-EE21-4F29-9B6D-C2D186093598}"/>
              </a:ext>
            </a:extLst>
          </p:cNvPr>
          <p:cNvGraphicFramePr>
            <a:graphicFrameLocks/>
          </p:cNvGraphicFramePr>
          <p:nvPr/>
        </p:nvGraphicFramePr>
        <p:xfrm>
          <a:off x="228600" y="1271588"/>
          <a:ext cx="117570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2">
            <a:extLst>
              <a:ext uri="{FF2B5EF4-FFF2-40B4-BE49-F238E27FC236}">
                <a16:creationId xmlns:a16="http://schemas.microsoft.com/office/drawing/2014/main" id="{63868290-43E6-4403-8DA8-956ECD5D2FD2}"/>
              </a:ext>
            </a:extLst>
          </p:cNvPr>
          <p:cNvGraphicFramePr>
            <a:graphicFrameLocks/>
          </p:cNvGraphicFramePr>
          <p:nvPr/>
        </p:nvGraphicFramePr>
        <p:xfrm>
          <a:off x="227013" y="1298575"/>
          <a:ext cx="11726862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2D561-2D2F-4A21-B190-9E1899520978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22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4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1D05BC-0BD5-4EA6-97BC-DC8B768DC2C0}"/>
              </a:ext>
            </a:extLst>
          </p:cNvPr>
          <p:cNvGraphicFramePr>
            <a:graphicFrameLocks/>
          </p:cNvGraphicFramePr>
          <p:nvPr/>
        </p:nvGraphicFramePr>
        <p:xfrm>
          <a:off x="228600" y="1168400"/>
          <a:ext cx="11757025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B2C60-C353-4EF5-B635-FE6F7A1626C4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4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1B10AFE6-136D-45A7-8EB1-AC90B1D73099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68B126E9-FDE0-4654-B93B-2832D5E7AB1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6C735663-0F6C-4A2B-8A37-EB3DDF349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3B2A7718-AF43-43CB-955E-6FA587260753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C7358D08-E562-493B-AB0F-19F6E76B2477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300CD71E-B857-4B88-979A-D4868AE3D965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1387DD68-A1BF-4928-93AF-651AF692CBE1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FF8D7A31-D28C-4525-B31D-FCE99047367F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1F3F134C-C3B1-4BDA-B4EF-CB6C80090E2C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E2E6B563-6A2C-4665-AF45-F098767B8136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0A1EB68B-2642-45DE-96C5-B8EB228FBD69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198A90DD-001C-4399-A533-B34BBD656BC8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6E106458-D291-44C7-B050-2F1A21F6493A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4D3BE273-FE23-4C5B-ACBA-7F96707EDC84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D982B3DD-B44B-4193-A2B6-62B244B6F10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48C59610-6B24-4EC3-980C-834782F8B2BE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EFCA82C3-7310-4CE4-B5F6-ADF55948E4A0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C8FF6AEE-F961-468A-8FDC-E45969821977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08A862EB-E11F-4BA4-9F5C-9031F8BDA724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B56F3322-8F87-4E51-AFA6-E95162B3EECC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35291A4C-4AA1-4E46-A842-620718B3AF20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7D5C5E71-DD08-4D7E-BE62-BEDA47C43767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A641331A-6FC7-46B6-9244-A6241C31EFF2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1085A27A-A159-4488-B875-313FE007CD92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AB19CCC7-FC4D-4641-98B7-4EFAB36B5AAB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DDC7B5D6-C14E-4426-940F-6AA7028BE203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CE938BD2-E138-405E-ABB7-5C50339F575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946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DDFA6EA7-5A57-4CBC-BEA7-E57B73BF4F16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12303125" cy="6858000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2EF1F288-09B2-4925-90F4-894134D3B4D5}"/>
                </a:ext>
              </a:extLst>
            </p:cNvPr>
            <p:cNvSpPr/>
            <p:nvPr/>
          </p:nvSpPr>
          <p:spPr>
            <a:xfrm>
              <a:off x="-6566" y="-2"/>
              <a:ext cx="12198068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2B61A697-6060-43FE-82A6-E07896C57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A0AFD669-49E2-4ADF-A969-56D946B283FF}"/>
                  </a:ext>
                </a:extLst>
              </p:cNvPr>
              <p:cNvCxnSpPr/>
              <p:nvPr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4B2E513E-AAC4-4EA6-A07B-0C3E3BF37B04}"/>
                  </a:ext>
                </a:extLst>
              </p:cNvPr>
              <p:cNvCxnSpPr/>
              <p:nvPr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38C805BC-7F7A-45A7-B645-EAFF51DC1D62}"/>
                  </a:ext>
                </a:extLst>
              </p:cNvPr>
              <p:cNvCxnSpPr/>
              <p:nvPr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2BFD48EF-A766-42CB-A02E-C41B02273A45}"/>
                  </a:ext>
                </a:extLst>
              </p:cNvPr>
              <p:cNvCxnSpPr/>
              <p:nvPr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BABC04F8-3659-40FF-A389-F560F01B6C50}"/>
                  </a:ext>
                </a:extLst>
              </p:cNvPr>
              <p:cNvCxnSpPr/>
              <p:nvPr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ADF9E3E1-7044-4B63-84E0-C5755B76FD53}"/>
                  </a:ext>
                </a:extLst>
              </p:cNvPr>
              <p:cNvCxnSpPr/>
              <p:nvPr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4E497FA0-B327-42BB-BD60-E2C104FDD1B5}"/>
                  </a:ext>
                </a:extLst>
              </p:cNvPr>
              <p:cNvCxnSpPr/>
              <p:nvPr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E3402DD7-806B-4014-B869-30492EB30C00}"/>
                  </a:ext>
                </a:extLst>
              </p:cNvPr>
              <p:cNvCxnSpPr/>
              <p:nvPr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32315BC4-4231-4D84-ABB9-FF8F61F2A5E6}"/>
                  </a:ext>
                </a:extLst>
              </p:cNvPr>
              <p:cNvCxnSpPr/>
              <p:nvPr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0E1564B2-557F-43AB-B1BB-A4C134788F14}"/>
                  </a:ext>
                </a:extLst>
              </p:cNvPr>
              <p:cNvCxnSpPr/>
              <p:nvPr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E3DF5B6B-D847-4EE6-AE66-27B2B605267D}"/>
                  </a:ext>
                </a:extLst>
              </p:cNvPr>
              <p:cNvCxnSpPr/>
              <p:nvPr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5D20A741-0E5B-46AB-A4D2-F7F233CB389D}"/>
                  </a:ext>
                </a:extLst>
              </p:cNvPr>
              <p:cNvCxnSpPr/>
              <p:nvPr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A1265069-5B68-4EA9-A5D0-39728C13E6DB}"/>
                  </a:ext>
                </a:extLst>
              </p:cNvPr>
              <p:cNvCxnSpPr/>
              <p:nvPr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D424966E-BBC3-4EFE-9E4F-205EA80E5D58}"/>
                  </a:ext>
                </a:extLst>
              </p:cNvPr>
              <p:cNvCxnSpPr/>
              <p:nvPr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95A38A31-25D0-46D1-8FE2-863F78033D41}"/>
                  </a:ext>
                </a:extLst>
              </p:cNvPr>
              <p:cNvCxnSpPr/>
              <p:nvPr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5436820D-F27B-4A0D-ADD7-6A2B92DD275A}"/>
                  </a:ext>
                </a:extLst>
              </p:cNvPr>
              <p:cNvCxnSpPr/>
              <p:nvPr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442BA97E-D742-4CB3-9FD8-F7DA41B5B680}"/>
                  </a:ext>
                </a:extLst>
              </p:cNvPr>
              <p:cNvCxnSpPr/>
              <p:nvPr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A5EA43AF-24CA-4EC3-97CF-2398B42DD429}"/>
                  </a:ext>
                </a:extLst>
              </p:cNvPr>
              <p:cNvCxnSpPr/>
              <p:nvPr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34D56829-F10D-44D8-9F76-0ED5D08B3B26}"/>
                  </a:ext>
                </a:extLst>
              </p:cNvPr>
              <p:cNvCxnSpPr/>
              <p:nvPr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C1885283-D8A1-4E17-9F57-A358CACC8641}"/>
                  </a:ext>
                </a:extLst>
              </p:cNvPr>
              <p:cNvCxnSpPr/>
              <p:nvPr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B2059304-6C7E-4312-A6D1-8A8B320D83C0}"/>
                  </a:ext>
                </a:extLst>
              </p:cNvPr>
              <p:cNvCxnSpPr/>
              <p:nvPr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27B14451-6871-4430-A2D9-4F610703CFA7}"/>
                  </a:ext>
                </a:extLst>
              </p:cNvPr>
              <p:cNvCxnSpPr/>
              <p:nvPr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78C45EC2-910D-4E62-B713-79D03AE324FA}"/>
                  </a:ext>
                </a:extLst>
              </p:cNvPr>
              <p:cNvCxnSpPr/>
              <p:nvPr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F9CF134C-CA9D-4DE6-9E29-2CEC3A220222}"/>
                  </a:ext>
                </a:extLst>
              </p:cNvPr>
              <p:cNvCxnSpPr/>
              <p:nvPr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82F7E6-035A-4C69-B6F6-B65D1ED8F350}"/>
              </a:ext>
            </a:extLst>
          </p:cNvPr>
          <p:cNvCxnSpPr/>
          <p:nvPr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56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2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8">
            <a:extLst>
              <a:ext uri="{FF2B5EF4-FFF2-40B4-BE49-F238E27FC236}">
                <a16:creationId xmlns:a16="http://schemas.microsoft.com/office/drawing/2014/main" id="{9F3F23CB-1081-4142-83C4-C49ED77C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7" name="Picture 35" hidden="1">
            <a:extLst>
              <a:ext uri="{FF2B5EF4-FFF2-40B4-BE49-F238E27FC236}">
                <a16:creationId xmlns:a16="http://schemas.microsoft.com/office/drawing/2014/main" id="{0450AB64-3744-448F-A1C4-3C2B8455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DG">
            <a:extLst>
              <a:ext uri="{FF2B5EF4-FFF2-40B4-BE49-F238E27FC236}">
                <a16:creationId xmlns:a16="http://schemas.microsoft.com/office/drawing/2014/main" id="{B4D89081-3586-40A4-8309-9019FE3D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E046D58-E808-41D6-BFFF-9DC16DC2B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C9BFF8B-9F77-4851-B323-1A26FD0B7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1" name="Text Box 34">
            <a:extLst>
              <a:ext uri="{FF2B5EF4-FFF2-40B4-BE49-F238E27FC236}">
                <a16:creationId xmlns:a16="http://schemas.microsoft.com/office/drawing/2014/main" id="{229E338D-0159-482D-9EAB-356C5ADA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ADEFCF0E-C421-44F6-A8AA-93573715621A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4EE195-43D4-4581-8950-822FCFCD943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FBC1400-B4B3-4DDB-AC99-110098A02AB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900" y="-2"/>
            <a:ext cx="1689100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CFC0D2-CEAE-4D32-BB51-A4BDD73FB9A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D2AB8E-D9F7-4A7F-8709-4AC799675A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0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3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35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9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dirty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B1E79BC0-70EB-4666-A75B-338847BA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2051" name="Rectangle 6">
            <a:extLst>
              <a:ext uri="{FF2B5EF4-FFF2-40B4-BE49-F238E27FC236}">
                <a16:creationId xmlns:a16="http://schemas.microsoft.com/office/drawing/2014/main" id="{1EF31335-0B39-47BD-9634-587804B88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2" name="Text Box 38">
            <a:extLst>
              <a:ext uri="{FF2B5EF4-FFF2-40B4-BE49-F238E27FC236}">
                <a16:creationId xmlns:a16="http://schemas.microsoft.com/office/drawing/2014/main" id="{EF1FFFA8-7C6B-4EBE-A51E-B9DE855B1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B50E85BE-1C6E-49B2-B7E7-9EBF7CFCF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055" name="Text Box 34">
            <a:extLst>
              <a:ext uri="{FF2B5EF4-FFF2-40B4-BE49-F238E27FC236}">
                <a16:creationId xmlns:a16="http://schemas.microsoft.com/office/drawing/2014/main" id="{3263DB13-BA71-41C0-9BB6-47172286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9DD717F9-1F81-4F83-B822-A3571C90000E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13EA7E-2077-4B04-A722-48D0466CF00C}"/>
              </a:ext>
            </a:extLst>
          </p:cNvPr>
          <p:cNvCxnSpPr>
            <a:cxnSpLocks/>
          </p:cNvCxnSpPr>
          <p:nvPr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2DA115F-C089-46CD-855F-F443E9AAA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DD2A3FC-0B0C-42AB-8D38-317E999F0D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FE8E83-DE69-45E3-B18A-FD8E1C7316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9E541D73-6D1F-4AA4-A38D-2AF93BC7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D570C996-6C2D-42FC-B34D-E259C5CFD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1010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FC0B1E88-8E05-4117-A917-A1968C7B1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D2DC4CCD-0740-460E-BF02-77D04522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3078" name="Text Box 38">
            <a:extLst>
              <a:ext uri="{FF2B5EF4-FFF2-40B4-BE49-F238E27FC236}">
                <a16:creationId xmlns:a16="http://schemas.microsoft.com/office/drawing/2014/main" id="{9229DF3A-FB52-4684-A5C2-A5C99F60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9" name="Text Box 34">
            <a:extLst>
              <a:ext uri="{FF2B5EF4-FFF2-40B4-BE49-F238E27FC236}">
                <a16:creationId xmlns:a16="http://schemas.microsoft.com/office/drawing/2014/main" id="{606C3E97-5A25-49E6-B6EF-6892F202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AEF5B6A-433E-4CF4-A2FD-67F73F4DB0AE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D9CDE-0473-44FD-BC6C-F964C1F1CF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B2E97-5D7B-47B5-BBFA-4E10B5AA9C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4CE83-21FF-4225-955E-8C5393F5773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8AAAAEBE-2BBB-41A8-9E34-ADCD8EFE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7675"/>
            <a:ext cx="670718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2" dirty="0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5AE50F8E-040B-4168-885F-E3A73E196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55575"/>
            <a:ext cx="97488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0" name="Text Box 38">
            <a:extLst>
              <a:ext uri="{FF2B5EF4-FFF2-40B4-BE49-F238E27FC236}">
                <a16:creationId xmlns:a16="http://schemas.microsoft.com/office/drawing/2014/main" id="{B49EB687-4833-4A36-AD76-FA0312F4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6202363"/>
            <a:ext cx="1222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80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1F3699B7-5E59-43D2-B824-2488DCFA6818}"/>
              </a:ext>
            </a:extLst>
          </p:cNvPr>
          <p:cNvCxnSpPr>
            <a:cxnSpLocks/>
          </p:cNvCxnSpPr>
          <p:nvPr/>
        </p:nvCxnSpPr>
        <p:spPr>
          <a:xfrm>
            <a:off x="222250" y="6411913"/>
            <a:ext cx="11768138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ectangle 2">
            <a:extLst>
              <a:ext uri="{FF2B5EF4-FFF2-40B4-BE49-F238E27FC236}">
                <a16:creationId xmlns:a16="http://schemas.microsoft.com/office/drawing/2014/main" id="{14933DC0-1A79-4820-B2AA-C191F2D1A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882650"/>
            <a:ext cx="11764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4" name="Text Box 34">
            <a:extLst>
              <a:ext uri="{FF2B5EF4-FFF2-40B4-BE49-F238E27FC236}">
                <a16:creationId xmlns:a16="http://schemas.microsoft.com/office/drawing/2014/main" id="{19E7661D-68EC-42E9-887F-F5022C5DB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6202363"/>
            <a:ext cx="37512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84F1635D-4D46-454D-BCDB-A4E9660ECE8C}" type="slidenum">
              <a:rPr altLang="en-US" sz="800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817D119-1F47-4C71-B963-6A8D6B02E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783BE64-6DF8-4150-888C-C137DC2754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-2"/>
            <a:ext cx="1689100" cy="876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171F7B-128E-482C-891E-918C432E35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699" y="6438900"/>
            <a:ext cx="2019300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3000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05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3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35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9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incubed.esa.int/portfolio/progres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mt-2023-13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.esa.int/eogateway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earth.esa.int/eogateway/news/esa-promotes-radio-frequency-monitoring-as-spire-becomes-tp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038F303-BFB6-4F0A-9C0E-DE4DE4DA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3421063"/>
            <a:ext cx="11914187" cy="704850"/>
          </a:xfrm>
          <a:prstGeom prst="rect">
            <a:avLst/>
          </a:prstGeom>
          <a:noFill/>
          <a:ln>
            <a:noFill/>
          </a:ln>
        </p:spPr>
        <p:txBody>
          <a:bodyPr lIns="88202" tIns="44101" rIns="88202" bIns="44101" anchor="b">
            <a:spAutoFit/>
          </a:bodyPr>
          <a:lstStyle/>
          <a:p>
            <a:pPr defTabSz="882030" eaLnBrk="1" hangingPunct="1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Activities in Support of GNSS PRO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38365EDA-09A5-4B01-9D4C-E78FE759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083" y="5224463"/>
            <a:ext cx="87585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PAZ Polarimetric Radio Occultations User Workshop, Nov. 28-29 2023</a:t>
            </a:r>
          </a:p>
          <a:p>
            <a:pPr eaLnBrk="1" hangingPunct="1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Thomas Burger		ESA ESTEC</a:t>
            </a:r>
          </a:p>
          <a:p>
            <a:pPr eaLnBrk="1" hangingPunct="1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Roman </a:t>
            </a:r>
            <a:r>
              <a:rPr lang="en-GB" alt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Padulles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Estel Cardellach	ICE-CSIC/IEEC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ADFA-1B66-F34B-8CD6-A8D97265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 related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7BFC-DEFB-CF14-90C4-839470068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EarthNet</a:t>
            </a:r>
            <a:r>
              <a:rPr lang="en-GB" dirty="0"/>
              <a:t> / TPM for Data access – under investigation</a:t>
            </a:r>
          </a:p>
          <a:p>
            <a:pPr lvl="1"/>
            <a:r>
              <a:rPr lang="en-GB" dirty="0"/>
              <a:t>Scientists will be invited to submit project proposals to ESA to assess the PRO data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ESA </a:t>
            </a:r>
            <a:r>
              <a:rPr lang="en-GB" dirty="0" err="1"/>
              <a:t>FutureEO</a:t>
            </a:r>
            <a:r>
              <a:rPr lang="en-GB" dirty="0"/>
              <a:t> Programme is open to support Scientific Users</a:t>
            </a:r>
          </a:p>
          <a:p>
            <a:pPr lvl="1"/>
            <a:r>
              <a:rPr lang="en-GB" dirty="0"/>
              <a:t>Considering studies e.g. for assimilation into NWP models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Cooperation with Operational Users</a:t>
            </a:r>
          </a:p>
          <a:p>
            <a:pPr lvl="1"/>
            <a:r>
              <a:rPr lang="en-GB" dirty="0"/>
              <a:t>ECMWF, </a:t>
            </a:r>
            <a:r>
              <a:rPr lang="en-GB" dirty="0" err="1"/>
              <a:t>Eumetsat</a:t>
            </a:r>
            <a:r>
              <a:rPr lang="en-GB" dirty="0"/>
              <a:t>, </a:t>
            </a:r>
            <a:r>
              <a:rPr lang="en-GB" dirty="0" err="1"/>
              <a:t>MetOffice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Extend data usage to PRO, mainly for NWP</a:t>
            </a:r>
          </a:p>
          <a:p>
            <a:pPr lvl="1"/>
            <a:r>
              <a:rPr lang="en-GB" dirty="0"/>
              <a:t>Support through a combination of TPM and </a:t>
            </a:r>
            <a:r>
              <a:rPr lang="en-GB" dirty="0" err="1"/>
              <a:t>FutureEO</a:t>
            </a:r>
            <a:endParaRPr lang="en-GB" dirty="0"/>
          </a:p>
          <a:p>
            <a:pPr lvl="1"/>
            <a:r>
              <a:rPr lang="en-GB" dirty="0"/>
              <a:t>Timeline is multi-year, not short term</a:t>
            </a:r>
          </a:p>
        </p:txBody>
      </p:sp>
    </p:spTree>
    <p:extLst>
      <p:ext uri="{BB962C8B-B14F-4D97-AF65-F5344CB8AC3E}">
        <p14:creationId xmlns:p14="http://schemas.microsoft.com/office/powerpoint/2010/main" val="140493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7CD824-0904-DE1E-796E-DD9216DD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5EA63-3C64-884F-39C4-6A8352C6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PROGRES.Lu</a:t>
            </a:r>
            <a:r>
              <a:rPr lang="en-GB" dirty="0"/>
              <a:t> is a success – PRO on </a:t>
            </a:r>
            <a:r>
              <a:rPr lang="en-GB" dirty="0" err="1"/>
              <a:t>Cubesats</a:t>
            </a:r>
            <a:endParaRPr lang="en-GB" dirty="0"/>
          </a:p>
          <a:p>
            <a:r>
              <a:rPr lang="en-GB" dirty="0"/>
              <a:t>GNSS-PRO is considered a serious upcoming evolution of RO</a:t>
            </a:r>
          </a:p>
          <a:p>
            <a:pPr lvl="1"/>
            <a:r>
              <a:rPr lang="en-GB" dirty="0"/>
              <a:t>PRO measurements provide classical RO plus new observable</a:t>
            </a:r>
          </a:p>
          <a:p>
            <a:r>
              <a:rPr lang="en-GB" dirty="0"/>
              <a:t>ESA </a:t>
            </a:r>
            <a:r>
              <a:rPr lang="en-GB" dirty="0" err="1"/>
              <a:t>EarthNet</a:t>
            </a:r>
            <a:r>
              <a:rPr lang="en-GB" dirty="0"/>
              <a:t> discusses PRO data procurement – TPM</a:t>
            </a:r>
          </a:p>
          <a:p>
            <a:r>
              <a:rPr lang="en-GB" dirty="0"/>
              <a:t>Science is needed, </a:t>
            </a:r>
          </a:p>
          <a:p>
            <a:pPr lvl="1"/>
            <a:r>
              <a:rPr lang="en-GB" dirty="0"/>
              <a:t>a lot of work still to be done – looking forward to this workshop</a:t>
            </a:r>
          </a:p>
          <a:p>
            <a:r>
              <a:rPr lang="en-GB" dirty="0"/>
              <a:t>European operational users already looking at PRO – very promising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19056-B233-89F1-E7DD-804078B27934}"/>
              </a:ext>
            </a:extLst>
          </p:cNvPr>
          <p:cNvSpPr txBox="1"/>
          <p:nvPr/>
        </p:nvSpPr>
        <p:spPr>
          <a:xfrm>
            <a:off x="2231923" y="4660490"/>
            <a:ext cx="7993626" cy="813555"/>
          </a:xfrm>
          <a:prstGeom prst="roundRect">
            <a:avLst>
              <a:gd name="adj" fmla="val 7505"/>
            </a:avLst>
          </a:prstGeom>
          <a:solidFill>
            <a:srgbClr val="042B3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0000" tIns="144000" rIns="180000" bIns="144000" rtlCol="0">
            <a:spAutoFit/>
          </a:bodyPr>
          <a:lstStyle/>
          <a:p>
            <a:pPr algn="ctr"/>
            <a:r>
              <a:rPr lang="en-GB" sz="3200" b="1" dirty="0">
                <a:solidFill>
                  <a:srgbClr val="FE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Time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10864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DFEA-703D-4284-0557-27C307C1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0A94-1F36-92E9-3730-671F88706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Commercial GNSS-PRO:	ESA </a:t>
            </a:r>
            <a:r>
              <a:rPr lang="en-GB" dirty="0" err="1"/>
              <a:t>InCubed</a:t>
            </a:r>
            <a:r>
              <a:rPr lang="en-GB" dirty="0"/>
              <a:t> – “</a:t>
            </a:r>
            <a:r>
              <a:rPr lang="en-GB" dirty="0" err="1"/>
              <a:t>PROGRES.Lu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Activity Overview</a:t>
            </a:r>
          </a:p>
          <a:p>
            <a:pPr lvl="1"/>
            <a:r>
              <a:rPr lang="en-GB" dirty="0"/>
              <a:t>ICE-CSIC Results</a:t>
            </a:r>
          </a:p>
          <a:p>
            <a:pPr lvl="1"/>
            <a:endParaRPr lang="en-GB" dirty="0"/>
          </a:p>
          <a:p>
            <a:r>
              <a:rPr lang="en-GB" dirty="0"/>
              <a:t>Way Forward</a:t>
            </a:r>
          </a:p>
          <a:p>
            <a:pPr lvl="1"/>
            <a:r>
              <a:rPr lang="en-GB" dirty="0"/>
              <a:t>Science</a:t>
            </a:r>
          </a:p>
          <a:p>
            <a:pPr lvl="1"/>
            <a:r>
              <a:rPr lang="en-GB" dirty="0"/>
              <a:t>Operational Use</a:t>
            </a:r>
          </a:p>
          <a:p>
            <a:pPr lvl="1"/>
            <a:r>
              <a:rPr lang="en-GB" dirty="0"/>
              <a:t>Data Provision - TPM/</a:t>
            </a:r>
            <a:r>
              <a:rPr lang="en-GB" dirty="0" err="1"/>
              <a:t>Earthcare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8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7C89975C-695C-4393-BC2A-21C07CCBD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Commercial: </a:t>
            </a:r>
            <a:r>
              <a:rPr lang="en-US" altLang="en-US" dirty="0" err="1"/>
              <a:t>PROGRES.Lu</a:t>
            </a:r>
            <a:endParaRPr lang="en-US" altLang="en-US" dirty="0"/>
          </a:p>
        </p:txBody>
      </p:sp>
      <p:sp>
        <p:nvSpPr>
          <p:cNvPr id="39939" name="Content Placeholder 5">
            <a:extLst>
              <a:ext uri="{FF2B5EF4-FFF2-40B4-BE49-F238E27FC236}">
                <a16:creationId xmlns:a16="http://schemas.microsoft.com/office/drawing/2014/main" id="{609E2D4A-BD33-4D6F-B793-1AF70C7D3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600" y="962131"/>
            <a:ext cx="11764800" cy="5245100"/>
          </a:xfrm>
          <a:effectLst>
            <a:softEdge rad="0"/>
          </a:effectLst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b="1" dirty="0">
                <a:solidFill>
                  <a:srgbClr val="FEFFFF"/>
                </a:solidFill>
              </a:rPr>
              <a:t>olarimetric </a:t>
            </a: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GB" b="1" dirty="0">
                <a:solidFill>
                  <a:srgbClr val="FEFFFF"/>
                </a:solidFill>
              </a:rPr>
              <a:t>adio </a:t>
            </a: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GB" b="1" dirty="0">
                <a:solidFill>
                  <a:srgbClr val="FEFFFF"/>
                </a:solidFill>
              </a:rPr>
              <a:t>ccultation for </a:t>
            </a: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GB" b="1" dirty="0">
                <a:solidFill>
                  <a:srgbClr val="FEFFFF"/>
                </a:solidFill>
              </a:rPr>
              <a:t>lobal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GB" b="1" dirty="0">
                <a:solidFill>
                  <a:srgbClr val="FEFFFF"/>
                </a:solidFill>
              </a:rPr>
              <a:t>ain </a:t>
            </a: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GB" b="1" dirty="0">
                <a:solidFill>
                  <a:srgbClr val="FEFFFF"/>
                </a:solidFill>
              </a:rPr>
              <a:t>timation - </a:t>
            </a:r>
            <a:r>
              <a:rPr lang="en-GB" b="1" dirty="0">
                <a:solidFill>
                  <a:srgbClr val="00B0F0"/>
                </a:solidFill>
              </a:rPr>
              <a:t>Lu</a:t>
            </a:r>
            <a:r>
              <a:rPr lang="en-GB" b="1" dirty="0">
                <a:solidFill>
                  <a:srgbClr val="FEFFFF"/>
                </a:solidFill>
              </a:rPr>
              <a:t>xembourg</a:t>
            </a:r>
          </a:p>
          <a:p>
            <a:pPr marL="285750" indent="-285750"/>
            <a:r>
              <a:rPr lang="en-GB" dirty="0">
                <a:solidFill>
                  <a:srgbClr val="FEFFFF"/>
                </a:solidFill>
              </a:rPr>
              <a:t>Spire</a:t>
            </a:r>
            <a:r>
              <a:rPr lang="en-GB" dirty="0"/>
              <a:t> activity within ESA </a:t>
            </a:r>
            <a:r>
              <a:rPr lang="en-GB" dirty="0" err="1">
                <a:solidFill>
                  <a:srgbClr val="00B050"/>
                </a:solidFill>
              </a:rPr>
              <a:t>InCubed</a:t>
            </a:r>
            <a:r>
              <a:rPr lang="en-GB" dirty="0"/>
              <a:t> programme</a:t>
            </a:r>
          </a:p>
          <a:p>
            <a:pPr marL="639763" lvl="1" indent="-285750"/>
            <a:r>
              <a:rPr lang="en-GB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https://incubed.esa.int/portfolio/progres/</a:t>
            </a:r>
            <a:endParaRPr lang="en-GB" b="0" dirty="0"/>
          </a:p>
          <a:p>
            <a:pPr marL="639763" lvl="1" indent="-285750"/>
            <a:r>
              <a:rPr lang="en-GB" dirty="0"/>
              <a:t>Industry proposal supported through co-funding</a:t>
            </a:r>
          </a:p>
          <a:p>
            <a:pPr marL="639763" lvl="1" indent="-285750"/>
            <a:r>
              <a:rPr lang="en-GB" dirty="0"/>
              <a:t>Lemur </a:t>
            </a:r>
            <a:r>
              <a:rPr lang="en-GB" dirty="0" err="1"/>
              <a:t>cubesat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with RO receiver for H- and V-polarisation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Scope</a:t>
            </a:r>
          </a:p>
          <a:p>
            <a:pPr lvl="1" indent="-269875"/>
            <a:r>
              <a:rPr lang="en-GB" dirty="0"/>
              <a:t>PRO instrument development, s/c AIT, launch</a:t>
            </a:r>
          </a:p>
          <a:p>
            <a:pPr lvl="1" indent="-269875"/>
            <a:r>
              <a:rPr lang="en-GB" dirty="0"/>
              <a:t>Ground processing</a:t>
            </a:r>
          </a:p>
          <a:p>
            <a:pPr lvl="1" indent="-269875"/>
            <a:r>
              <a:rPr lang="en-GB" dirty="0"/>
              <a:t>Up to 6 months operation, evaluation</a:t>
            </a:r>
          </a:p>
          <a:p>
            <a:pPr marL="285750" indent="-285750"/>
            <a:r>
              <a:rPr lang="en-GB" dirty="0"/>
              <a:t>ICE-CSIC/IEEC Barcelona (Es) as scientific partner</a:t>
            </a:r>
          </a:p>
          <a:p>
            <a:r>
              <a:rPr lang="en-GB" dirty="0"/>
              <a:t>Kick-Off July 2021, Final Review October 2023</a:t>
            </a:r>
          </a:p>
          <a:p>
            <a:endParaRPr lang="en-GB" dirty="0"/>
          </a:p>
          <a:p>
            <a:endParaRPr lang="en-GB" dirty="0">
              <a:solidFill>
                <a:srgbClr val="FE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D51105-1EDA-3EB4-28C7-5B17B45B5729}"/>
              </a:ext>
            </a:extLst>
          </p:cNvPr>
          <p:cNvGrpSpPr/>
          <p:nvPr/>
        </p:nvGrpSpPr>
        <p:grpSpPr>
          <a:xfrm>
            <a:off x="6502399" y="2138994"/>
            <a:ext cx="5440218" cy="3090171"/>
            <a:chOff x="153940" y="3611180"/>
            <a:chExt cx="5789035" cy="3246841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36EE0E02-E02E-9A03-5290-7C7061022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940" y="3611180"/>
              <a:ext cx="5789035" cy="3246841"/>
            </a:xfrm>
            <a:prstGeom prst="roundRect">
              <a:avLst/>
            </a:prstGeom>
          </p:spPr>
        </p:pic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6CACDBB3-2A2C-42D6-F0D2-F08A1B18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1419" y="3626434"/>
              <a:ext cx="2743200" cy="600891"/>
            </a:xfrm>
            <a:prstGeom prst="roundRect">
              <a:avLst/>
            </a:prstGeom>
          </p:spPr>
        </p:pic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B5C9A80F-EC53-7709-73A4-463D426C0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9392" b="6122"/>
            <a:stretch/>
          </p:blipFill>
          <p:spPr>
            <a:xfrm>
              <a:off x="1560177" y="6249173"/>
              <a:ext cx="2001405" cy="487438"/>
            </a:xfrm>
            <a:prstGeom prst="round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D729BB9-6B8F-2008-92E1-BD7464297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1988" y="6107256"/>
              <a:ext cx="724010" cy="750744"/>
            </a:xfrm>
            <a:prstGeom prst="roundRect">
              <a:avLst/>
            </a:prstGeom>
          </p:spPr>
        </p:pic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1D6B141B-5DC4-E6C1-AC12-62172D78C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7647" r="-592" b="27059"/>
            <a:stretch/>
          </p:blipFill>
          <p:spPr>
            <a:xfrm>
              <a:off x="4450089" y="6247494"/>
              <a:ext cx="1225115" cy="531899"/>
            </a:xfrm>
            <a:prstGeom prst="round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7C89975C-695C-4393-BC2A-21C07CCBD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GNSS–PRO Operations went smoothly</a:t>
            </a:r>
          </a:p>
        </p:txBody>
      </p:sp>
      <p:sp>
        <p:nvSpPr>
          <p:cNvPr id="39939" name="Content Placeholder 5">
            <a:extLst>
              <a:ext uri="{FF2B5EF4-FFF2-40B4-BE49-F238E27FC236}">
                <a16:creationId xmlns:a16="http://schemas.microsoft.com/office/drawing/2014/main" id="{609E2D4A-BD33-4D6F-B793-1AF70C7D3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599" y="1024220"/>
            <a:ext cx="11676566" cy="5394509"/>
          </a:xfrm>
          <a:effectLst>
            <a:softEdge rad="0"/>
          </a:effectLst>
        </p:spPr>
        <p:txBody>
          <a:bodyPr/>
          <a:lstStyle/>
          <a:p>
            <a:pPr marL="285750" indent="-285750"/>
            <a:r>
              <a:rPr lang="en-GB" b="0" dirty="0">
                <a:solidFill>
                  <a:srgbClr val="FEFFFF"/>
                </a:solidFill>
              </a:rPr>
              <a:t>Healthy s/c FM166 reported</a:t>
            </a:r>
          </a:p>
          <a:p>
            <a:pPr marL="285750" indent="-285750"/>
            <a:r>
              <a:rPr lang="en-GB" b="0" dirty="0">
                <a:solidFill>
                  <a:srgbClr val="FEFFFF"/>
                </a:solidFill>
              </a:rPr>
              <a:t>~600…800 profiles / day from this s/c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EFFFF"/>
                </a:solidFill>
              </a:rPr>
              <a:t>Galileo, GPS, Beidou, Glonass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EFFFF"/>
                </a:solidFill>
              </a:rPr>
              <a:t>Geographic coverage as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EFFFF"/>
                </a:solidFill>
              </a:rPr>
              <a:t>PRO data quality and SNR’s as expected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82C26C-4CCE-DD83-3B14-DCA93AEB3414}"/>
              </a:ext>
            </a:extLst>
          </p:cNvPr>
          <p:cNvGrpSpPr>
            <a:grpSpLocks noChangeAspect="1"/>
          </p:cNvGrpSpPr>
          <p:nvPr/>
        </p:nvGrpSpPr>
        <p:grpSpPr>
          <a:xfrm>
            <a:off x="8667413" y="1220690"/>
            <a:ext cx="3461226" cy="2160000"/>
            <a:chOff x="7434695" y="48683"/>
            <a:chExt cx="4785013" cy="2977789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03433348-4FD5-E4E3-2A7F-3FBFA7338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520" t="2362" r="36" b="1686"/>
            <a:stretch/>
          </p:blipFill>
          <p:spPr>
            <a:xfrm>
              <a:off x="7434695" y="48683"/>
              <a:ext cx="4697160" cy="29777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E16AA8-6780-4696-17C1-1E83B1875AF2}"/>
                </a:ext>
              </a:extLst>
            </p:cNvPr>
            <p:cNvSpPr txBox="1"/>
            <p:nvPr/>
          </p:nvSpPr>
          <p:spPr>
            <a:xfrm>
              <a:off x="9421089" y="1759524"/>
              <a:ext cx="2798619" cy="4308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onsolas"/>
                </a:rPr>
                <a:t>Spire PRO FM deployment during SpaceX Transporter-6 launch</a:t>
              </a:r>
              <a:endParaRPr lang="en-US" sz="1100" dirty="0">
                <a:solidFill>
                  <a:schemeClr val="bg1"/>
                </a:solidFill>
                <a:cs typeface="Arial"/>
              </a:endParaRPr>
            </a:p>
          </p:txBody>
        </p:sp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id="{E42712D8-2DCE-ACEB-E089-55757CAEA1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45" t="4765" r="9620" b="8381"/>
          <a:stretch/>
        </p:blipFill>
        <p:spPr>
          <a:xfrm>
            <a:off x="6343659" y="1220690"/>
            <a:ext cx="22331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D4C5FD8-2CC3-10F0-6E23-A35D566696A0}"/>
              </a:ext>
            </a:extLst>
          </p:cNvPr>
          <p:cNvGrpSpPr>
            <a:grpSpLocks noChangeAspect="1"/>
          </p:cNvGrpSpPr>
          <p:nvPr/>
        </p:nvGrpSpPr>
        <p:grpSpPr>
          <a:xfrm>
            <a:off x="299665" y="4154540"/>
            <a:ext cx="1775106" cy="1792875"/>
            <a:chOff x="9759984" y="3966341"/>
            <a:chExt cx="2136181" cy="2157564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056260AB-85F4-3EDE-3121-36CD4FBC7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76" t="3053" r="3558"/>
            <a:stretch/>
          </p:blipFill>
          <p:spPr>
            <a:xfrm>
              <a:off x="9759984" y="3966341"/>
              <a:ext cx="2136181" cy="215756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0341FF-D7A7-C6C1-982A-8CB6AEB2CD3E}"/>
                </a:ext>
              </a:extLst>
            </p:cNvPr>
            <p:cNvSpPr/>
            <p:nvPr/>
          </p:nvSpPr>
          <p:spPr>
            <a:xfrm>
              <a:off x="10152418" y="4791420"/>
              <a:ext cx="338889" cy="215468"/>
            </a:xfrm>
            <a:prstGeom prst="rect">
              <a:avLst/>
            </a:prstGeom>
            <a:solidFill>
              <a:srgbClr val="FE0A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FD14EC-CA4F-FF52-EE1D-C55692F3BD36}"/>
                </a:ext>
              </a:extLst>
            </p:cNvPr>
            <p:cNvSpPr/>
            <p:nvPr/>
          </p:nvSpPr>
          <p:spPr>
            <a:xfrm>
              <a:off x="10518527" y="5394433"/>
              <a:ext cx="338889" cy="215468"/>
            </a:xfrm>
            <a:prstGeom prst="rect">
              <a:avLst/>
            </a:prstGeom>
            <a:solidFill>
              <a:srgbClr val="0680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F125D2E-C8C2-040A-506F-24B8ECAA661A}"/>
                </a:ext>
              </a:extLst>
            </p:cNvPr>
            <p:cNvSpPr/>
            <p:nvPr/>
          </p:nvSpPr>
          <p:spPr>
            <a:xfrm>
              <a:off x="11148898" y="4991719"/>
              <a:ext cx="338889" cy="215468"/>
            </a:xfrm>
            <a:prstGeom prst="rect">
              <a:avLst/>
            </a:prstGeom>
            <a:solidFill>
              <a:srgbClr val="FFD8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791F427-5274-91ED-6AF3-3A05240E6A3B}"/>
                </a:ext>
              </a:extLst>
            </p:cNvPr>
            <p:cNvSpPr/>
            <p:nvPr/>
          </p:nvSpPr>
          <p:spPr>
            <a:xfrm>
              <a:off x="10653718" y="4377866"/>
              <a:ext cx="338889" cy="215468"/>
            </a:xfrm>
            <a:prstGeom prst="rect">
              <a:avLst/>
            </a:prstGeom>
            <a:solidFill>
              <a:srgbClr val="050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062AA0-09FB-2D6E-6705-351F622FE2E1}"/>
                </a:ext>
              </a:extLst>
            </p:cNvPr>
            <p:cNvSpPr txBox="1"/>
            <p:nvPr/>
          </p:nvSpPr>
          <p:spPr>
            <a:xfrm>
              <a:off x="10880313" y="4928451"/>
              <a:ext cx="816388" cy="31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Beidou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2A4DF8-2F2F-B331-FFFE-51AB7EEA23C8}"/>
                </a:ext>
              </a:extLst>
            </p:cNvPr>
            <p:cNvSpPr txBox="1"/>
            <p:nvPr/>
          </p:nvSpPr>
          <p:spPr>
            <a:xfrm>
              <a:off x="9883140" y="4842356"/>
              <a:ext cx="898437" cy="31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Glonass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B59093-D706-9124-66CF-2407ADDDBCCA}"/>
                </a:ext>
              </a:extLst>
            </p:cNvPr>
            <p:cNvSpPr txBox="1"/>
            <p:nvPr/>
          </p:nvSpPr>
          <p:spPr>
            <a:xfrm>
              <a:off x="10347738" y="4317308"/>
              <a:ext cx="937810" cy="31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GPS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2399D3-7CDC-2BF5-C878-2F5543E892C9}"/>
                </a:ext>
              </a:extLst>
            </p:cNvPr>
            <p:cNvSpPr txBox="1"/>
            <p:nvPr/>
          </p:nvSpPr>
          <p:spPr>
            <a:xfrm>
              <a:off x="10274141" y="5394832"/>
              <a:ext cx="816388" cy="31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Galileo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7AD327-D172-CDCA-E601-BD84EFD0B100}"/>
              </a:ext>
            </a:extLst>
          </p:cNvPr>
          <p:cNvGrpSpPr/>
          <p:nvPr/>
        </p:nvGrpSpPr>
        <p:grpSpPr>
          <a:xfrm>
            <a:off x="6782132" y="3786006"/>
            <a:ext cx="5273016" cy="2515047"/>
            <a:chOff x="6782132" y="3786006"/>
            <a:chExt cx="5273016" cy="251504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A1BF58B-88E6-B731-45DC-EDEE648EA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2132" y="3786006"/>
              <a:ext cx="5255997" cy="2515047"/>
            </a:xfrm>
            <a:prstGeom prst="roundRect">
              <a:avLst>
                <a:gd name="adj" fmla="val 3546"/>
              </a:avLst>
            </a:prstGeom>
            <a:solidFill>
              <a:srgbClr val="FFFFFF"/>
            </a:solidFill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829AB5-5016-8EE4-90E4-BED889B6DD28}"/>
                </a:ext>
              </a:extLst>
            </p:cNvPr>
            <p:cNvSpPr txBox="1"/>
            <p:nvPr/>
          </p:nvSpPr>
          <p:spPr>
            <a:xfrm>
              <a:off x="11078687" y="6081544"/>
              <a:ext cx="976461" cy="219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Source: IEEC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C028CE-099D-0189-7F58-81CB7D2B02F7}"/>
                </a:ext>
              </a:extLst>
            </p:cNvPr>
            <p:cNvSpPr txBox="1"/>
            <p:nvPr/>
          </p:nvSpPr>
          <p:spPr>
            <a:xfrm>
              <a:off x="8806105" y="6136221"/>
              <a:ext cx="1383392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accent6">
                      <a:lumMod val="2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Local Solar Time [hours]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1D6ECE-56C4-3C84-5E37-655AED792829}"/>
                </a:ext>
              </a:extLst>
            </p:cNvPr>
            <p:cNvSpPr txBox="1"/>
            <p:nvPr/>
          </p:nvSpPr>
          <p:spPr>
            <a:xfrm rot="16200000">
              <a:off x="6652065" y="4862494"/>
              <a:ext cx="452047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accent6">
                      <a:lumMod val="2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Latitude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29A8B1-0D2F-19FE-CD00-1C5DBFFF4D46}"/>
              </a:ext>
            </a:extLst>
          </p:cNvPr>
          <p:cNvGrpSpPr/>
          <p:nvPr/>
        </p:nvGrpSpPr>
        <p:grpSpPr>
          <a:xfrm>
            <a:off x="2132208" y="3842444"/>
            <a:ext cx="4463441" cy="2417066"/>
            <a:chOff x="2132208" y="3842444"/>
            <a:chExt cx="4463441" cy="241706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A4F2F81-0968-9A67-4C67-AD938CEE1326}"/>
                </a:ext>
              </a:extLst>
            </p:cNvPr>
            <p:cNvSpPr/>
            <p:nvPr/>
          </p:nvSpPr>
          <p:spPr>
            <a:xfrm>
              <a:off x="2132208" y="3842444"/>
              <a:ext cx="4463441" cy="2417066"/>
            </a:xfrm>
            <a:prstGeom prst="roundRect">
              <a:avLst>
                <a:gd name="adj" fmla="val 4063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FFE126-0E8C-08E9-B0D0-F4C7ABD80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72476" y="3862710"/>
              <a:ext cx="1910355" cy="2377829"/>
            </a:xfrm>
            <a:prstGeom prst="round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47E7BC-3BD9-3C9D-E4B2-EBC8D41C3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6896" y="4336170"/>
              <a:ext cx="2534169" cy="15752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020E31-8DD4-7800-B39D-18F738133E13}"/>
                </a:ext>
              </a:extLst>
            </p:cNvPr>
            <p:cNvSpPr txBox="1"/>
            <p:nvPr/>
          </p:nvSpPr>
          <p:spPr>
            <a:xfrm>
              <a:off x="5486400" y="3931469"/>
              <a:ext cx="932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FM166</a:t>
              </a:r>
            </a:p>
          </p:txBody>
        </p:sp>
        <p:pic>
          <p:nvPicPr>
            <p:cNvPr id="43" name="Picture 11">
              <a:extLst>
                <a:ext uri="{FF2B5EF4-FFF2-40B4-BE49-F238E27FC236}">
                  <a16:creationId xmlns:a16="http://schemas.microsoft.com/office/drawing/2014/main" id="{60FBBD32-8793-3900-10E1-A56F17343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 amt="26000"/>
            </a:blip>
            <a:srcRect t="27647" r="-592" b="27059"/>
            <a:stretch/>
          </p:blipFill>
          <p:spPr>
            <a:xfrm>
              <a:off x="6011905" y="6008915"/>
              <a:ext cx="422941" cy="183625"/>
            </a:xfrm>
            <a:prstGeom prst="rect">
              <a:avLst/>
            </a:prstGeom>
          </p:spPr>
        </p:pic>
      </p:grpSp>
      <p:pic>
        <p:nvPicPr>
          <p:cNvPr id="2" name="Picture 11">
            <a:extLst>
              <a:ext uri="{FF2B5EF4-FFF2-40B4-BE49-F238E27FC236}">
                <a16:creationId xmlns:a16="http://schemas.microsoft.com/office/drawing/2014/main" id="{4175AA8D-385F-F3F4-B6D9-D331531A8A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6000"/>
          </a:blip>
          <a:srcRect t="27647" r="-592" b="27059"/>
          <a:stretch/>
        </p:blipFill>
        <p:spPr>
          <a:xfrm>
            <a:off x="6434846" y="3103303"/>
            <a:ext cx="422941" cy="183625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0EEA824D-7FE6-328E-FDC2-0DF0F929EC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6000"/>
          </a:blip>
          <a:srcRect t="27647" r="-592" b="27059"/>
          <a:stretch/>
        </p:blipFill>
        <p:spPr>
          <a:xfrm>
            <a:off x="11531283" y="1311644"/>
            <a:ext cx="422941" cy="1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7C89975C-695C-4393-BC2A-21C07CCBD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Initial PRO Analysis Results - IEEC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CEA31-AF8C-24FC-5209-A88F05BE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056" y="1031872"/>
            <a:ext cx="7214343" cy="5245100"/>
          </a:xfrm>
        </p:spPr>
        <p:txBody>
          <a:bodyPr/>
          <a:lstStyle/>
          <a:p>
            <a:r>
              <a:rPr lang="en-GB" dirty="0"/>
              <a:t>PRO processing performed at IEEC</a:t>
            </a:r>
            <a:br>
              <a:rPr lang="en-GB" dirty="0"/>
            </a:br>
            <a:r>
              <a:rPr lang="en-GB" sz="1800" b="0" dirty="0"/>
              <a:t>Level 1 data from Spire</a:t>
            </a:r>
          </a:p>
          <a:p>
            <a:r>
              <a:rPr lang="en-GB" dirty="0"/>
              <a:t>Sensitivity to Precipitation is demonstrated</a:t>
            </a:r>
          </a:p>
          <a:p>
            <a:r>
              <a:rPr lang="en-GB" dirty="0"/>
              <a:t>Results are comparable to PAZ</a:t>
            </a:r>
            <a:endParaRPr lang="en-GB" sz="1800" b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A15CCE-F6CF-A3E6-A903-4A58173BAA64}"/>
              </a:ext>
            </a:extLst>
          </p:cNvPr>
          <p:cNvGrpSpPr/>
          <p:nvPr/>
        </p:nvGrpSpPr>
        <p:grpSpPr>
          <a:xfrm>
            <a:off x="205812" y="968708"/>
            <a:ext cx="3890257" cy="5379076"/>
            <a:chOff x="7900692" y="968708"/>
            <a:chExt cx="3890257" cy="537907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DD02375-CA22-1B07-EB6F-77676085E9EA}"/>
                </a:ext>
              </a:extLst>
            </p:cNvPr>
            <p:cNvSpPr/>
            <p:nvPr/>
          </p:nvSpPr>
          <p:spPr>
            <a:xfrm>
              <a:off x="7913341" y="968708"/>
              <a:ext cx="3877608" cy="5379076"/>
            </a:xfrm>
            <a:prstGeom prst="roundRect">
              <a:avLst>
                <a:gd name="adj" fmla="val 24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375529-2338-9BD2-B9CA-2D7B2271B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575"/>
            <a:stretch/>
          </p:blipFill>
          <p:spPr>
            <a:xfrm>
              <a:off x="8801074" y="1223783"/>
              <a:ext cx="2940919" cy="5040727"/>
            </a:xfrm>
            <a:prstGeom prst="roundRect">
              <a:avLst>
                <a:gd name="adj" fmla="val 5502"/>
              </a:avLst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A8271A-072D-344D-54DD-3EAF41F72F98}"/>
                </a:ext>
              </a:extLst>
            </p:cNvPr>
            <p:cNvSpPr txBox="1"/>
            <p:nvPr/>
          </p:nvSpPr>
          <p:spPr>
            <a:xfrm>
              <a:off x="8835451" y="1067608"/>
              <a:ext cx="2838622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No Rain                                 </a:t>
              </a:r>
              <a:r>
                <a:rPr lang="en-GB" sz="1000" b="1" dirty="0" err="1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Rain</a:t>
              </a:r>
              <a:endParaRPr lang="en-GB" sz="1000" b="1" dirty="0">
                <a:solidFill>
                  <a:srgbClr val="77777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05D7A1-BB0D-8D79-E3F3-5D943A163A6A}"/>
                </a:ext>
              </a:extLst>
            </p:cNvPr>
            <p:cNvSpPr txBox="1"/>
            <p:nvPr/>
          </p:nvSpPr>
          <p:spPr>
            <a:xfrm rot="16200000">
              <a:off x="8160874" y="3004650"/>
              <a:ext cx="1083741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Height [km]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4F6B51-D0D3-9442-7F12-639BED64FC23}"/>
                </a:ext>
              </a:extLst>
            </p:cNvPr>
            <p:cNvSpPr txBox="1"/>
            <p:nvPr/>
          </p:nvSpPr>
          <p:spPr>
            <a:xfrm rot="16200000">
              <a:off x="8160875" y="1740286"/>
              <a:ext cx="1083741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Height [km]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552616-D3AF-21F9-3273-97ACE8BEACD8}"/>
                </a:ext>
              </a:extLst>
            </p:cNvPr>
            <p:cNvSpPr txBox="1"/>
            <p:nvPr/>
          </p:nvSpPr>
          <p:spPr>
            <a:xfrm rot="16200000">
              <a:off x="8160875" y="4269013"/>
              <a:ext cx="1083741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Height [km]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7FBB04-2B4F-3484-F583-834BDD6E784F}"/>
                </a:ext>
              </a:extLst>
            </p:cNvPr>
            <p:cNvSpPr txBox="1"/>
            <p:nvPr/>
          </p:nvSpPr>
          <p:spPr>
            <a:xfrm rot="16200000">
              <a:off x="8160875" y="5489657"/>
              <a:ext cx="1083741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Height [km]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543C77-9788-BB56-7E98-04ABAD00C4C4}"/>
                </a:ext>
              </a:extLst>
            </p:cNvPr>
            <p:cNvSpPr txBox="1"/>
            <p:nvPr/>
          </p:nvSpPr>
          <p:spPr>
            <a:xfrm rot="16200000">
              <a:off x="7939114" y="1717203"/>
              <a:ext cx="108374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GPS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8D24F2-AC22-D940-BE6A-88560F564A3D}"/>
                </a:ext>
              </a:extLst>
            </p:cNvPr>
            <p:cNvSpPr txBox="1"/>
            <p:nvPr/>
          </p:nvSpPr>
          <p:spPr>
            <a:xfrm rot="16200000">
              <a:off x="7939115" y="3011258"/>
              <a:ext cx="108374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Glonass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1ED4B7-D170-F340-41D2-F48CB71B640C}"/>
                </a:ext>
              </a:extLst>
            </p:cNvPr>
            <p:cNvSpPr txBox="1"/>
            <p:nvPr/>
          </p:nvSpPr>
          <p:spPr>
            <a:xfrm rot="16200000">
              <a:off x="7939116" y="4262278"/>
              <a:ext cx="108374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Galileo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C69BB3-F97C-76F1-F42A-D92503C4A88E}"/>
                </a:ext>
              </a:extLst>
            </p:cNvPr>
            <p:cNvSpPr txBox="1"/>
            <p:nvPr/>
          </p:nvSpPr>
          <p:spPr>
            <a:xfrm rot="16200000">
              <a:off x="7939116" y="5482792"/>
              <a:ext cx="108374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Beidou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4A2573-7BEE-8BF0-5999-BCE95678A891}"/>
                </a:ext>
              </a:extLst>
            </p:cNvPr>
            <p:cNvSpPr txBox="1"/>
            <p:nvPr/>
          </p:nvSpPr>
          <p:spPr>
            <a:xfrm>
              <a:off x="7913341" y="1044067"/>
              <a:ext cx="826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FM166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83DD99-EE78-2241-ABE6-7FDBA8E42061}"/>
                </a:ext>
              </a:extLst>
            </p:cNvPr>
            <p:cNvSpPr txBox="1"/>
            <p:nvPr/>
          </p:nvSpPr>
          <p:spPr>
            <a:xfrm>
              <a:off x="7900692" y="6197295"/>
              <a:ext cx="97646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Source: IEEC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1CE6B-E413-A664-2395-95D675F39D02}"/>
              </a:ext>
            </a:extLst>
          </p:cNvPr>
          <p:cNvGrpSpPr/>
          <p:nvPr/>
        </p:nvGrpSpPr>
        <p:grpSpPr>
          <a:xfrm>
            <a:off x="4228701" y="3093999"/>
            <a:ext cx="2591878" cy="3242094"/>
            <a:chOff x="5060208" y="3093999"/>
            <a:chExt cx="2591878" cy="32420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0E451E7-BC08-C0C0-E25E-F597B575E1DF}"/>
                </a:ext>
              </a:extLst>
            </p:cNvPr>
            <p:cNvSpPr/>
            <p:nvPr/>
          </p:nvSpPr>
          <p:spPr>
            <a:xfrm>
              <a:off x="5060208" y="3093999"/>
              <a:ext cx="2591878" cy="3242094"/>
            </a:xfrm>
            <a:prstGeom prst="roundRect">
              <a:avLst>
                <a:gd name="adj" fmla="val 24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DCAE64-FB75-B2BE-31C4-5F8202B62C0F}"/>
                </a:ext>
              </a:extLst>
            </p:cNvPr>
            <p:cNvSpPr txBox="1"/>
            <p:nvPr/>
          </p:nvSpPr>
          <p:spPr>
            <a:xfrm>
              <a:off x="5142709" y="3167187"/>
              <a:ext cx="2434038" cy="1692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 err="1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Avg</a:t>
              </a:r>
              <a:r>
                <a:rPr lang="en-GB" sz="11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lang="el-GR" sz="11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Δ</a:t>
              </a:r>
              <a:r>
                <a:rPr lang="el-GR" sz="11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Symbol" panose="05050102010706020507" pitchFamily="18" charset="2"/>
                </a:rPr>
                <a:t></a:t>
              </a:r>
              <a:r>
                <a:rPr lang="en-GB" sz="11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Symbol" panose="05050102010706020507" pitchFamily="18" charset="2"/>
                </a:rPr>
                <a:t> grouped per IMERG SRR</a:t>
              </a:r>
              <a:endParaRPr lang="en-GB" sz="1100" b="1" dirty="0">
                <a:solidFill>
                  <a:srgbClr val="77777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01A2A53-1F7A-63F6-323C-9CBD77DC2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9363"/>
            <a:stretch/>
          </p:blipFill>
          <p:spPr>
            <a:xfrm>
              <a:off x="5122084" y="3408523"/>
              <a:ext cx="1732478" cy="290540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727901A-FF00-65F4-0C64-73D45E7E8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555" t="6" r="652" b="-6"/>
            <a:stretch/>
          </p:blipFill>
          <p:spPr>
            <a:xfrm>
              <a:off x="6868350" y="3401131"/>
              <a:ext cx="666858" cy="290540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1EDCBC-2A51-C129-6F02-B99EFC6BF390}"/>
                </a:ext>
              </a:extLst>
            </p:cNvPr>
            <p:cNvSpPr txBox="1"/>
            <p:nvPr/>
          </p:nvSpPr>
          <p:spPr>
            <a:xfrm>
              <a:off x="6603028" y="6116584"/>
              <a:ext cx="976461" cy="219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Source: IEEC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F8EA99-2DA2-C4AE-2AE9-D547D2F575BD}"/>
              </a:ext>
            </a:extLst>
          </p:cNvPr>
          <p:cNvGrpSpPr/>
          <p:nvPr/>
        </p:nvGrpSpPr>
        <p:grpSpPr>
          <a:xfrm>
            <a:off x="9295169" y="3093999"/>
            <a:ext cx="2282562" cy="3249661"/>
            <a:chOff x="1498794" y="3093999"/>
            <a:chExt cx="2282562" cy="324966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632DF98-73BF-3F1F-75D8-20AFCC8B734C}"/>
                </a:ext>
              </a:extLst>
            </p:cNvPr>
            <p:cNvSpPr/>
            <p:nvPr/>
          </p:nvSpPr>
          <p:spPr>
            <a:xfrm>
              <a:off x="1498794" y="3093999"/>
              <a:ext cx="2282562" cy="3242094"/>
            </a:xfrm>
            <a:prstGeom prst="roundRect">
              <a:avLst>
                <a:gd name="adj" fmla="val 24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ECF5768-EB64-F7DF-6625-CBC172E5E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8" t="50000" r="66517"/>
            <a:stretch/>
          </p:blipFill>
          <p:spPr>
            <a:xfrm>
              <a:off x="1550326" y="3405146"/>
              <a:ext cx="2121028" cy="293851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4D9CEB-F890-5BE5-3988-03A7B0C749C3}"/>
                </a:ext>
              </a:extLst>
            </p:cNvPr>
            <p:cNvSpPr txBox="1"/>
            <p:nvPr/>
          </p:nvSpPr>
          <p:spPr>
            <a:xfrm>
              <a:off x="2021305" y="3167187"/>
              <a:ext cx="1416292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Δ</a:t>
              </a:r>
              <a:r>
                <a:rPr lang="el-GR" sz="12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  <a:sym typeface="Symbol" panose="05050102010706020507" pitchFamily="18" charset="2"/>
                </a:rPr>
                <a:t> </a:t>
              </a:r>
              <a:r>
                <a:rPr lang="en-GB" sz="1200" b="1" dirty="0">
                  <a:solidFill>
                    <a:srgbClr val="777777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Std Deviation</a:t>
              </a:r>
              <a:endParaRPr lang="en-GB" sz="1000" b="1" dirty="0">
                <a:solidFill>
                  <a:srgbClr val="77777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E9A47B-B68D-76EE-FB95-9358E1672C13}"/>
                </a:ext>
              </a:extLst>
            </p:cNvPr>
            <p:cNvSpPr txBox="1"/>
            <p:nvPr/>
          </p:nvSpPr>
          <p:spPr>
            <a:xfrm>
              <a:off x="3097161" y="6176540"/>
              <a:ext cx="6841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Source: IEEC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1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973B-C618-AD25-427E-489B4C73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Experiments – Preliminary State!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3542-AB81-AD2F-E826-1F3FDC37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NEXRAD (US, ground based polarimetric weather Radars)</a:t>
            </a:r>
          </a:p>
          <a:p>
            <a:pPr lvl="1"/>
            <a:r>
              <a:rPr lang="en-GB" dirty="0"/>
              <a:t>3D info on rain profiles </a:t>
            </a:r>
            <a:r>
              <a:rPr lang="en-GB" dirty="0">
                <a:sym typeface="Wingdings" panose="05000000000000000000" pitchFamily="2" charset="2"/>
              </a:rPr>
              <a:t> ‘projected’ </a:t>
            </a:r>
            <a:r>
              <a:rPr lang="el-GR" dirty="0">
                <a:sym typeface="Wingdings" panose="05000000000000000000" pitchFamily="2" charset="2"/>
              </a:rPr>
              <a:t>Δ</a:t>
            </a:r>
            <a:r>
              <a:rPr lang="el-GR" dirty="0">
                <a:sym typeface="Symbol" panose="05050102010706020507" pitchFamily="18" charset="2"/>
              </a:rPr>
              <a:t></a:t>
            </a:r>
            <a:r>
              <a:rPr lang="en-GB" dirty="0">
                <a:sym typeface="Symbol" panose="05050102010706020507" pitchFamily="18" charset="2"/>
              </a:rPr>
              <a:t>(h) derived from NEXRAD </a:t>
            </a:r>
            <a:r>
              <a:rPr lang="en-GB" dirty="0">
                <a:sym typeface="Wingdings" panose="05000000000000000000" pitchFamily="2" charset="2"/>
              </a:rPr>
              <a:t> compared to PRO measurement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Preliminary, under development, just showing two exemplary good-looking profile results!</a:t>
            </a:r>
          </a:p>
          <a:p>
            <a:endParaRPr lang="en-GB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4801C-EC0E-7F02-4A3A-7749C1F5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4" y="2639902"/>
            <a:ext cx="5800954" cy="3639452"/>
          </a:xfrm>
          <a:prstGeom prst="roundRect">
            <a:avLst>
              <a:gd name="adj" fmla="val 4869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966FC6-9944-ADB3-BE72-48E106DB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63" y="2639901"/>
            <a:ext cx="5800953" cy="3639452"/>
          </a:xfrm>
          <a:prstGeom prst="roundRect">
            <a:avLst>
              <a:gd name="adj" fmla="val 4869"/>
            </a:avLst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A270EF1-AA1B-A8DA-B426-9CEE3146E18A}"/>
              </a:ext>
            </a:extLst>
          </p:cNvPr>
          <p:cNvGrpSpPr/>
          <p:nvPr/>
        </p:nvGrpSpPr>
        <p:grpSpPr>
          <a:xfrm>
            <a:off x="240938" y="2637520"/>
            <a:ext cx="5800954" cy="3639452"/>
            <a:chOff x="240938" y="2637520"/>
            <a:chExt cx="5800954" cy="36394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A1BC23-114D-F2B1-6F9D-4F2349BB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938" y="2637520"/>
              <a:ext cx="5800954" cy="3639452"/>
            </a:xfrm>
            <a:prstGeom prst="roundRect">
              <a:avLst>
                <a:gd name="adj" fmla="val 4869"/>
              </a:avLst>
            </a:prstGeom>
            <a:ln w="38100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3DEFC-94EF-2BF8-8A75-F584ED88FB32}"/>
                </a:ext>
              </a:extLst>
            </p:cNvPr>
            <p:cNvSpPr txBox="1"/>
            <p:nvPr/>
          </p:nvSpPr>
          <p:spPr>
            <a:xfrm>
              <a:off x="422787" y="6093496"/>
              <a:ext cx="6841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Source: IEEC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08C49B-0CA1-93AF-4128-929E6D4DF09F}"/>
              </a:ext>
            </a:extLst>
          </p:cNvPr>
          <p:cNvGrpSpPr/>
          <p:nvPr/>
        </p:nvGrpSpPr>
        <p:grpSpPr>
          <a:xfrm>
            <a:off x="6230113" y="2637519"/>
            <a:ext cx="5800953" cy="3639452"/>
            <a:chOff x="6270457" y="2637519"/>
            <a:chExt cx="5800953" cy="36394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2E3099-80AE-05C0-B7B5-83F034A71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457" y="2637519"/>
              <a:ext cx="5800953" cy="3639452"/>
            </a:xfrm>
            <a:prstGeom prst="roundRect">
              <a:avLst>
                <a:gd name="adj" fmla="val 4869"/>
              </a:avLst>
            </a:prstGeom>
            <a:ln w="38100"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3021C9-81EE-3A19-46BA-1609249E6189}"/>
                </a:ext>
              </a:extLst>
            </p:cNvPr>
            <p:cNvSpPr txBox="1"/>
            <p:nvPr/>
          </p:nvSpPr>
          <p:spPr>
            <a:xfrm>
              <a:off x="6473644" y="6093496"/>
              <a:ext cx="6841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Source: IEEC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32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3E71-E9B2-C578-7CE5-294976AE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61151"/>
            <a:ext cx="10109200" cy="553998"/>
          </a:xfrm>
        </p:spPr>
        <p:txBody>
          <a:bodyPr/>
          <a:lstStyle/>
          <a:p>
            <a:r>
              <a:rPr lang="en-GB" dirty="0"/>
              <a:t>Sequences of Observations, Coincidences &amp; Clusters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13A3526-3588-0E17-280B-52A06B842D4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1767" y="1109456"/>
            <a:ext cx="5935858" cy="1755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Combination of Observations over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Tropical Cyclones, example typhoon “</a:t>
            </a:r>
            <a:r>
              <a:rPr lang="en-GB" sz="1800" dirty="0" err="1"/>
              <a:t>Mawar</a:t>
            </a:r>
            <a:r>
              <a:rPr lang="en-GB" sz="18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Precipitation Detection is evident, comparable to PAZ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92D050"/>
                </a:solidFill>
                <a:sym typeface="Wingdings" panose="05000000000000000000" pitchFamily="2" charset="2"/>
              </a:rPr>
              <a:t> Dense global PRO coverage  constellations</a:t>
            </a:r>
            <a:endParaRPr lang="en-GB" sz="1800" b="1" dirty="0">
              <a:solidFill>
                <a:srgbClr val="92D05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E4BFB2-E092-4CC0-B0B1-B1926F20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20" y="1109456"/>
            <a:ext cx="5452779" cy="1755000"/>
          </a:xfrm>
        </p:spPr>
        <p:txBody>
          <a:bodyPr/>
          <a:lstStyle/>
          <a:p>
            <a:r>
              <a:rPr lang="en-GB" dirty="0"/>
              <a:t>Clustering: Coincident observations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ym typeface="Wingdings" panose="05000000000000000000" pitchFamily="2" charset="2"/>
              </a:rPr>
              <a:t>Cloud convective processes, entrainment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Example is one Spire, </a:t>
            </a:r>
            <a:r>
              <a:rPr lang="en-GB" sz="1800" dirty="0">
                <a:solidFill>
                  <a:srgbClr val="92D050"/>
                </a:solidFill>
              </a:rPr>
              <a:t>Multi-GNSS capable</a:t>
            </a:r>
          </a:p>
          <a:p>
            <a:pPr marL="0" indent="0"/>
            <a:r>
              <a:rPr lang="en-GB" sz="1800" b="1" dirty="0">
                <a:solidFill>
                  <a:srgbClr val="92D050"/>
                </a:solidFill>
                <a:sym typeface="Wingdings" panose="05000000000000000000" pitchFamily="2" charset="2"/>
              </a:rPr>
              <a:t> Clustering with s/c formations is beneficial</a:t>
            </a:r>
            <a:endParaRPr lang="en-GB" sz="1800" b="1" dirty="0">
              <a:solidFill>
                <a:srgbClr val="92D05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64A53B-3841-A281-FE4C-4BD7A1EA2615}"/>
              </a:ext>
            </a:extLst>
          </p:cNvPr>
          <p:cNvGrpSpPr/>
          <p:nvPr/>
        </p:nvGrpSpPr>
        <p:grpSpPr>
          <a:xfrm>
            <a:off x="228570" y="2713569"/>
            <a:ext cx="6069055" cy="3508320"/>
            <a:chOff x="228570" y="2713569"/>
            <a:chExt cx="6069055" cy="3508320"/>
          </a:xfrm>
        </p:grpSpPr>
        <p:pic>
          <p:nvPicPr>
            <p:cNvPr id="15" name="Content Placeholder 4" descr="A diagram of a weather forecast&#10;&#10;Description automatically generated with medium confidence">
              <a:extLst>
                <a:ext uri="{FF2B5EF4-FFF2-40B4-BE49-F238E27FC236}">
                  <a16:creationId xmlns:a16="http://schemas.microsoft.com/office/drawing/2014/main" id="{97BEA149-7F75-5B8C-8C4F-726B1CE85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70" y="2713569"/>
              <a:ext cx="6069055" cy="3508320"/>
            </a:xfrm>
            <a:prstGeom prst="roundRect">
              <a:avLst>
                <a:gd name="adj" fmla="val 3295"/>
              </a:avLst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5BC1AC-4EC5-5A3D-8EFA-1B36828C1E8E}"/>
                </a:ext>
              </a:extLst>
            </p:cNvPr>
            <p:cNvSpPr txBox="1"/>
            <p:nvPr/>
          </p:nvSpPr>
          <p:spPr>
            <a:xfrm rot="160973">
              <a:off x="1012486" y="4764967"/>
              <a:ext cx="7553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148.2023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87F341-62B5-E851-586B-0956F47F438C}"/>
                </a:ext>
              </a:extLst>
            </p:cNvPr>
            <p:cNvSpPr txBox="1"/>
            <p:nvPr/>
          </p:nvSpPr>
          <p:spPr>
            <a:xfrm>
              <a:off x="1775657" y="5034207"/>
              <a:ext cx="7553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146.2023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9EB80B-287E-0A46-ED95-7A4F1DF4180E}"/>
                </a:ext>
              </a:extLst>
            </p:cNvPr>
            <p:cNvSpPr txBox="1"/>
            <p:nvPr/>
          </p:nvSpPr>
          <p:spPr>
            <a:xfrm rot="21393365">
              <a:off x="2531011" y="5608247"/>
              <a:ext cx="7553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141.2023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3C8624-638A-E760-320D-C4D57B306BB4}"/>
                </a:ext>
              </a:extLst>
            </p:cNvPr>
            <p:cNvSpPr txBox="1"/>
            <p:nvPr/>
          </p:nvSpPr>
          <p:spPr>
            <a:xfrm>
              <a:off x="4168643" y="3021448"/>
              <a:ext cx="7553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PAZ d141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033177-F64F-384C-8748-960C784A6841}"/>
                </a:ext>
              </a:extLst>
            </p:cNvPr>
            <p:cNvSpPr txBox="1"/>
            <p:nvPr/>
          </p:nvSpPr>
          <p:spPr>
            <a:xfrm>
              <a:off x="5357315" y="3021448"/>
              <a:ext cx="7553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Spire d146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4C9F58-17F4-1DC4-984B-B5DA0761992F}"/>
                </a:ext>
              </a:extLst>
            </p:cNvPr>
            <p:cNvSpPr txBox="1"/>
            <p:nvPr/>
          </p:nvSpPr>
          <p:spPr>
            <a:xfrm>
              <a:off x="5357315" y="4095344"/>
              <a:ext cx="7553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Spire d146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BF5D60-4E65-3726-4F9A-B405BCC2DD4F}"/>
                </a:ext>
              </a:extLst>
            </p:cNvPr>
            <p:cNvSpPr txBox="1"/>
            <p:nvPr/>
          </p:nvSpPr>
          <p:spPr>
            <a:xfrm>
              <a:off x="4191563" y="4095344"/>
              <a:ext cx="7553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Spire d148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287382-FA18-A4C2-2C4D-BEDEB61D1BAE}"/>
                </a:ext>
              </a:extLst>
            </p:cNvPr>
            <p:cNvSpPr txBox="1"/>
            <p:nvPr/>
          </p:nvSpPr>
          <p:spPr>
            <a:xfrm>
              <a:off x="666480" y="6098778"/>
              <a:ext cx="6841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Source: IEEC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89B716-25D7-2FA5-3B3B-F3CD5B6C8940}"/>
              </a:ext>
            </a:extLst>
          </p:cNvPr>
          <p:cNvGrpSpPr/>
          <p:nvPr/>
        </p:nvGrpSpPr>
        <p:grpSpPr>
          <a:xfrm>
            <a:off x="6400601" y="2713569"/>
            <a:ext cx="5596093" cy="3508320"/>
            <a:chOff x="6400601" y="2713569"/>
            <a:chExt cx="5596093" cy="35083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AB3EC1-7F8B-6561-5439-6B8DA620E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601" y="2713569"/>
              <a:ext cx="5596093" cy="3508320"/>
            </a:xfrm>
            <a:prstGeom prst="roundRect">
              <a:avLst>
                <a:gd name="adj" fmla="val 3295"/>
              </a:avLst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C29299-A5F3-9BF0-0E63-D9F16C6F7D59}"/>
                </a:ext>
              </a:extLst>
            </p:cNvPr>
            <p:cNvSpPr txBox="1"/>
            <p:nvPr/>
          </p:nvSpPr>
          <p:spPr>
            <a:xfrm>
              <a:off x="6735535" y="6098778"/>
              <a:ext cx="6841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Source: IEEC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42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6095-ABF0-126B-346B-E182D2F9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 - Summary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F0ACAA-CEA0-49AD-104C-998D6A591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Status Quo PRO Production per 28/11/2023</a:t>
            </a:r>
          </a:p>
          <a:p>
            <a:pPr lvl="1"/>
            <a:r>
              <a:rPr lang="en-GB" dirty="0"/>
              <a:t>Measurements from PAZ – 1 s/c, operative and productive</a:t>
            </a:r>
          </a:p>
          <a:p>
            <a:pPr lvl="2"/>
            <a:r>
              <a:rPr lang="en-GB" dirty="0"/>
              <a:t>Data access open (registration), data since 2019</a:t>
            </a:r>
          </a:p>
          <a:p>
            <a:pPr lvl="1"/>
            <a:r>
              <a:rPr lang="en-GB" dirty="0"/>
              <a:t>Measurements from PROGRES – commercial s/c owned by Spire, one operative and productive</a:t>
            </a:r>
          </a:p>
          <a:p>
            <a:pPr lvl="2"/>
            <a:r>
              <a:rPr lang="en-GB" dirty="0"/>
              <a:t>Usefulness of </a:t>
            </a:r>
            <a:r>
              <a:rPr lang="en-GB" dirty="0" err="1"/>
              <a:t>Cubesat</a:t>
            </a:r>
            <a:r>
              <a:rPr lang="en-GB" dirty="0"/>
              <a:t> based PRO instrument is shown</a:t>
            </a:r>
          </a:p>
          <a:p>
            <a:pPr lvl="2"/>
            <a:r>
              <a:rPr lang="en-GB" dirty="0"/>
              <a:t>Data is ‘for sale’, data starting from Feb. 2023, lifetime of current PRO s/c is limited</a:t>
            </a:r>
          </a:p>
          <a:p>
            <a:pPr lvl="2"/>
            <a:r>
              <a:rPr lang="en-GB" dirty="0"/>
              <a:t>Spire plans for PRO s/c depend on demand and market</a:t>
            </a:r>
          </a:p>
          <a:p>
            <a:r>
              <a:rPr lang="en-GB" dirty="0"/>
              <a:t>Scientific Users</a:t>
            </a:r>
            <a:r>
              <a:rPr lang="en-GB" b="0" dirty="0"/>
              <a:t> - ongoing work, and growing</a:t>
            </a:r>
          </a:p>
          <a:p>
            <a:pPr lvl="1"/>
            <a:r>
              <a:rPr lang="en-GB" dirty="0"/>
              <a:t>One </a:t>
            </a:r>
            <a:r>
              <a:rPr lang="en-GB" b="1" dirty="0"/>
              <a:t>ENABLER</a:t>
            </a:r>
            <a:r>
              <a:rPr lang="en-GB" dirty="0"/>
              <a:t> is </a:t>
            </a:r>
            <a:r>
              <a:rPr lang="en-GB" b="1" dirty="0"/>
              <a:t>AVAILABILITY of PRO measurements</a:t>
            </a:r>
            <a:r>
              <a:rPr lang="en-GB" dirty="0"/>
              <a:t>, at least non-</a:t>
            </a:r>
            <a:r>
              <a:rPr lang="en-GB" dirty="0" err="1"/>
              <a:t>realtime</a:t>
            </a:r>
            <a:endParaRPr lang="en-GB" dirty="0"/>
          </a:p>
          <a:p>
            <a:pPr lvl="1"/>
            <a:r>
              <a:rPr lang="en-GB" dirty="0"/>
              <a:t>PRO s/c constellation and formations desired</a:t>
            </a:r>
          </a:p>
          <a:p>
            <a:r>
              <a:rPr lang="en-GB" dirty="0"/>
              <a:t>Operational Use</a:t>
            </a:r>
            <a:r>
              <a:rPr lang="en-GB" b="0" dirty="0"/>
              <a:t> - in very early stage</a:t>
            </a:r>
          </a:p>
          <a:p>
            <a:pPr lvl="1"/>
            <a:r>
              <a:rPr lang="en-GB" dirty="0"/>
              <a:t>Forward operator under development, data needs under discussion </a:t>
            </a:r>
            <a:r>
              <a:rPr lang="en-GB" sz="1800" b="0" i="0" u="none" strike="noStrike" baseline="0" dirty="0">
                <a:latin typeface="NimbusRomNo9L-Regu"/>
              </a:rPr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86CE5-10B5-6F37-2F2F-BD4AEAE22CBF}"/>
              </a:ext>
            </a:extLst>
          </p:cNvPr>
          <p:cNvSpPr txBox="1"/>
          <p:nvPr/>
        </p:nvSpPr>
        <p:spPr>
          <a:xfrm>
            <a:off x="8827995" y="5876365"/>
            <a:ext cx="2749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i="0" u="none" strike="noStrike" baseline="0">
                <a:latin typeface="NimbusRomNo9L-Regu"/>
                <a:hlinkClick r:id="rId3"/>
              </a:rPr>
              <a:t>https://doi.org/10.5194/amt-2023-132</a:t>
            </a:r>
            <a:endParaRPr lang="en-GB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4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CBA8A6-2A31-D027-8E6F-79A1058F9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9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85000" contrast="-40000"/>
                    </a14:imgEffect>
                  </a14:imgLayer>
                </a14:imgProps>
              </a:ext>
            </a:extLst>
          </a:blip>
          <a:srcRect t="13221" b="1"/>
          <a:stretch/>
        </p:blipFill>
        <p:spPr>
          <a:xfrm>
            <a:off x="16140" y="993054"/>
            <a:ext cx="12193057" cy="53563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395E6-6753-A147-37F2-67578F02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61151"/>
            <a:ext cx="10109200" cy="553998"/>
          </a:xfrm>
        </p:spPr>
        <p:txBody>
          <a:bodyPr/>
          <a:lstStyle/>
          <a:p>
            <a:r>
              <a:rPr lang="en-GB" dirty="0"/>
              <a:t>Ways towards PRO data: </a:t>
            </a:r>
            <a:r>
              <a:rPr lang="en-GB" dirty="0">
                <a:solidFill>
                  <a:srgbClr val="92D050"/>
                </a:solidFill>
              </a:rPr>
              <a:t>T</a:t>
            </a:r>
            <a:r>
              <a:rPr lang="en-GB" dirty="0"/>
              <a:t>hird </a:t>
            </a:r>
            <a:r>
              <a:rPr lang="en-GB" dirty="0">
                <a:solidFill>
                  <a:srgbClr val="92D050"/>
                </a:solidFill>
              </a:rPr>
              <a:t>P</a:t>
            </a:r>
            <a:r>
              <a:rPr lang="en-GB" dirty="0"/>
              <a:t>arty </a:t>
            </a:r>
            <a:r>
              <a:rPr lang="en-GB" dirty="0">
                <a:solidFill>
                  <a:srgbClr val="92D050"/>
                </a:solidFill>
              </a:rPr>
              <a:t>M</a:t>
            </a:r>
            <a:r>
              <a:rPr lang="en-GB" dirty="0"/>
              <a:t>issions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68E1D-E100-EBE8-D82A-1B45528F8019}"/>
              </a:ext>
            </a:extLst>
          </p:cNvPr>
          <p:cNvSpPr txBox="1"/>
          <p:nvPr/>
        </p:nvSpPr>
        <p:spPr>
          <a:xfrm>
            <a:off x="1085129" y="5153964"/>
            <a:ext cx="75806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https://earth.esa.int/eogateway/news/esa-promotes-radio-frequency-monitoring-as-spire-becomes-tpm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685D4-E72D-A4AC-2842-3864199D6F5B}"/>
              </a:ext>
            </a:extLst>
          </p:cNvPr>
          <p:cNvSpPr txBox="1"/>
          <p:nvPr/>
        </p:nvSpPr>
        <p:spPr>
          <a:xfrm>
            <a:off x="9287797" y="5153964"/>
            <a:ext cx="20746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https://earth.esa.int/eogateway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B5BFBC88-ABFF-0F74-5E4F-09DC908C945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748" y="937533"/>
            <a:ext cx="2447990" cy="28426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538C-80AE-895B-1578-81BC0AF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ESA buys data for its own purposes on behalf of other institutions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ESA Third Party Missions (for R&amp;D and Science)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includes some coordination with NASA</a:t>
            </a:r>
          </a:p>
          <a:p>
            <a:pPr marL="355600" lvl="1" indent="0">
              <a:buNone/>
            </a:pPr>
            <a:endParaRPr lang="en-GB" dirty="0"/>
          </a:p>
          <a:p>
            <a:pPr marL="355600" lvl="1" indent="0">
              <a:buNone/>
            </a:pPr>
            <a:endParaRPr lang="en-GB" dirty="0"/>
          </a:p>
          <a:p>
            <a:r>
              <a:rPr lang="en-GB" dirty="0"/>
              <a:t>On Nov 23rd Spire officially joined ESA’s </a:t>
            </a:r>
            <a:r>
              <a:rPr lang="en-GB" dirty="0" err="1"/>
              <a:t>Earthnet</a:t>
            </a:r>
            <a:r>
              <a:rPr lang="en-GB" dirty="0"/>
              <a:t> </a:t>
            </a:r>
            <a:r>
              <a:rPr lang="en-GB" dirty="0">
                <a:solidFill>
                  <a:srgbClr val="92D050"/>
                </a:solidFill>
              </a:rPr>
              <a:t>TPM</a:t>
            </a:r>
            <a:r>
              <a:rPr lang="en-GB" dirty="0"/>
              <a:t> programme</a:t>
            </a:r>
          </a:p>
          <a:p>
            <a:pPr lvl="1"/>
            <a:r>
              <a:rPr lang="en-GB" dirty="0"/>
              <a:t>Products covered could focus on GNSS-RO and GNSS-R; details </a:t>
            </a:r>
            <a:r>
              <a:rPr lang="en-GB" b="1" dirty="0">
                <a:solidFill>
                  <a:schemeClr val="accent2"/>
                </a:solidFill>
              </a:rPr>
              <a:t>tbc</a:t>
            </a:r>
          </a:p>
          <a:p>
            <a:pPr lvl="1"/>
            <a:r>
              <a:rPr lang="en-GB" dirty="0"/>
              <a:t>R&amp;D stakeholders may receive data on a free basis</a:t>
            </a:r>
          </a:p>
          <a:p>
            <a:pPr lvl="2"/>
            <a:r>
              <a:rPr lang="en-GB" dirty="0"/>
              <a:t>pending submission and acceptance of a </a:t>
            </a:r>
            <a:r>
              <a:rPr lang="en-GB" b="1" dirty="0"/>
              <a:t>project proposal</a:t>
            </a:r>
          </a:p>
        </p:txBody>
      </p:sp>
    </p:spTree>
    <p:extLst>
      <p:ext uri="{BB962C8B-B14F-4D97-AF65-F5344CB8AC3E}">
        <p14:creationId xmlns:p14="http://schemas.microsoft.com/office/powerpoint/2010/main" val="236236522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8EFAD-70A4-4290-BD67-B59AB079621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04F154E5-63AC-421F-8647-72F7749C99C4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F21AB-1682-420E-BBEE-0070D8C737B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752CF791-99DE-4624-84ED-1F06183DC5F2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>RO SAG #9</Distribution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2023-07-10T22:00:00+00:00</Issue_x0020_Date>
    <Issue xmlns="ddc99d1b-0883-4f2c-a8e6-6d8ebaa0e5d6">1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For Information Only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ddc99d1b-0883-4f2c-a8e6-6d8ebaa0e5d6"/>
    <ds:schemaRef ds:uri="http://schemas.microsoft.com/office/infopath/2007/PartnerControls"/>
    <ds:schemaRef ds:uri="http://schemas.microsoft.com/sharepoint/v4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 ESA v16 with SK flag_131022 - Corrected</Template>
  <TotalTime>3870</TotalTime>
  <Words>904</Words>
  <Application>Microsoft Office PowerPoint</Application>
  <PresentationFormat>Custom</PresentationFormat>
  <Paragraphs>147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Consolas</vt:lpstr>
      <vt:lpstr>NimbusRomNo9L-Regu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Overview</vt:lpstr>
      <vt:lpstr>Commercial: PROGRES.Lu</vt:lpstr>
      <vt:lpstr>GNSS–PRO Operations went smoothly</vt:lpstr>
      <vt:lpstr>Initial PRO Analysis Results - IEEC</vt:lpstr>
      <vt:lpstr>Comparison Experiments – Preliminary State!</vt:lpstr>
      <vt:lpstr>Sequences of Observations, Coincidences &amp; Clusters</vt:lpstr>
      <vt:lpstr>PRO - Summary Status</vt:lpstr>
      <vt:lpstr>Ways towards PRO data: Third Party Missions</vt:lpstr>
      <vt:lpstr>PRO related Activities</vt:lpstr>
      <vt:lpstr>Conclusion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Progres.Lu Summary Status - June 2023</dc:title>
  <dc:subject>Progres.Lu Summary Status - June 2023</dc:subject>
  <dc:creator>Thomas Burger</dc:creator>
  <cp:keywords/>
  <dc:description/>
  <cp:lastModifiedBy>Thomas Burger</cp:lastModifiedBy>
  <cp:revision>24</cp:revision>
  <cp:lastPrinted>2008-08-26T16:26:23Z</cp:lastPrinted>
  <dcterms:created xsi:type="dcterms:W3CDTF">2023-07-07T09:02:36Z</dcterms:created>
  <dcterms:modified xsi:type="dcterms:W3CDTF">2023-11-27T17:37:56Z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Thomas Burger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For Information Only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/>
  </property>
  <property fmtid="{D5CDD505-2E9C-101B-9397-08002B2CF9AE}" pid="22" name="Distribution">
    <vt:lpwstr>RO SAG #9</vt:lpwstr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Organisational_x0020_entity">
    <vt:lpwstr/>
  </property>
  <property fmtid="{D5CDD505-2E9C-101B-9397-08002B2CF9AE}" pid="28" name="_dlc_DocIdItemGuid">
    <vt:lpwstr>5f0bab48-4ce0-4eab-83cc-d71b5b88219f</vt:lpwstr>
  </property>
  <property fmtid="{D5CDD505-2E9C-101B-9397-08002B2CF9AE}" pid="29" name="Organisational entity">
    <vt:lpwstr/>
  </property>
  <property fmtid="{D5CDD505-2E9C-101B-9397-08002B2CF9AE}" pid="30" name="IconOverlay">
    <vt:lpwstr/>
  </property>
  <property fmtid="{D5CDD505-2E9C-101B-9397-08002B2CF9AE}" pid="31" name="Document ID Value">
    <vt:lpwstr>PKKMWAM5UKCP-1108600927-1303</vt:lpwstr>
  </property>
  <property fmtid="{D5CDD505-2E9C-101B-9397-08002B2CF9AE}" pid="32" name="MSIP_Label_3976fa30-1907-4356-8241-62ea5e1c0256_Enabled">
    <vt:lpwstr>true</vt:lpwstr>
  </property>
  <property fmtid="{D5CDD505-2E9C-101B-9397-08002B2CF9AE}" pid="33" name="MSIP_Label_3976fa30-1907-4356-8241-62ea5e1c0256_SetDate">
    <vt:lpwstr>2020-09-30T12:03:24Z</vt:lpwstr>
  </property>
  <property fmtid="{D5CDD505-2E9C-101B-9397-08002B2CF9AE}" pid="34" name="MSIP_Label_3976fa30-1907-4356-8241-62ea5e1c0256_Method">
    <vt:lpwstr>Standard</vt:lpwstr>
  </property>
  <property fmtid="{D5CDD505-2E9C-101B-9397-08002B2CF9AE}" pid="35" name="MSIP_Label_3976fa30-1907-4356-8241-62ea5e1c0256_Name">
    <vt:lpwstr>ESA UNCLASSIFIED – For ESA Official Use Only</vt:lpwstr>
  </property>
  <property fmtid="{D5CDD505-2E9C-101B-9397-08002B2CF9AE}" pid="36" name="MSIP_Label_3976fa30-1907-4356-8241-62ea5e1c0256_SiteId">
    <vt:lpwstr>9a5cacd0-2bef-4dd7-ac5c-7ebe1f54f495</vt:lpwstr>
  </property>
  <property fmtid="{D5CDD505-2E9C-101B-9397-08002B2CF9AE}" pid="37" name="MSIP_Label_3976fa30-1907-4356-8241-62ea5e1c0256_ActionId">
    <vt:lpwstr>12cffb5a-e4fd-4993-a937-3b8906224a24</vt:lpwstr>
  </property>
  <property fmtid="{D5CDD505-2E9C-101B-9397-08002B2CF9AE}" pid="38" name="MSIP_Label_3976fa30-1907-4356-8241-62ea5e1c0256_ContentBits">
    <vt:lpwstr>0</vt:lpwstr>
  </property>
  <property fmtid="{D5CDD505-2E9C-101B-9397-08002B2CF9AE}" pid="39" name="In_iShare">
    <vt:lpwstr>0</vt:lpwstr>
  </property>
  <property fmtid="{D5CDD505-2E9C-101B-9397-08002B2CF9AE}" pid="40" name="Assign document reference">
    <vt:lpwstr>0</vt:lpwstr>
  </property>
  <property fmtid="{D5CDD505-2E9C-101B-9397-08002B2CF9AE}" pid="41" name="AutoSync">
    <vt:lpwstr>0</vt:lpwstr>
  </property>
  <property fmtid="{D5CDD505-2E9C-101B-9397-08002B2CF9AE}" pid="42" name="_dlc_DocId">
    <vt:lpwstr>PKKMWAM5UKCP-1108600927-1303</vt:lpwstr>
  </property>
  <property fmtid="{D5CDD505-2E9C-101B-9397-08002B2CF9AE}" pid="43" name="_dlc_DocIdUrl">
    <vt:lpwstr>https://esateamsite.sso.esa.int/support/EOT2018/_layouts/15/DocIdRedir.aspx?ID=PKKMWAM5UKCP-1108600927-1303, PKKMWAM5UKCP-1108600927-1303</vt:lpwstr>
  </property>
  <property fmtid="{D5CDD505-2E9C-101B-9397-08002B2CF9AE}" pid="44" name="Issue Date">
    <vt:filetime>2023-07-10T22:00:00Z</vt:filetime>
  </property>
  <property fmtid="{D5CDD505-2E9C-101B-9397-08002B2CF9AE}" pid="45" name="Revision">
    <vt:i4>0</vt:i4>
  </property>
  <property fmtid="{D5CDD505-2E9C-101B-9397-08002B2CF9AE}" pid="46" name="Issue">
    <vt:i4>1</vt:i4>
  </property>
</Properties>
</file>