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24"/>
  </p:notesMasterIdLst>
  <p:handoutMasterIdLst>
    <p:handoutMasterId r:id="rId25"/>
  </p:handoutMasterIdLst>
  <p:sldIdLst>
    <p:sldId id="277" r:id="rId3"/>
    <p:sldId id="282" r:id="rId4"/>
    <p:sldId id="306" r:id="rId5"/>
    <p:sldId id="308" r:id="rId6"/>
    <p:sldId id="355" r:id="rId7"/>
    <p:sldId id="354" r:id="rId8"/>
    <p:sldId id="304" r:id="rId9"/>
    <p:sldId id="356" r:id="rId10"/>
    <p:sldId id="313" r:id="rId11"/>
    <p:sldId id="305" r:id="rId12"/>
    <p:sldId id="309" r:id="rId13"/>
    <p:sldId id="314" r:id="rId14"/>
    <p:sldId id="310" r:id="rId15"/>
    <p:sldId id="351" r:id="rId16"/>
    <p:sldId id="352" r:id="rId17"/>
    <p:sldId id="287" r:id="rId18"/>
    <p:sldId id="278" r:id="rId19"/>
    <p:sldId id="312" r:id="rId20"/>
    <p:sldId id="311" r:id="rId21"/>
    <p:sldId id="353" r:id="rId22"/>
    <p:sldId id="348" r:id="rId23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/>
    <p:restoredTop sz="96619" autoAdjust="0"/>
  </p:normalViewPr>
  <p:slideViewPr>
    <p:cSldViewPr snapToGrid="0" snapToObjects="1">
      <p:cViewPr varScale="1">
        <p:scale>
          <a:sx n="163" d="100"/>
          <a:sy n="163" d="100"/>
        </p:scale>
        <p:origin x="200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11/27/23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3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96F477-1573-42B6-8124-1C5E2CCC0FDA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160BD7-9A24-46F0-B588-84A24FB50E43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0C67-0F6D-4A63-8E63-273C3D00EFA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7FBDF3-D11F-4F70-8F9F-651D17F84E13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8357F6-0510-479E-9626-ED401C3312BA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867B-514B-4F27-82D6-3C76A0181DB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A7BB-C868-4082-9DAC-3FE8412AC8FD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90E-3817-4555-91F3-FAFE914C4AAA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818985" y="641645"/>
            <a:ext cx="5726002" cy="5625681"/>
          </a:xfrm>
          <a:custGeom>
            <a:avLst/>
            <a:gdLst>
              <a:gd name="connsiteX0" fmla="*/ 4431664 w 5899869"/>
              <a:gd name="connsiteY0" fmla="*/ 3180611 h 5796501"/>
              <a:gd name="connsiteX1" fmla="*/ 5620384 w 5899869"/>
              <a:gd name="connsiteY1" fmla="*/ 4369332 h 5796501"/>
              <a:gd name="connsiteX2" fmla="*/ 4868985 w 5899869"/>
              <a:gd name="connsiteY2" fmla="*/ 5120730 h 5796501"/>
              <a:gd name="connsiteX3" fmla="*/ 2527325 w 5899869"/>
              <a:gd name="connsiteY3" fmla="*/ 5100851 h 5796501"/>
              <a:gd name="connsiteX4" fmla="*/ 1554481 w 5899869"/>
              <a:gd name="connsiteY4" fmla="*/ 282360 h 5796501"/>
              <a:gd name="connsiteX5" fmla="*/ 2743201 w 5899869"/>
              <a:gd name="connsiteY5" fmla="*/ 1471081 h 5796501"/>
              <a:gd name="connsiteX6" fmla="*/ 799106 w 5899869"/>
              <a:gd name="connsiteY6" fmla="*/ 3423126 h 5796501"/>
              <a:gd name="connsiteX7" fmla="*/ 795130 w 5899869"/>
              <a:gd name="connsiteY7" fmla="*/ 1041710 h 5796501"/>
              <a:gd name="connsiteX8" fmla="*/ 4711149 w 5899869"/>
              <a:gd name="connsiteY8" fmla="*/ 0 h 5796501"/>
              <a:gd name="connsiteX9" fmla="*/ 5899869 w 5899869"/>
              <a:gd name="connsiteY9" fmla="*/ 1188721 h 5796501"/>
              <a:gd name="connsiteX10" fmla="*/ 1307990 w 5899869"/>
              <a:gd name="connsiteY10" fmla="*/ 5796501 h 5796501"/>
              <a:gd name="connsiteX11" fmla="*/ 0 w 5899869"/>
              <a:gd name="connsiteY11" fmla="*/ 4735002 h 5796501"/>
              <a:gd name="connsiteX0" fmla="*/ 4431664 w 5899869"/>
              <a:gd name="connsiteY0" fmla="*/ 3180611 h 5796501"/>
              <a:gd name="connsiteX1" fmla="*/ 5620384 w 5899869"/>
              <a:gd name="connsiteY1" fmla="*/ 4369332 h 5796501"/>
              <a:gd name="connsiteX2" fmla="*/ 5327337 w 5899869"/>
              <a:gd name="connsiteY2" fmla="*/ 4679355 h 5796501"/>
              <a:gd name="connsiteX3" fmla="*/ 2527325 w 5899869"/>
              <a:gd name="connsiteY3" fmla="*/ 5100851 h 5796501"/>
              <a:gd name="connsiteX4" fmla="*/ 4431664 w 5899869"/>
              <a:gd name="connsiteY4" fmla="*/ 3180611 h 5796501"/>
              <a:gd name="connsiteX5" fmla="*/ 1554481 w 5899869"/>
              <a:gd name="connsiteY5" fmla="*/ 282360 h 5796501"/>
              <a:gd name="connsiteX6" fmla="*/ 2743201 w 5899869"/>
              <a:gd name="connsiteY6" fmla="*/ 1471081 h 5796501"/>
              <a:gd name="connsiteX7" fmla="*/ 799106 w 5899869"/>
              <a:gd name="connsiteY7" fmla="*/ 3423126 h 5796501"/>
              <a:gd name="connsiteX8" fmla="*/ 795130 w 5899869"/>
              <a:gd name="connsiteY8" fmla="*/ 1041710 h 5796501"/>
              <a:gd name="connsiteX9" fmla="*/ 1554481 w 5899869"/>
              <a:gd name="connsiteY9" fmla="*/ 282360 h 5796501"/>
              <a:gd name="connsiteX10" fmla="*/ 4711149 w 5899869"/>
              <a:gd name="connsiteY10" fmla="*/ 0 h 5796501"/>
              <a:gd name="connsiteX11" fmla="*/ 5899869 w 5899869"/>
              <a:gd name="connsiteY11" fmla="*/ 1188721 h 5796501"/>
              <a:gd name="connsiteX12" fmla="*/ 1307990 w 5899869"/>
              <a:gd name="connsiteY12" fmla="*/ 5796501 h 5796501"/>
              <a:gd name="connsiteX13" fmla="*/ 0 w 5899869"/>
              <a:gd name="connsiteY13" fmla="*/ 4735002 h 5796501"/>
              <a:gd name="connsiteX14" fmla="*/ 4711149 w 5899869"/>
              <a:gd name="connsiteY14" fmla="*/ 0 h 5796501"/>
              <a:gd name="connsiteX0" fmla="*/ 4431664 w 5899869"/>
              <a:gd name="connsiteY0" fmla="*/ 3180611 h 5796501"/>
              <a:gd name="connsiteX1" fmla="*/ 5620384 w 5899869"/>
              <a:gd name="connsiteY1" fmla="*/ 4369332 h 5796501"/>
              <a:gd name="connsiteX2" fmla="*/ 5327337 w 5899869"/>
              <a:gd name="connsiteY2" fmla="*/ 4679355 h 5796501"/>
              <a:gd name="connsiteX3" fmla="*/ 2960212 w 5899869"/>
              <a:gd name="connsiteY3" fmla="*/ 4667965 h 5796501"/>
              <a:gd name="connsiteX4" fmla="*/ 4431664 w 5899869"/>
              <a:gd name="connsiteY4" fmla="*/ 3180611 h 5796501"/>
              <a:gd name="connsiteX5" fmla="*/ 1554481 w 5899869"/>
              <a:gd name="connsiteY5" fmla="*/ 282360 h 5796501"/>
              <a:gd name="connsiteX6" fmla="*/ 2743201 w 5899869"/>
              <a:gd name="connsiteY6" fmla="*/ 1471081 h 5796501"/>
              <a:gd name="connsiteX7" fmla="*/ 799106 w 5899869"/>
              <a:gd name="connsiteY7" fmla="*/ 3423126 h 5796501"/>
              <a:gd name="connsiteX8" fmla="*/ 795130 w 5899869"/>
              <a:gd name="connsiteY8" fmla="*/ 1041710 h 5796501"/>
              <a:gd name="connsiteX9" fmla="*/ 1554481 w 5899869"/>
              <a:gd name="connsiteY9" fmla="*/ 282360 h 5796501"/>
              <a:gd name="connsiteX10" fmla="*/ 4711149 w 5899869"/>
              <a:gd name="connsiteY10" fmla="*/ 0 h 5796501"/>
              <a:gd name="connsiteX11" fmla="*/ 5899869 w 5899869"/>
              <a:gd name="connsiteY11" fmla="*/ 1188721 h 5796501"/>
              <a:gd name="connsiteX12" fmla="*/ 1307990 w 5899869"/>
              <a:gd name="connsiteY12" fmla="*/ 5796501 h 5796501"/>
              <a:gd name="connsiteX13" fmla="*/ 0 w 5899869"/>
              <a:gd name="connsiteY13" fmla="*/ 4735002 h 5796501"/>
              <a:gd name="connsiteX14" fmla="*/ 4711149 w 5899869"/>
              <a:gd name="connsiteY14" fmla="*/ 0 h 579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99869" h="5796501">
                <a:moveTo>
                  <a:pt x="4431664" y="3180611"/>
                </a:moveTo>
                <a:lnTo>
                  <a:pt x="5620384" y="4369332"/>
                </a:lnTo>
                <a:lnTo>
                  <a:pt x="5327337" y="4679355"/>
                </a:lnTo>
                <a:lnTo>
                  <a:pt x="2960212" y="4667965"/>
                </a:lnTo>
                <a:lnTo>
                  <a:pt x="4431664" y="3180611"/>
                </a:lnTo>
                <a:close/>
                <a:moveTo>
                  <a:pt x="1554481" y="282360"/>
                </a:moveTo>
                <a:lnTo>
                  <a:pt x="2743201" y="1471081"/>
                </a:lnTo>
                <a:lnTo>
                  <a:pt x="799106" y="3423126"/>
                </a:lnTo>
                <a:cubicBezTo>
                  <a:pt x="797781" y="2629321"/>
                  <a:pt x="796455" y="1835515"/>
                  <a:pt x="795130" y="1041710"/>
                </a:cubicBezTo>
                <a:lnTo>
                  <a:pt x="1554481" y="282360"/>
                </a:lnTo>
                <a:close/>
                <a:moveTo>
                  <a:pt x="4711149" y="0"/>
                </a:moveTo>
                <a:lnTo>
                  <a:pt x="5899869" y="1188721"/>
                </a:lnTo>
                <a:lnTo>
                  <a:pt x="1307990" y="5796501"/>
                </a:lnTo>
                <a:lnTo>
                  <a:pt x="0" y="4735002"/>
                </a:lnTo>
                <a:lnTo>
                  <a:pt x="4711149" y="0"/>
                </a:lnTo>
                <a:close/>
              </a:path>
            </a:pathLst>
          </a:custGeom>
          <a:solidFill>
            <a:srgbClr val="006A96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0068" y="1038134"/>
            <a:ext cx="1890144" cy="2650991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solidFill>
            <a:srgbClr val="006C92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90069" y="3824935"/>
            <a:ext cx="1890143" cy="106211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777F2C5-35B6-464D-8F6B-311C7C03DAB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510164" y="1038134"/>
            <a:ext cx="1890144" cy="2650991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718862E-706E-4A4F-B3C6-F7E777A1A35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510165" y="3824935"/>
            <a:ext cx="1890143" cy="106211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71FF69E-D217-7747-8B6F-F0E1F6A6D34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630260" y="1038134"/>
            <a:ext cx="1890144" cy="2650991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92CB59A-9D31-9742-8D51-8EDA03CD8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30261" y="3824935"/>
            <a:ext cx="1890143" cy="106211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CF20C02-E6ED-9746-84B4-D37010FD6A96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808747" y="1047762"/>
            <a:ext cx="1890144" cy="2650991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415AC4-7E3C-BE40-B2EB-DB83CF813E2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808748" y="3834563"/>
            <a:ext cx="1890143" cy="1062111"/>
          </a:xfr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1pPr>
            <a:lvl2pPr marL="25712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2pPr>
            <a:lvl3pPr marL="514257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3pPr>
            <a:lvl4pPr marL="771385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4pPr>
            <a:lvl5pPr marL="1028513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None/>
              <a:defRPr sz="15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2CE2343-9E5E-944E-B5CE-D62602748FE6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-2456735" y="1173944"/>
            <a:ext cx="1890144" cy="2650991"/>
          </a:xfr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</p:spTree>
    <p:extLst>
      <p:ext uri="{BB962C8B-B14F-4D97-AF65-F5344CB8AC3E}">
        <p14:creationId xmlns:p14="http://schemas.microsoft.com/office/powerpoint/2010/main" val="3021778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C27A7D9-79A5-4F31-811A-2700B483370C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DFFDBDF-FD53-4339-9B2B-8D4083A87E6A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F51E6BA-1B59-444E-9924-1C6BFE86556B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AEFA50C-A13C-4DCE-AFB3-2B7442276FB3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A287370-5FF0-4902-B346-9505C44AD782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813C2AF-4676-455E-83CB-EFCE637AA527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2AB4888-AE87-452C-ACA0-2DD465CE82D2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9C12B0F-F129-4DB1-8648-A5DD68566654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AE7DE20-9D8E-407E-8A33-FA12941AFDC7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CD2BB3B-355B-433D-AA8F-2232AA9A09D8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53B94B2-764B-4AEE-8E86-36209B57D673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3741-3649-40C7-AC1C-DC0B03113BF9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  <p:sldLayoutId id="2147483695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802823"/>
            <a:ext cx="1422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6CB3C8-D16C-4285-BF05-882F8349482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802823"/>
            <a:ext cx="577596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802823"/>
            <a:ext cx="60137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0.png"/><Relationship Id="rId11" Type="http://schemas.openxmlformats.org/officeDocument/2006/relationships/image" Target="../media/image29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87783" y="-82574"/>
            <a:ext cx="3347357" cy="82639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 workshop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87783" y="984945"/>
            <a:ext cx="3347357" cy="728089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PAZ RO signal processing and analysis in JPL</a:t>
            </a:r>
            <a:r>
              <a:rPr lang="en-US" sz="1200" dirty="0">
                <a:effectLst/>
              </a:rPr>
              <a:t> 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849483" y="2597347"/>
            <a:ext cx="3023955" cy="833120"/>
          </a:xfrm>
        </p:spPr>
        <p:txBody>
          <a:bodyPr/>
          <a:lstStyle/>
          <a:p>
            <a:r>
              <a:rPr lang="es-ES" dirty="0"/>
              <a:t>K.-N. Wang</a:t>
            </a:r>
            <a:r>
              <a:rPr lang="en-US" baseline="30000" dirty="0"/>
              <a:t>1</a:t>
            </a:r>
            <a:r>
              <a:rPr lang="es-ES" dirty="0"/>
              <a:t>, C. O. </a:t>
            </a:r>
            <a:r>
              <a:rPr lang="es-ES" dirty="0" err="1"/>
              <a:t>Ao</a:t>
            </a:r>
            <a:r>
              <a:rPr lang="en-US" baseline="30000" dirty="0"/>
              <a:t>1</a:t>
            </a:r>
            <a:r>
              <a:rPr lang="es-ES" dirty="0"/>
              <a:t>, M. de la Torre Juárez</a:t>
            </a:r>
            <a:r>
              <a:rPr lang="en-US" baseline="30000" dirty="0"/>
              <a:t> 1</a:t>
            </a:r>
            <a:r>
              <a:rPr lang="es-ES" dirty="0"/>
              <a:t>, </a:t>
            </a:r>
            <a:r>
              <a:rPr lang="en-US" dirty="0"/>
              <a:t>R. </a:t>
            </a:r>
            <a:r>
              <a:rPr lang="en-US" dirty="0" err="1"/>
              <a:t>Padull</a:t>
            </a:r>
            <a:r>
              <a:rPr lang="es-ES" dirty="0"/>
              <a:t>é</a:t>
            </a:r>
            <a:r>
              <a:rPr lang="en-US" dirty="0"/>
              <a:t>s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  <a:p>
            <a:r>
              <a:rPr lang="en-US" baseline="30000" dirty="0"/>
              <a:t>1 </a:t>
            </a:r>
            <a:r>
              <a:rPr lang="en-US" dirty="0"/>
              <a:t>Jet Propulsion Laboratory, California Institute of Technology, Pasadena, California, USA</a:t>
            </a:r>
          </a:p>
          <a:p>
            <a:r>
              <a:rPr lang="en-US" baseline="30000" dirty="0"/>
              <a:t>2 </a:t>
            </a:r>
            <a:r>
              <a:rPr lang="es-ES" sz="1000" dirty="0" err="1"/>
              <a:t>Institut</a:t>
            </a:r>
            <a:r>
              <a:rPr lang="es-ES" sz="1000" dirty="0"/>
              <a:t> de </a:t>
            </a:r>
            <a:r>
              <a:rPr lang="es-ES" sz="1000" dirty="0" err="1"/>
              <a:t>Ciències</a:t>
            </a:r>
            <a:r>
              <a:rPr lang="es-ES" sz="1000" dirty="0"/>
              <a:t> de </a:t>
            </a:r>
            <a:r>
              <a:rPr lang="es-ES" sz="1000" dirty="0" err="1"/>
              <a:t>l’Espai</a:t>
            </a:r>
            <a:r>
              <a:rPr lang="es-ES" sz="1000" dirty="0"/>
              <a:t>-CSIC, Bellaterra, </a:t>
            </a:r>
            <a:r>
              <a:rPr lang="es-ES" sz="1000" dirty="0" err="1"/>
              <a:t>Spain</a:t>
            </a:r>
            <a:endParaRPr lang="en-US" sz="1000" dirty="0"/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Nov 28, 2023</a:t>
            </a:r>
          </a:p>
          <a:p>
            <a:endParaRPr lang="en-US" dirty="0"/>
          </a:p>
        </p:txBody>
      </p:sp>
      <p:pic>
        <p:nvPicPr>
          <p:cNvPr id="7" name="Picture Placeholder 21" descr="Photo-2015-03-12-085758 - D2015_0302_D370_CMSalt2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27414" r="11723"/>
          <a:stretch/>
        </p:blipFill>
        <p:spPr>
          <a:xfrm>
            <a:off x="0" y="0"/>
            <a:ext cx="5546725" cy="5143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data assimilation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on impact parameter domain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249998"/>
            <a:ext cx="8752469" cy="2719386"/>
          </a:xfrm>
        </p:spPr>
        <p:txBody>
          <a:bodyPr/>
          <a:lstStyle/>
          <a:p>
            <a:r>
              <a:rPr lang="en-US" sz="1800" dirty="0"/>
              <a:t>Bending and phase shift</a:t>
            </a:r>
          </a:p>
          <a:p>
            <a:endParaRPr lang="en-US" sz="10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C1849-D335-3680-E5C2-6FFDADE3F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869819"/>
            <a:ext cx="4442540" cy="2516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44A98-694C-E6C0-AA09-EA95368FF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614" y="826057"/>
            <a:ext cx="3107616" cy="1926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BB989D-3D80-1DB8-845A-318772AFB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330" y="2841971"/>
            <a:ext cx="3010900" cy="1871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727133-DE3E-3A2D-D857-37C2190EAE76}"/>
              </a:ext>
            </a:extLst>
          </p:cNvPr>
          <p:cNvSpPr txBox="1"/>
          <p:nvPr/>
        </p:nvSpPr>
        <p:spPr>
          <a:xfrm>
            <a:off x="1322271" y="4425987"/>
            <a:ext cx="258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[Wang et al., JTECH 2022]</a:t>
            </a: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04855079-D979-0FDE-EB4E-D57AA952410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</p:spTree>
    <p:extLst>
      <p:ext uri="{BB962C8B-B14F-4D97-AF65-F5344CB8AC3E}">
        <p14:creationId xmlns:p14="http://schemas.microsoft.com/office/powerpoint/2010/main" val="154720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data assimilation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on impact parameter domain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253999" y="1249998"/>
                <a:ext cx="8752469" cy="2719386"/>
              </a:xfrm>
            </p:spPr>
            <p:txBody>
              <a:bodyPr/>
              <a:lstStyle/>
              <a:p>
                <a:r>
                  <a:rPr lang="en-US" sz="1800" dirty="0"/>
                  <a:t>Statistics (precipitation rate with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800" dirty="0"/>
                  <a:t> )</a:t>
                </a: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253999" y="1249998"/>
                <a:ext cx="8752469" cy="2719386"/>
              </a:xfrm>
              <a:blipFill>
                <a:blip r:embed="rId3"/>
                <a:stretch>
                  <a:fillRect l="-581" t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94D9D-B06E-F5EA-2CD0-E4A46C130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2" y="1832299"/>
            <a:ext cx="4550087" cy="2552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2E50C-11F7-0B61-BE7A-F1ABE8A27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233" y="1745841"/>
            <a:ext cx="4348302" cy="2627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B32519-887F-6823-9839-C85D8C889480}"/>
              </a:ext>
            </a:extLst>
          </p:cNvPr>
          <p:cNvSpPr txBox="1"/>
          <p:nvPr/>
        </p:nvSpPr>
        <p:spPr>
          <a:xfrm>
            <a:off x="3445313" y="4423563"/>
            <a:ext cx="258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[Wang et al., JTECH 2022]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77DF3E76-55DE-7F9E-BF76-75C94895F94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</p:spTree>
    <p:extLst>
      <p:ext uri="{BB962C8B-B14F-4D97-AF65-F5344CB8AC3E}">
        <p14:creationId xmlns:p14="http://schemas.microsoft.com/office/powerpoint/2010/main" val="141644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data assimilation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on impact parameter domain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249998"/>
            <a:ext cx="8752469" cy="2719386"/>
          </a:xfrm>
        </p:spPr>
        <p:txBody>
          <a:bodyPr/>
          <a:lstStyle/>
          <a:p>
            <a:r>
              <a:rPr lang="en-US" sz="1800" dirty="0"/>
              <a:t>Real RO/GPM case</a:t>
            </a:r>
          </a:p>
          <a:p>
            <a:endParaRPr lang="en-US" sz="10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50F72-6F66-12B5-75C9-23B95C73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2" y="1940880"/>
            <a:ext cx="5829300" cy="227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22593B-2686-FF52-92B9-CF28D3FB8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050" y="1940880"/>
            <a:ext cx="3251200" cy="227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7EE5F-6271-EE48-518C-DA6B7B2A15A0}"/>
              </a:ext>
            </a:extLst>
          </p:cNvPr>
          <p:cNvSpPr txBox="1"/>
          <p:nvPr/>
        </p:nvSpPr>
        <p:spPr>
          <a:xfrm>
            <a:off x="3336533" y="4354613"/>
            <a:ext cx="258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[Wang et al., JTECH 2022]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9678C7BF-8BD1-BE16-15A2-585378674AF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</p:spTree>
    <p:extLst>
      <p:ext uri="{BB962C8B-B14F-4D97-AF65-F5344CB8AC3E}">
        <p14:creationId xmlns:p14="http://schemas.microsoft.com/office/powerpoint/2010/main" val="210211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rate retrieval - Look Up Table (LUT)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with precipitation rate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249998"/>
            <a:ext cx="8752469" cy="2719386"/>
          </a:xfrm>
        </p:spPr>
        <p:txBody>
          <a:bodyPr/>
          <a:lstStyle/>
          <a:p>
            <a:r>
              <a:rPr lang="en-US" sz="1800" dirty="0"/>
              <a:t>Left: PAZ PRO with collocated GPM data,  Right: T-matrix simulation</a:t>
            </a:r>
          </a:p>
          <a:p>
            <a:endParaRPr lang="en-US" sz="10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C6CEB-1F35-DB52-8275-BAA0BA5E0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29" y="1743489"/>
            <a:ext cx="2352946" cy="2886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5EDBA-F597-95D1-09A2-BF8BB1479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32" y="1696762"/>
            <a:ext cx="4913750" cy="2760620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6161879E-4DD4-71CF-56C4-DFD90F09D63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22651-16FE-6E70-FE52-52A56521B7E6}"/>
              </a:ext>
            </a:extLst>
          </p:cNvPr>
          <p:cNvSpPr txBox="1"/>
          <p:nvPr/>
        </p:nvSpPr>
        <p:spPr>
          <a:xfrm>
            <a:off x="5619096" y="4563047"/>
            <a:ext cx="3697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 </a:t>
            </a:r>
            <a:r>
              <a:rPr lang="en-US" sz="1400" i="1" dirty="0" err="1"/>
              <a:t>Cardellach</a:t>
            </a:r>
            <a:r>
              <a:rPr lang="en-US" sz="1400" i="1" dirty="0"/>
              <a:t> et al., QJRMS, 2017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0908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rate retrieval – known horizontal extent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with precipitation rate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249998"/>
            <a:ext cx="5552832" cy="271938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Goal</a:t>
            </a:r>
            <a:r>
              <a:rPr lang="en-US" sz="1800" dirty="0"/>
              <a:t>: Estimate </a:t>
            </a:r>
            <a:r>
              <a:rPr lang="en-US" sz="1800" i="1" dirty="0"/>
              <a:t>effective</a:t>
            </a:r>
            <a:r>
              <a:rPr lang="en-US" sz="1800" dirty="0"/>
              <a:t> rain rate at each heights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Assumptions</a:t>
            </a:r>
            <a:r>
              <a:rPr lang="en-US" sz="1800" dirty="0"/>
              <a:t>:</a:t>
            </a:r>
          </a:p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Horizontal extent is known through other </a:t>
            </a:r>
            <a:r>
              <a:rPr lang="en-US" dirty="0" err="1"/>
              <a:t>obs</a:t>
            </a:r>
            <a:endParaRPr lang="en-US" dirty="0"/>
          </a:p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Rain rate remains constant between the extent</a:t>
            </a:r>
          </a:p>
          <a:p>
            <a:endParaRPr lang="en-US" sz="1800" dirty="0"/>
          </a:p>
          <a:p>
            <a:endParaRPr lang="en-US" sz="10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7C2E665-E965-9F40-3479-CF4B4E29F40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70AF70-FF5F-B714-C799-35520E40F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6"/>
          <a:stretch/>
        </p:blipFill>
        <p:spPr bwMode="auto">
          <a:xfrm>
            <a:off x="67035" y="2571750"/>
            <a:ext cx="2963380" cy="24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9B0B774F-364B-6778-8FFE-131E9AC81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15" r="10393" b="1930"/>
          <a:stretch/>
        </p:blipFill>
        <p:spPr>
          <a:xfrm>
            <a:off x="2872138" y="2727880"/>
            <a:ext cx="3092970" cy="221099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D0193-B3F5-8CDB-78C0-DC83B9CD21B6}"/>
              </a:ext>
            </a:extLst>
          </p:cNvPr>
          <p:cNvCxnSpPr>
            <a:cxnSpLocks/>
          </p:cNvCxnSpPr>
          <p:nvPr/>
        </p:nvCxnSpPr>
        <p:spPr>
          <a:xfrm>
            <a:off x="814532" y="4093156"/>
            <a:ext cx="524758" cy="7096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6CCE8-24F7-ADAB-3DF6-48DDD079B2D3}"/>
              </a:ext>
            </a:extLst>
          </p:cNvPr>
          <p:cNvCxnSpPr>
            <a:cxnSpLocks/>
          </p:cNvCxnSpPr>
          <p:nvPr/>
        </p:nvCxnSpPr>
        <p:spPr>
          <a:xfrm>
            <a:off x="2115248" y="3175812"/>
            <a:ext cx="524758" cy="7096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721137-D72F-D630-002D-8D3731E67F9F}"/>
              </a:ext>
            </a:extLst>
          </p:cNvPr>
          <p:cNvCxnSpPr>
            <a:cxnSpLocks/>
          </p:cNvCxnSpPr>
          <p:nvPr/>
        </p:nvCxnSpPr>
        <p:spPr>
          <a:xfrm flipV="1">
            <a:off x="1154773" y="3664569"/>
            <a:ext cx="1255970" cy="871870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C67838-4D4F-938A-7961-4991AFD0B971}"/>
              </a:ext>
            </a:extLst>
          </p:cNvPr>
          <p:cNvCxnSpPr>
            <a:cxnSpLocks/>
          </p:cNvCxnSpPr>
          <p:nvPr/>
        </p:nvCxnSpPr>
        <p:spPr>
          <a:xfrm flipV="1">
            <a:off x="4717158" y="3763028"/>
            <a:ext cx="623448" cy="11800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2A2C3F-AC91-6BD2-08EE-86E3AC7BADD7}"/>
              </a:ext>
            </a:extLst>
          </p:cNvPr>
          <p:cNvCxnSpPr>
            <a:cxnSpLocks/>
          </p:cNvCxnSpPr>
          <p:nvPr/>
        </p:nvCxnSpPr>
        <p:spPr>
          <a:xfrm flipV="1">
            <a:off x="4792050" y="4151286"/>
            <a:ext cx="623448" cy="11800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9AFDBC-E532-5F32-48AB-15CE6F50400D}"/>
              </a:ext>
            </a:extLst>
          </p:cNvPr>
          <p:cNvCxnSpPr>
            <a:cxnSpLocks/>
          </p:cNvCxnSpPr>
          <p:nvPr/>
        </p:nvCxnSpPr>
        <p:spPr>
          <a:xfrm flipH="1" flipV="1">
            <a:off x="5265714" y="3787532"/>
            <a:ext cx="74892" cy="353024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53983-7C39-3831-CD6C-B1D581CCC3DD}"/>
              </a:ext>
            </a:extLst>
          </p:cNvPr>
          <p:cNvGrpSpPr/>
          <p:nvPr/>
        </p:nvGrpSpPr>
        <p:grpSpPr>
          <a:xfrm>
            <a:off x="5918934" y="-776887"/>
            <a:ext cx="2963380" cy="3912331"/>
            <a:chOff x="4942629" y="-1341341"/>
            <a:chExt cx="4068418" cy="60962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8A0171-A01E-9A7A-03A1-0569DE88953D}"/>
                </a:ext>
              </a:extLst>
            </p:cNvPr>
            <p:cNvSpPr/>
            <p:nvPr/>
          </p:nvSpPr>
          <p:spPr>
            <a:xfrm>
              <a:off x="6519636" y="3580750"/>
              <a:ext cx="1895061" cy="3950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002E2B-449E-52C1-F6CA-257A1F3F4C42}"/>
                </a:ext>
              </a:extLst>
            </p:cNvPr>
            <p:cNvSpPr/>
            <p:nvPr/>
          </p:nvSpPr>
          <p:spPr>
            <a:xfrm>
              <a:off x="6519638" y="3192975"/>
              <a:ext cx="1895061" cy="395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FFD04F-B3FF-D23A-5E3F-97780A565940}"/>
                </a:ext>
              </a:extLst>
            </p:cNvPr>
            <p:cNvSpPr/>
            <p:nvPr/>
          </p:nvSpPr>
          <p:spPr>
            <a:xfrm>
              <a:off x="6524856" y="2790716"/>
              <a:ext cx="1895061" cy="3950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CA668D-B3BA-108E-A33D-B3F1E5A8C2C9}"/>
                </a:ext>
              </a:extLst>
            </p:cNvPr>
            <p:cNvSpPr/>
            <p:nvPr/>
          </p:nvSpPr>
          <p:spPr>
            <a:xfrm>
              <a:off x="6519638" y="2412966"/>
              <a:ext cx="1895061" cy="3950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C3CADE-73A6-3564-5855-4BB17956AD1B}"/>
                </a:ext>
              </a:extLst>
            </p:cNvPr>
            <p:cNvSpPr/>
            <p:nvPr/>
          </p:nvSpPr>
          <p:spPr>
            <a:xfrm>
              <a:off x="6525793" y="3984408"/>
              <a:ext cx="1895061" cy="3950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331146-C9B0-DA2B-D7A0-D553E22CE6DA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2430231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39866FB-D987-6E11-C6FE-F6EA9210BCB9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2794664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348FD56-03AE-9C88-0D51-ED13DA9C651B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3192219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4FFB0B-8AE2-F8C1-DD77-54AB41EDBEA0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3576867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109737-1583-8656-66F7-28AC9DE9C389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4001673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B79315-27C2-E75F-5672-1C0D70593335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4384333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20649F1-BE3D-9A43-9651-9EB7FF153209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2039291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A1344E1-853C-1ACB-55D6-C6A6843A0F85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1654979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9A9D12-F658-B5CA-FD7C-B58140924061}"/>
                </a:ext>
              </a:extLst>
            </p:cNvPr>
            <p:cNvCxnSpPr>
              <a:cxnSpLocks/>
            </p:cNvCxnSpPr>
            <p:nvPr/>
          </p:nvCxnSpPr>
          <p:spPr>
            <a:xfrm>
              <a:off x="4942629" y="4754895"/>
              <a:ext cx="4068418" cy="0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152B6C1-D7D3-DCA5-DCE5-060E2FE89030}"/>
                </a:ext>
              </a:extLst>
            </p:cNvPr>
            <p:cNvCxnSpPr>
              <a:cxnSpLocks/>
            </p:cNvCxnSpPr>
            <p:nvPr/>
          </p:nvCxnSpPr>
          <p:spPr>
            <a:xfrm>
              <a:off x="6518280" y="1426948"/>
              <a:ext cx="0" cy="2982313"/>
            </a:xfrm>
            <a:prstGeom prst="line">
              <a:avLst/>
            </a:prstGeom>
            <a:ln w="381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C794454-2832-C7D9-A56A-26F49013F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0854" y="1466704"/>
              <a:ext cx="25917" cy="2917629"/>
            </a:xfrm>
            <a:prstGeom prst="line">
              <a:avLst/>
            </a:prstGeom>
            <a:ln w="381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031A935-B3B3-6920-E54D-79349915C5B9}"/>
                </a:ext>
              </a:extLst>
            </p:cNvPr>
            <p:cNvSpPr/>
            <p:nvPr/>
          </p:nvSpPr>
          <p:spPr>
            <a:xfrm>
              <a:off x="5153892" y="-1341341"/>
              <a:ext cx="3535534" cy="5150037"/>
            </a:xfrm>
            <a:prstGeom prst="arc">
              <a:avLst>
                <a:gd name="adj1" fmla="val 115601"/>
                <a:gd name="adj2" fmla="val 10638103"/>
              </a:avLst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8E0DB64-2C1C-72FA-0041-7BBA38CF9F00}"/>
                </a:ext>
              </a:extLst>
            </p:cNvPr>
            <p:cNvSpPr/>
            <p:nvPr/>
          </p:nvSpPr>
          <p:spPr>
            <a:xfrm>
              <a:off x="6841194" y="3746170"/>
              <a:ext cx="143955" cy="1708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A4048FF2-CC71-F729-A3FE-20EFDA3548EC}"/>
              </a:ext>
            </a:extLst>
          </p:cNvPr>
          <p:cNvSpPr txBox="1">
            <a:spLocks/>
          </p:cNvSpPr>
          <p:nvPr/>
        </p:nvSpPr>
        <p:spPr>
          <a:xfrm>
            <a:off x="6761057" y="3321917"/>
            <a:ext cx="2165145" cy="1693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1pPr>
            <a:lvl2pPr marL="257127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2pPr>
            <a:lvl3pPr marL="514257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3pPr>
            <a:lvl4pPr marL="771385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4pPr>
            <a:lvl5pPr marL="1028513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5pPr>
            <a:lvl6pPr marL="1414207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Horizontal extents can be acquired using collocated IR or microwave measurements</a:t>
            </a:r>
          </a:p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100000"/>
              </a:lnSpc>
            </a:pPr>
            <a:endParaRPr lang="en-US" sz="1700" b="1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BA5C79A-68CC-C144-A80C-DFB4CD2E849E}"/>
              </a:ext>
            </a:extLst>
          </p:cNvPr>
          <p:cNvCxnSpPr>
            <a:cxnSpLocks/>
          </p:cNvCxnSpPr>
          <p:nvPr/>
        </p:nvCxnSpPr>
        <p:spPr>
          <a:xfrm>
            <a:off x="6158310" y="4009115"/>
            <a:ext cx="37594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2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rate retrieval – known horizontal extent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with precipitation rate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249998"/>
            <a:ext cx="3412559" cy="2719386"/>
          </a:xfrm>
        </p:spPr>
        <p:txBody>
          <a:bodyPr/>
          <a:lstStyle/>
          <a:p>
            <a:r>
              <a:rPr lang="en-US" sz="1800" dirty="0"/>
              <a:t>Multiple Phase Screen (MPS) Simulation</a:t>
            </a:r>
          </a:p>
          <a:p>
            <a:endParaRPr lang="en-US" sz="1800" dirty="0"/>
          </a:p>
          <a:p>
            <a:endParaRPr lang="en-US" sz="10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7C2E665-E965-9F40-3479-CF4B4E29F40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C4BA1FBE-3BF4-2B5B-F002-F2282E6BC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1" t="8973" r="8314"/>
          <a:stretch/>
        </p:blipFill>
        <p:spPr>
          <a:xfrm>
            <a:off x="6244935" y="1050655"/>
            <a:ext cx="2370352" cy="18307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5061AE-36FC-5BE0-A28F-DC856AF449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6" t="6107" r="8314"/>
          <a:stretch/>
        </p:blipFill>
        <p:spPr>
          <a:xfrm>
            <a:off x="3666558" y="988871"/>
            <a:ext cx="2418518" cy="1892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DCECFC-4F39-09B9-FB18-9F25B87F8D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6" t="6842" r="8314"/>
          <a:stretch/>
        </p:blipFill>
        <p:spPr>
          <a:xfrm>
            <a:off x="3624344" y="3095248"/>
            <a:ext cx="2491905" cy="1934736"/>
          </a:xfrm>
          <a:prstGeom prst="rect">
            <a:avLst/>
          </a:prstGeom>
        </p:spPr>
      </p:pic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28BD6ABA-45A1-20B4-387F-5B439120C0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6" t="11274"/>
          <a:stretch/>
        </p:blipFill>
        <p:spPr>
          <a:xfrm>
            <a:off x="6116249" y="3169889"/>
            <a:ext cx="3022965" cy="1855517"/>
          </a:xfrm>
          <a:prstGeom prst="rect">
            <a:avLst/>
          </a:prstGeom>
        </p:spPr>
      </p:pic>
      <p:sp>
        <p:nvSpPr>
          <p:cNvPr id="20" name="Rectangle: Rounded Corners 1">
            <a:extLst>
              <a:ext uri="{FF2B5EF4-FFF2-40B4-BE49-F238E27FC236}">
                <a16:creationId xmlns:a16="http://schemas.microsoft.com/office/drawing/2014/main" id="{94E7C147-A3F8-56AD-855A-A4BDB1D7D4A8}"/>
              </a:ext>
            </a:extLst>
          </p:cNvPr>
          <p:cNvSpPr/>
          <p:nvPr/>
        </p:nvSpPr>
        <p:spPr>
          <a:xfrm>
            <a:off x="157640" y="2092904"/>
            <a:ext cx="1122218" cy="7533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2D rain rate</a:t>
            </a: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885FA492-D6A6-AAD0-8738-7D6A33E378D0}"/>
              </a:ext>
            </a:extLst>
          </p:cNvPr>
          <p:cNvSpPr/>
          <p:nvPr/>
        </p:nvSpPr>
        <p:spPr>
          <a:xfrm>
            <a:off x="157640" y="3900179"/>
            <a:ext cx="1122218" cy="7533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1D rain rate</a:t>
            </a:r>
          </a:p>
        </p:txBody>
      </p:sp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F8A17AA7-5138-B8D5-F655-6234B3C466DC}"/>
              </a:ext>
            </a:extLst>
          </p:cNvPr>
          <p:cNvSpPr/>
          <p:nvPr/>
        </p:nvSpPr>
        <p:spPr>
          <a:xfrm>
            <a:off x="2342267" y="2092904"/>
            <a:ext cx="1122218" cy="7533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 Phase</a:t>
            </a:r>
          </a:p>
        </p:txBody>
      </p: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id="{D25F1B08-0999-FD18-A046-074C5F648A1D}"/>
              </a:ext>
            </a:extLst>
          </p:cNvPr>
          <p:cNvSpPr/>
          <p:nvPr/>
        </p:nvSpPr>
        <p:spPr>
          <a:xfrm>
            <a:off x="2342267" y="3900178"/>
            <a:ext cx="1122218" cy="7533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Bending Angle</a:t>
            </a:r>
          </a:p>
        </p:txBody>
      </p:sp>
      <p:sp>
        <p:nvSpPr>
          <p:cNvPr id="24" name="Arrow: Right 3">
            <a:extLst>
              <a:ext uri="{FF2B5EF4-FFF2-40B4-BE49-F238E27FC236}">
                <a16:creationId xmlns:a16="http://schemas.microsoft.com/office/drawing/2014/main" id="{3EB5AD00-7A0B-1B82-B081-DEE3778BF44C}"/>
              </a:ext>
            </a:extLst>
          </p:cNvPr>
          <p:cNvSpPr/>
          <p:nvPr/>
        </p:nvSpPr>
        <p:spPr>
          <a:xfrm>
            <a:off x="1419407" y="2395493"/>
            <a:ext cx="783310" cy="1961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12">
            <a:extLst>
              <a:ext uri="{FF2B5EF4-FFF2-40B4-BE49-F238E27FC236}">
                <a16:creationId xmlns:a16="http://schemas.microsoft.com/office/drawing/2014/main" id="{D9184915-ACE4-BAA2-9145-7BD9A9E10A9C}"/>
              </a:ext>
            </a:extLst>
          </p:cNvPr>
          <p:cNvSpPr/>
          <p:nvPr/>
        </p:nvSpPr>
        <p:spPr>
          <a:xfrm rot="10800000">
            <a:off x="1419407" y="4283313"/>
            <a:ext cx="783310" cy="1961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13">
            <a:extLst>
              <a:ext uri="{FF2B5EF4-FFF2-40B4-BE49-F238E27FC236}">
                <a16:creationId xmlns:a16="http://schemas.microsoft.com/office/drawing/2014/main" id="{73889979-2C49-7825-8CDC-28170CEBC432}"/>
              </a:ext>
            </a:extLst>
          </p:cNvPr>
          <p:cNvSpPr/>
          <p:nvPr/>
        </p:nvSpPr>
        <p:spPr>
          <a:xfrm rot="5400000">
            <a:off x="2511720" y="3250527"/>
            <a:ext cx="783310" cy="1961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14">
            <a:extLst>
              <a:ext uri="{FF2B5EF4-FFF2-40B4-BE49-F238E27FC236}">
                <a16:creationId xmlns:a16="http://schemas.microsoft.com/office/drawing/2014/main" id="{08923166-7D75-EDA6-FF54-FA14EA835AE5}"/>
              </a:ext>
            </a:extLst>
          </p:cNvPr>
          <p:cNvSpPr/>
          <p:nvPr/>
        </p:nvSpPr>
        <p:spPr>
          <a:xfrm>
            <a:off x="1433040" y="4025280"/>
            <a:ext cx="783310" cy="1961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172A1C-8E55-BDB5-E2F8-992441A49B02}"/>
              </a:ext>
            </a:extLst>
          </p:cNvPr>
          <p:cNvSpPr txBox="1"/>
          <p:nvPr/>
        </p:nvSpPr>
        <p:spPr>
          <a:xfrm>
            <a:off x="1455776" y="2062391"/>
            <a:ext cx="76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661B10-B756-FD53-78B3-BEC8F092C0AE}"/>
              </a:ext>
            </a:extLst>
          </p:cNvPr>
          <p:cNvSpPr txBox="1"/>
          <p:nvPr/>
        </p:nvSpPr>
        <p:spPr>
          <a:xfrm>
            <a:off x="1199142" y="3679193"/>
            <a:ext cx="125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FW model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F1DD07-2D52-68CF-923E-72AE63D5BB57}"/>
              </a:ext>
            </a:extLst>
          </p:cNvPr>
          <p:cNvSpPr txBox="1"/>
          <p:nvPr/>
        </p:nvSpPr>
        <p:spPr>
          <a:xfrm>
            <a:off x="1587886" y="4477656"/>
            <a:ext cx="49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</a:t>
            </a:r>
          </a:p>
        </p:txBody>
      </p:sp>
      <p:sp>
        <p:nvSpPr>
          <p:cNvPr id="31" name="Arrow: Up-Down 5">
            <a:extLst>
              <a:ext uri="{FF2B5EF4-FFF2-40B4-BE49-F238E27FC236}">
                <a16:creationId xmlns:a16="http://schemas.microsoft.com/office/drawing/2014/main" id="{24B73FE0-3134-BF71-C8D2-DCE8D4E46858}"/>
              </a:ext>
            </a:extLst>
          </p:cNvPr>
          <p:cNvSpPr/>
          <p:nvPr/>
        </p:nvSpPr>
        <p:spPr>
          <a:xfrm>
            <a:off x="623096" y="2973789"/>
            <a:ext cx="196176" cy="793040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0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PAZ PRO processing and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253999" y="1422719"/>
                <a:ext cx="8682532" cy="2719386"/>
              </a:xfrm>
            </p:spPr>
            <p:txBody>
              <a:bodyPr/>
              <a:lstStyle/>
              <a:p>
                <a:r>
                  <a:rPr lang="en-US" dirty="0"/>
                  <a:t>JPL processed the PAZ H and V RO data independently and produces both the standard and polarimetric RO data products including calibrated H-V phase. </a:t>
                </a:r>
              </a:p>
              <a:p>
                <a:pPr lvl="1"/>
                <a:r>
                  <a:rPr lang="en-US" dirty="0"/>
                  <a:t>Comparison between JPL, UCAR and ICE-CSIC results can be used to quantify structural uncertainty of PAZ data products.</a:t>
                </a:r>
              </a:p>
              <a:p>
                <a:endParaRPr lang="en-US" dirty="0"/>
              </a:p>
              <a:p>
                <a:r>
                  <a:rPr lang="en-US" dirty="0"/>
                  <a:t>New approaches to improve polarimetric applicability have been studied:</a:t>
                </a:r>
              </a:p>
              <a:p>
                <a:pPr lvl="1"/>
                <a:r>
                  <a:rPr lang="en-US" dirty="0"/>
                  <a:t>Data assimilation: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on impact parameter domain</a:t>
                </a:r>
              </a:p>
              <a:p>
                <a:pPr lvl="1"/>
                <a:r>
                  <a:rPr lang="en-US" dirty="0"/>
                  <a:t>Rain rate retrieval: LUT and fixed horizontal extent method</a:t>
                </a:r>
              </a:p>
              <a:p>
                <a:pPr lvl="1"/>
                <a:r>
                  <a:rPr lang="en-US" dirty="0"/>
                  <a:t>More work is needed to test the effectiveness of these approaches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253999" y="1422719"/>
                <a:ext cx="8682532" cy="2719386"/>
              </a:xfrm>
              <a:blipFill>
                <a:blip r:embed="rId2"/>
                <a:stretch>
                  <a:fillRect l="-731" t="-930" r="-292" b="-2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4A1C29C-892E-5AB5-3208-C50F799FBD4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</p:spTree>
    <p:extLst>
      <p:ext uri="{BB962C8B-B14F-4D97-AF65-F5344CB8AC3E}">
        <p14:creationId xmlns:p14="http://schemas.microsoft.com/office/powerpoint/2010/main" val="105378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C76D-3E31-417C-980A-EE629F2F26A1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2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rate retrieval – known horizontal extent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with precipitation rate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249998"/>
            <a:ext cx="4318001" cy="2719386"/>
          </a:xfrm>
        </p:spPr>
        <p:txBody>
          <a:bodyPr/>
          <a:lstStyle/>
          <a:p>
            <a:r>
              <a:rPr lang="en-US" sz="1800" dirty="0"/>
              <a:t>Depolarization results in different bending angle retrievals between H-V</a:t>
            </a:r>
          </a:p>
          <a:p>
            <a:r>
              <a:rPr lang="en-US" sz="1800" dirty="0"/>
              <a:t>However, the precipitation strength and the horizontal extent are coupled</a:t>
            </a:r>
          </a:p>
          <a:p>
            <a:endParaRPr lang="en-US" sz="1800" dirty="0"/>
          </a:p>
          <a:p>
            <a:endParaRPr lang="en-US" sz="10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7C2E665-E965-9F40-3479-CF4B4E29F40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8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2A8E64D-92E0-4D50-4EBF-B3B230835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1316" r="6975" b="5868"/>
          <a:stretch/>
        </p:blipFill>
        <p:spPr>
          <a:xfrm>
            <a:off x="661838" y="2512758"/>
            <a:ext cx="3198962" cy="2498662"/>
          </a:xfrm>
          <a:prstGeom prst="rect">
            <a:avLst/>
          </a:prstGeom>
        </p:spPr>
      </p:pic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405C7B1C-74CC-B195-2970-C03FB3CE4E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9863" r="8083" b="1513"/>
          <a:stretch/>
        </p:blipFill>
        <p:spPr>
          <a:xfrm>
            <a:off x="6107669" y="2961971"/>
            <a:ext cx="2917776" cy="2181529"/>
          </a:xfrm>
          <a:prstGeom prst="rect">
            <a:avLst/>
          </a:prstGeom>
        </p:spPr>
      </p:pic>
      <p:pic>
        <p:nvPicPr>
          <p:cNvPr id="12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C8A20501-9683-4572-D134-1C05DE91D6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10009" r="8560" b="1122"/>
          <a:stretch/>
        </p:blipFill>
        <p:spPr>
          <a:xfrm>
            <a:off x="6107669" y="811325"/>
            <a:ext cx="2917776" cy="2150646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CADEC9B-62F3-73B0-CF5B-908A5830BD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7146" r="8334" b="2123"/>
          <a:stretch/>
        </p:blipFill>
        <p:spPr>
          <a:xfrm>
            <a:off x="4511040" y="4040932"/>
            <a:ext cx="1548890" cy="1021553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E6D51E3-5735-B224-198F-BE7200ADD4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7145" r="8334" b="1818"/>
          <a:stretch/>
        </p:blipFill>
        <p:spPr>
          <a:xfrm>
            <a:off x="4517844" y="2961971"/>
            <a:ext cx="1532456" cy="1021553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762F76E-8FBD-3537-D62E-B00435DD6D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7146" r="8560" b="1121"/>
          <a:stretch/>
        </p:blipFill>
        <p:spPr>
          <a:xfrm>
            <a:off x="4517843" y="819036"/>
            <a:ext cx="1556994" cy="1052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83CE4C-034F-FEDF-131B-1627410381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7146" r="8334" b="1121"/>
          <a:stretch/>
        </p:blipFill>
        <p:spPr>
          <a:xfrm>
            <a:off x="4540042" y="1901882"/>
            <a:ext cx="1510258" cy="9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7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rate retrieval - LUT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with precipitation rate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253999" y="1249998"/>
                <a:ext cx="8752469" cy="2719386"/>
              </a:xfrm>
            </p:spPr>
            <p:txBody>
              <a:bodyPr/>
              <a:lstStyle/>
              <a:p>
                <a:r>
                  <a:rPr lang="en-US" sz="1800" dirty="0"/>
                  <a:t>Using PM to calculate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1800" dirty="0"/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253999" y="1249998"/>
                <a:ext cx="8752469" cy="2719386"/>
              </a:xfrm>
              <a:blipFill>
                <a:blip r:embed="rId3"/>
                <a:stretch>
                  <a:fillRect l="-581" t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DCDF99-B5C5-7CA3-45C6-889477AE87B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</p:spTree>
    <p:extLst>
      <p:ext uri="{BB962C8B-B14F-4D97-AF65-F5344CB8AC3E}">
        <p14:creationId xmlns:p14="http://schemas.microsoft.com/office/powerpoint/2010/main" val="371672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990F34D-7C33-DEB2-50C5-0F2418FC4B9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16522" y="1314055"/>
            <a:ext cx="8573479" cy="271938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GNSS signal (RHCP) will be depolarized when propagating through heavy precipitation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 is capable of measuring the </a:t>
            </a:r>
            <a:r>
              <a:rPr lang="en-US" sz="1800" b="1" dirty="0"/>
              <a:t>phase difference between the polarization channels (H/V)</a:t>
            </a:r>
            <a:r>
              <a:rPr lang="en-US" sz="1800" dirty="0"/>
              <a:t> induced by heavy precipitation</a:t>
            </a:r>
          </a:p>
          <a:p>
            <a:pPr marL="457200" lvl="1" indent="0">
              <a:buNone/>
            </a:pPr>
            <a:endParaRPr lang="en-U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</a:rPr>
              <a:t>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D39213-C636-658B-7CB6-58826CDE05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0" y="757179"/>
            <a:ext cx="8514080" cy="350262"/>
          </a:xfrm>
        </p:spPr>
        <p:txBody>
          <a:bodyPr/>
          <a:lstStyle/>
          <a:p>
            <a:r>
              <a:rPr lang="en-US" dirty="0"/>
              <a:t>Polarimetric RO (PRO)</a:t>
            </a:r>
          </a:p>
        </p:txBody>
      </p:sp>
      <p:pic>
        <p:nvPicPr>
          <p:cNvPr id="11" name="Picture 10" descr="Microsoft PowerPointScreenSnapz045.png">
            <a:extLst>
              <a:ext uri="{FF2B5EF4-FFF2-40B4-BE49-F238E27FC236}">
                <a16:creationId xmlns:a16="http://schemas.microsoft.com/office/drawing/2014/main" id="{2EE3C413-1EC6-7287-918E-15C6F6B77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/>
          <a:stretch/>
        </p:blipFill>
        <p:spPr>
          <a:xfrm>
            <a:off x="604353" y="2663116"/>
            <a:ext cx="4764562" cy="2049834"/>
          </a:xfrm>
          <a:prstGeom prst="rect">
            <a:avLst/>
          </a:prstGeom>
        </p:spPr>
      </p:pic>
      <p:pic>
        <p:nvPicPr>
          <p:cNvPr id="14" name="Picture 13" descr="A picture containing indoor, kitchen&#10;&#10;Description generated with very high confidence">
            <a:extLst>
              <a:ext uri="{FF2B5EF4-FFF2-40B4-BE49-F238E27FC236}">
                <a16:creationId xmlns:a16="http://schemas.microsoft.com/office/drawing/2014/main" id="{A6E9C8C3-F49A-3067-C313-40BDB5CCF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05" y="2804606"/>
            <a:ext cx="2272773" cy="131870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1AE1A-E5D4-03BE-FC76-EBF96856E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32"/>
          <a:stretch/>
        </p:blipFill>
        <p:spPr>
          <a:xfrm>
            <a:off x="5458325" y="2708053"/>
            <a:ext cx="790685" cy="2004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63CA28-4AE0-5D93-1487-D771F4F04FD1}"/>
                  </a:ext>
                </a:extLst>
              </p:cNvPr>
              <p:cNvSpPr txBox="1"/>
              <p:nvPr/>
            </p:nvSpPr>
            <p:spPr>
              <a:xfrm>
                <a:off x="5409719" y="2809547"/>
                <a:ext cx="8878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63CA28-4AE0-5D93-1487-D771F4F04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19" y="2809547"/>
                <a:ext cx="887896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12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rate retrieval – known horizontal extent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with precipitation rate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7C2E665-E965-9F40-3479-CF4B4E29F40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0F8A6A85-CE4A-8507-E05B-3F86DC16A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86" r="10405" b="1896"/>
          <a:stretch/>
        </p:blipFill>
        <p:spPr>
          <a:xfrm>
            <a:off x="3211386" y="796772"/>
            <a:ext cx="2880846" cy="2121660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9D547D0-4981-1FB5-B8FE-AA1076E0C2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31" t="11542" r="9695" b="9663"/>
          <a:stretch/>
        </p:blipFill>
        <p:spPr>
          <a:xfrm>
            <a:off x="6415588" y="769851"/>
            <a:ext cx="2690153" cy="211405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F3B819-A003-4AC8-AB83-8A1912DD1A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3" t="10422" r="12535"/>
          <a:stretch/>
        </p:blipFill>
        <p:spPr>
          <a:xfrm>
            <a:off x="3385967" y="2988622"/>
            <a:ext cx="2580427" cy="2114055"/>
          </a:xfrm>
          <a:prstGeom prst="rect">
            <a:avLst/>
          </a:prstGeom>
        </p:spPr>
      </p:pic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B3A303-89FA-5860-1B53-8BF6D3E624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439" r="7604" b="2044"/>
          <a:stretch/>
        </p:blipFill>
        <p:spPr>
          <a:xfrm>
            <a:off x="6210347" y="3021199"/>
            <a:ext cx="1326626" cy="2056216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6BA7D0EC-13EB-5EF7-0B3D-55667CD717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439" r="7752" b="2044"/>
          <a:stretch/>
        </p:blipFill>
        <p:spPr>
          <a:xfrm>
            <a:off x="7711553" y="3019484"/>
            <a:ext cx="1326626" cy="2052333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337A2C9-522E-44C1-CE5E-4C6242A768F7}"/>
              </a:ext>
            </a:extLst>
          </p:cNvPr>
          <p:cNvSpPr txBox="1">
            <a:spLocks/>
          </p:cNvSpPr>
          <p:nvPr/>
        </p:nvSpPr>
        <p:spPr>
          <a:xfrm>
            <a:off x="168030" y="1157698"/>
            <a:ext cx="3043356" cy="1122361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2018-07-16 Ind. Ocean</a:t>
            </a:r>
          </a:p>
          <a:p>
            <a:pPr marL="600027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Collocation with GPM data</a:t>
            </a:r>
          </a:p>
          <a:p>
            <a:pPr marL="600027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Horizontal extent width: 60km</a:t>
            </a:r>
          </a:p>
          <a:p>
            <a:pPr marL="600027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Rain rate over-estimation: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- Noise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- Mis-modeling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- Low coverage          of GPM swath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92960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 rain rate retrieval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A713560-D6A7-4A01-A478-97A0C886A4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6791" y="897825"/>
            <a:ext cx="8399256" cy="112236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Forward Model</a:t>
            </a:r>
          </a:p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Refractivity changes: For certain rain rate we can calculate the resulting </a:t>
            </a:r>
            <a:r>
              <a:rPr lang="en-US" sz="2000" b="1" dirty="0"/>
              <a:t>drop size distribution (DSD) </a:t>
            </a:r>
            <a:r>
              <a:rPr lang="en-US" sz="2000" dirty="0"/>
              <a:t>and its corresponding </a:t>
            </a:r>
            <a:r>
              <a:rPr lang="en-US" sz="2000" b="1" dirty="0"/>
              <a:t>drop axis ratio</a:t>
            </a:r>
            <a:r>
              <a:rPr lang="en-US" sz="2000" dirty="0"/>
              <a:t>.</a:t>
            </a:r>
          </a:p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100000"/>
              </a:lnSpc>
            </a:pPr>
            <a:endParaRPr lang="en-US" sz="1700" b="1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D42A348-F887-48D2-8C5E-28A127948733}"/>
              </a:ext>
            </a:extLst>
          </p:cNvPr>
          <p:cNvGrpSpPr/>
          <p:nvPr/>
        </p:nvGrpSpPr>
        <p:grpSpPr>
          <a:xfrm>
            <a:off x="1658679" y="2094603"/>
            <a:ext cx="7782626" cy="3020989"/>
            <a:chOff x="712770" y="1862637"/>
            <a:chExt cx="8036098" cy="3092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CA5F7E3-D3B3-4D77-BC05-9562660268A3}"/>
                    </a:ext>
                  </a:extLst>
                </p:cNvPr>
                <p:cNvSpPr txBox="1"/>
                <p:nvPr/>
              </p:nvSpPr>
              <p:spPr>
                <a:xfrm>
                  <a:off x="6461947" y="4153030"/>
                  <a:ext cx="22869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Ray tracing: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𝑛𝑟𝑠𝑖𝑛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𝑐𝑜𝑛𝑠𝑡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CA5F7E3-D3B3-4D77-BC05-9562660268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947" y="4153030"/>
                  <a:ext cx="2286921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824" t="-2410" b="-8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294B715-529A-4CE8-BB4A-10F27E77D131}"/>
                </a:ext>
              </a:extLst>
            </p:cNvPr>
            <p:cNvGrpSpPr/>
            <p:nvPr/>
          </p:nvGrpSpPr>
          <p:grpSpPr>
            <a:xfrm>
              <a:off x="712770" y="1862637"/>
              <a:ext cx="7974030" cy="3092705"/>
              <a:chOff x="712770" y="1862637"/>
              <a:chExt cx="7974030" cy="3092705"/>
            </a:xfrm>
          </p:grpSpPr>
          <p:sp>
            <p:nvSpPr>
              <p:cNvPr id="36" name="Cloud 35">
                <a:extLst>
                  <a:ext uri="{FF2B5EF4-FFF2-40B4-BE49-F238E27FC236}">
                    <a16:creationId xmlns:a16="http://schemas.microsoft.com/office/drawing/2014/main" id="{40F821C6-FCE2-43EB-AB78-E79A0BD33CF3}"/>
                  </a:ext>
                </a:extLst>
              </p:cNvPr>
              <p:cNvSpPr/>
              <p:nvPr/>
            </p:nvSpPr>
            <p:spPr>
              <a:xfrm>
                <a:off x="3950327" y="2956064"/>
                <a:ext cx="2516734" cy="731604"/>
              </a:xfrm>
              <a:prstGeom prst="cloud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893D699-DE51-480C-8363-8E856329A3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8725" y="3112352"/>
                <a:ext cx="0" cy="925375"/>
              </a:xfrm>
              <a:prstGeom prst="line">
                <a:avLst/>
              </a:prstGeom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2360FF8-F32A-4DCC-A001-883FD849DA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1386" y="3113929"/>
                <a:ext cx="1990" cy="923800"/>
              </a:xfrm>
              <a:prstGeom prst="line">
                <a:avLst/>
              </a:prstGeom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8C6F7D1-E7EF-46E0-A0F4-7502E258A5FD}"/>
                      </a:ext>
                    </a:extLst>
                  </p:cNvPr>
                  <p:cNvSpPr txBox="1"/>
                  <p:nvPr/>
                </p:nvSpPr>
                <p:spPr>
                  <a:xfrm>
                    <a:off x="2894037" y="3039143"/>
                    <a:ext cx="42344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8C6F7D1-E7EF-46E0-A0F4-7502E258A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037" y="3039143"/>
                    <a:ext cx="423449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44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6C372A5-4049-4AEB-89BD-CBC4713352DC}"/>
                      </a:ext>
                    </a:extLst>
                  </p:cNvPr>
                  <p:cNvSpPr txBox="1"/>
                  <p:nvPr/>
                </p:nvSpPr>
                <p:spPr>
                  <a:xfrm>
                    <a:off x="6944379" y="3006207"/>
                    <a:ext cx="370578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6C372A5-4049-4AEB-89BD-CBC4713352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4379" y="3006207"/>
                    <a:ext cx="370578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949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CE343495-2AF7-418C-AB94-611BD7856CCF}"/>
                      </a:ext>
                    </a:extLst>
                  </p:cNvPr>
                  <p:cNvSpPr txBox="1"/>
                  <p:nvPr/>
                </p:nvSpPr>
                <p:spPr>
                  <a:xfrm>
                    <a:off x="3878001" y="2705864"/>
                    <a:ext cx="230008" cy="2205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CE343495-2AF7-418C-AB94-611BD7856C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8001" y="2705864"/>
                    <a:ext cx="230008" cy="22055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111" r="-2778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B2E6343-1EDC-4901-9D81-3C6154725121}"/>
                      </a:ext>
                    </a:extLst>
                  </p:cNvPr>
                  <p:cNvSpPr txBox="1"/>
                  <p:nvPr/>
                </p:nvSpPr>
                <p:spPr>
                  <a:xfrm>
                    <a:off x="6349904" y="2711050"/>
                    <a:ext cx="234312" cy="2205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B2E6343-1EDC-4901-9D81-3C61547251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9904" y="2711050"/>
                    <a:ext cx="234312" cy="22055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811" r="-2703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B579D719-FCA9-4E1E-A431-69D251A2CB90}"/>
                      </a:ext>
                    </a:extLst>
                  </p:cNvPr>
                  <p:cNvSpPr txBox="1"/>
                  <p:nvPr/>
                </p:nvSpPr>
                <p:spPr>
                  <a:xfrm>
                    <a:off x="4973741" y="3106212"/>
                    <a:ext cx="5129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B579D719-FCA9-4E1E-A431-69D251A2CB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3741" y="3106212"/>
                    <a:ext cx="512961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537" b="-205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B2353436-F17B-4C7F-962A-2F86C5F7E152}"/>
                      </a:ext>
                    </a:extLst>
                  </p:cNvPr>
                  <p:cNvSpPr txBox="1"/>
                  <p:nvPr/>
                </p:nvSpPr>
                <p:spPr>
                  <a:xfrm>
                    <a:off x="5595826" y="3112352"/>
                    <a:ext cx="5005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B2353436-F17B-4C7F-962A-2F86C5F7E1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5826" y="3112352"/>
                    <a:ext cx="50058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861" b="-205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3150AE3-1B03-4945-82C9-1EA2874FCF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8725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0188F0E-1AC3-4BF0-B347-2401A05C47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7142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6B83981-1CA4-4609-ACD9-7138FA0BF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5560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EE848D5-E249-40AD-AEB5-00EB1B1447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0197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5355871-961B-4801-A004-EAD9EEBC0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1272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FDF5D96-8001-42E5-A51C-5E837BE70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3942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B4FE6A0-4197-4BA6-950A-5C0B45DA2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2238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191AD9E-D506-48B0-BA75-9F2EAE44B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0534" y="3685174"/>
                <a:ext cx="2879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2B2F565-0B62-4A38-8F38-5A5EE08FF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2082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75E8031-B7EC-4BEC-B265-571D43686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1386" y="3685174"/>
                <a:ext cx="0" cy="1270168"/>
              </a:xfrm>
              <a:prstGeom prst="line">
                <a:avLst/>
              </a:prstGeom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6471128-6AA6-4CB5-BC5B-A34A31745310}"/>
                  </a:ext>
                </a:extLst>
              </p:cNvPr>
              <p:cNvSpPr/>
              <p:nvPr/>
            </p:nvSpPr>
            <p:spPr>
              <a:xfrm>
                <a:off x="4709600" y="4165980"/>
                <a:ext cx="132898" cy="1358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3FF4FFA1-E688-48A7-A45A-5CD4B266CC22}"/>
                  </a:ext>
                </a:extLst>
              </p:cNvPr>
              <p:cNvSpPr/>
              <p:nvPr/>
            </p:nvSpPr>
            <p:spPr>
              <a:xfrm>
                <a:off x="4836220" y="4119130"/>
                <a:ext cx="186175" cy="193833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C01D9CB6-48AD-4C89-BA88-3371E99A8D71}"/>
                  </a:ext>
                </a:extLst>
              </p:cNvPr>
              <p:cNvSpPr/>
              <p:nvPr/>
            </p:nvSpPr>
            <p:spPr>
              <a:xfrm rot="21254367">
                <a:off x="5075777" y="4111917"/>
                <a:ext cx="218697" cy="190552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A8EB5465-2DF2-4F8E-803D-727AC9D66162}"/>
                  </a:ext>
                </a:extLst>
              </p:cNvPr>
              <p:cNvSpPr/>
              <p:nvPr/>
            </p:nvSpPr>
            <p:spPr>
              <a:xfrm rot="21254367">
                <a:off x="5346537" y="4084429"/>
                <a:ext cx="218697" cy="190552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row: Right 59">
                <a:extLst>
                  <a:ext uri="{FF2B5EF4-FFF2-40B4-BE49-F238E27FC236}">
                    <a16:creationId xmlns:a16="http://schemas.microsoft.com/office/drawing/2014/main" id="{A29AE129-1859-43E4-9023-1EB2D27E4E09}"/>
                  </a:ext>
                </a:extLst>
              </p:cNvPr>
              <p:cNvSpPr/>
              <p:nvPr/>
            </p:nvSpPr>
            <p:spPr>
              <a:xfrm rot="20995172">
                <a:off x="5639727" y="4044201"/>
                <a:ext cx="218697" cy="190552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row: Right 60">
                <a:extLst>
                  <a:ext uri="{FF2B5EF4-FFF2-40B4-BE49-F238E27FC236}">
                    <a16:creationId xmlns:a16="http://schemas.microsoft.com/office/drawing/2014/main" id="{F7298F1C-E7B4-4DF1-BD27-FF80056EDA9D}"/>
                  </a:ext>
                </a:extLst>
              </p:cNvPr>
              <p:cNvSpPr/>
              <p:nvPr/>
            </p:nvSpPr>
            <p:spPr>
              <a:xfrm rot="11250130">
                <a:off x="4511458" y="4120230"/>
                <a:ext cx="186175" cy="193833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CB309AAE-EB13-46DD-A99F-7E66B3235A69}"/>
                  </a:ext>
                </a:extLst>
              </p:cNvPr>
              <p:cNvSpPr/>
              <p:nvPr/>
            </p:nvSpPr>
            <p:spPr>
              <a:xfrm rot="11461246">
                <a:off x="4248596" y="4092298"/>
                <a:ext cx="218697" cy="190552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681CC2DB-1613-4249-BD6B-59015AC25F35}"/>
                  </a:ext>
                </a:extLst>
              </p:cNvPr>
              <p:cNvSpPr/>
              <p:nvPr/>
            </p:nvSpPr>
            <p:spPr>
              <a:xfrm rot="11461246">
                <a:off x="3990998" y="4044673"/>
                <a:ext cx="218697" cy="190552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E4F4604E-38DF-417B-B450-0AA813DD524E}"/>
                  </a:ext>
                </a:extLst>
              </p:cNvPr>
              <p:cNvSpPr/>
              <p:nvPr/>
            </p:nvSpPr>
            <p:spPr>
              <a:xfrm rot="20995172">
                <a:off x="5924647" y="3997818"/>
                <a:ext cx="218697" cy="190552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4">
                <a:extLst>
                  <a:ext uri="{FF2B5EF4-FFF2-40B4-BE49-F238E27FC236}">
                    <a16:creationId xmlns:a16="http://schemas.microsoft.com/office/drawing/2014/main" id="{CA45A62C-B559-4B13-9ED7-89E07D313AD6}"/>
                  </a:ext>
                </a:extLst>
              </p:cNvPr>
              <p:cNvSpPr/>
              <p:nvPr/>
            </p:nvSpPr>
            <p:spPr>
              <a:xfrm rot="20995172">
                <a:off x="6189690" y="3944809"/>
                <a:ext cx="218697" cy="190552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269FD15-B012-4568-A148-614A48F37A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7061" y="3715105"/>
                <a:ext cx="1001633" cy="259645"/>
              </a:xfrm>
              <a:prstGeom prst="straightConnector1">
                <a:avLst/>
              </a:prstGeom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054AA5E-14F7-4128-B3E4-C39531A6B3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57825" y="3772864"/>
                <a:ext cx="1196279" cy="315018"/>
              </a:xfrm>
              <a:prstGeom prst="straightConnector1">
                <a:avLst/>
              </a:prstGeom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1583956-024C-48AB-A376-AD9A40ACFD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9738" y="3976054"/>
                <a:ext cx="3144954" cy="906536"/>
              </a:xfrm>
              <a:prstGeom prst="straightConnector1">
                <a:avLst/>
              </a:prstGeom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842E49C0-4B22-4B7C-A2F7-1C115ACF89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68320" y="4132614"/>
                <a:ext cx="3045789" cy="729093"/>
              </a:xfrm>
              <a:prstGeom prst="straightConnector1">
                <a:avLst/>
              </a:prstGeom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395F207F-57A0-4968-BE05-088E48B2478C}"/>
                  </a:ext>
                </a:extLst>
              </p:cNvPr>
              <p:cNvSpPr/>
              <p:nvPr/>
            </p:nvSpPr>
            <p:spPr>
              <a:xfrm rot="13286201">
                <a:off x="3602481" y="3888015"/>
                <a:ext cx="1021280" cy="1010784"/>
              </a:xfrm>
              <a:prstGeom prst="arc">
                <a:avLst>
                  <a:gd name="adj1" fmla="val 16391554"/>
                  <a:gd name="adj2" fmla="val 76023"/>
                </a:avLst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86AD6210-97B6-4CF4-8C88-367BFF978D2F}"/>
                      </a:ext>
                    </a:extLst>
                  </p:cNvPr>
                  <p:cNvSpPr/>
                  <p:nvPr/>
                </p:nvSpPr>
                <p:spPr>
                  <a:xfrm>
                    <a:off x="2082966" y="4258361"/>
                    <a:ext cx="154882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ea typeface="Cambria Math" panose="02040503050406030204" pitchFamily="18" charset="0"/>
                      </a:rPr>
                      <a:t>Bending angle: </a:t>
                    </a:r>
                    <a14:m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86AD6210-97B6-4CF4-8C88-367BFF978D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966" y="4258361"/>
                    <a:ext cx="1548822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20" t="-2000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189621AA-1B1A-48FD-A77B-A15AC9ED42D7}"/>
                  </a:ext>
                </a:extLst>
              </p:cNvPr>
              <p:cNvSpPr/>
              <p:nvPr/>
            </p:nvSpPr>
            <p:spPr>
              <a:xfrm>
                <a:off x="712770" y="1862637"/>
                <a:ext cx="7974030" cy="1579251"/>
              </a:xfrm>
              <a:prstGeom prst="arc">
                <a:avLst>
                  <a:gd name="adj1" fmla="val 552666"/>
                  <a:gd name="adj2" fmla="val 9979764"/>
                </a:avLst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9E8B1E1-47CD-4105-AFF4-DB52235D5161}"/>
                  </a:ext>
                </a:extLst>
              </p:cNvPr>
              <p:cNvSpPr/>
              <p:nvPr/>
            </p:nvSpPr>
            <p:spPr>
              <a:xfrm>
                <a:off x="4703444" y="3361598"/>
                <a:ext cx="114428" cy="12903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68E63B8-312D-4D2B-951D-6B0450BA6EC8}"/>
                  </a:ext>
                </a:extLst>
              </p:cNvPr>
              <p:cNvSpPr/>
              <p:nvPr/>
            </p:nvSpPr>
            <p:spPr>
              <a:xfrm>
                <a:off x="1916870" y="2013995"/>
                <a:ext cx="5229516" cy="631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𝐿𝑊𝐶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𝑙𝑖𝑞𝑢𝑖𝑑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3+3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68E63B8-312D-4D2B-951D-6B0450BA6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70" y="2013995"/>
                <a:ext cx="5229516" cy="6318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3">
            <a:extLst>
              <a:ext uri="{FF2B5EF4-FFF2-40B4-BE49-F238E27FC236}">
                <a16:creationId xmlns:a16="http://schemas.microsoft.com/office/drawing/2014/main" id="{526FCB82-1FD6-4F62-950C-5ED7A762C6DE}"/>
              </a:ext>
            </a:extLst>
          </p:cNvPr>
          <p:cNvSpPr txBox="1">
            <a:spLocks/>
          </p:cNvSpPr>
          <p:nvPr/>
        </p:nvSpPr>
        <p:spPr>
          <a:xfrm>
            <a:off x="106791" y="2953388"/>
            <a:ext cx="2902061" cy="2001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1pPr>
            <a:lvl2pPr marL="257127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2pPr>
            <a:lvl3pPr marL="514257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3pPr>
            <a:lvl4pPr marL="771385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4pPr>
            <a:lvl5pPr marL="1028513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/>
              <a:buNone/>
              <a:defRPr sz="1500" kern="1200" baseline="0">
                <a:solidFill>
                  <a:srgbClr val="006C92"/>
                </a:solidFill>
                <a:latin typeface="Calibri" charset="0"/>
                <a:ea typeface="+mn-ea"/>
                <a:cs typeface="+mn-cs"/>
              </a:defRPr>
            </a:lvl5pPr>
            <a:lvl6pPr marL="1414207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2D ray tracing</a:t>
            </a:r>
            <a:r>
              <a:rPr lang="en-US" sz="2000" dirty="0"/>
              <a:t>: propagating the ray path based on the calculated refractivity deviation for both H and V channels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		</a:t>
            </a:r>
          </a:p>
          <a:p>
            <a:pPr marL="600027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100000"/>
              </a:lnSpc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188460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flowchart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JPL / ICE-CSIC / UCAR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1412630" y="1336622"/>
            <a:ext cx="683845" cy="350262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/>
              <a:t>JPL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</a:rPr>
              <a:t>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A4D405FD-23C7-6502-51A9-89B7F4B1770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F7A475-4F88-6D33-4862-8E136AA7E6DA}"/>
                  </a:ext>
                </a:extLst>
              </p:cNvPr>
              <p:cNvSpPr/>
              <p:nvPr/>
            </p:nvSpPr>
            <p:spPr>
              <a:xfrm>
                <a:off x="1195753" y="1793553"/>
                <a:ext cx="1117600" cy="3933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F7A475-4F88-6D33-4862-8E136AA7E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53" y="1793553"/>
                <a:ext cx="1117600" cy="393328"/>
              </a:xfrm>
              <a:prstGeom prst="rect">
                <a:avLst/>
              </a:prstGeom>
              <a:blipFill>
                <a:blip r:embed="rId2"/>
                <a:stretch>
                  <a:fillRect t="-3125" b="-218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591836A0-466A-9A8F-CEF4-90D4D8098EED}"/>
              </a:ext>
            </a:extLst>
          </p:cNvPr>
          <p:cNvSpPr/>
          <p:nvPr/>
        </p:nvSpPr>
        <p:spPr>
          <a:xfrm>
            <a:off x="2135553" y="2270882"/>
            <a:ext cx="207108" cy="352181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81F132-35D5-3D84-5F51-37E9B6D6AFC6}"/>
                  </a:ext>
                </a:extLst>
              </p:cNvPr>
              <p:cNvSpPr/>
              <p:nvPr/>
            </p:nvSpPr>
            <p:spPr>
              <a:xfrm>
                <a:off x="4073769" y="1793553"/>
                <a:ext cx="1117600" cy="3933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81F132-35D5-3D84-5F51-37E9B6D6A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69" y="1793553"/>
                <a:ext cx="1117600" cy="393328"/>
              </a:xfrm>
              <a:prstGeom prst="rect">
                <a:avLst/>
              </a:prstGeom>
              <a:blipFill>
                <a:blip r:embed="rId3"/>
                <a:stretch>
                  <a:fillRect t="-3125" b="-218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A91506-AEEF-4B39-5B2D-1D67CB4196F4}"/>
                  </a:ext>
                </a:extLst>
              </p:cNvPr>
              <p:cNvSpPr/>
              <p:nvPr/>
            </p:nvSpPr>
            <p:spPr>
              <a:xfrm>
                <a:off x="6752492" y="1793553"/>
                <a:ext cx="1117600" cy="3933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A91506-AEEF-4B39-5B2D-1D67CB419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92" y="1793553"/>
                <a:ext cx="1117600" cy="393328"/>
              </a:xfrm>
              <a:prstGeom prst="rect">
                <a:avLst/>
              </a:prstGeom>
              <a:blipFill>
                <a:blip r:embed="rId4"/>
                <a:stretch>
                  <a:fillRect t="-3125" b="-218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AE83F760-D220-9353-9BE7-33D1445DA451}"/>
              </a:ext>
            </a:extLst>
          </p:cNvPr>
          <p:cNvSpPr/>
          <p:nvPr/>
        </p:nvSpPr>
        <p:spPr>
          <a:xfrm>
            <a:off x="4566138" y="2251201"/>
            <a:ext cx="207108" cy="352181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8970D24-0BD9-59E0-9203-1D5E203CE7B8}"/>
              </a:ext>
            </a:extLst>
          </p:cNvPr>
          <p:cNvSpPr/>
          <p:nvPr/>
        </p:nvSpPr>
        <p:spPr>
          <a:xfrm>
            <a:off x="7207738" y="2261302"/>
            <a:ext cx="207108" cy="35218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130D2B-47A3-F056-6C6C-6377B019CC19}"/>
                  </a:ext>
                </a:extLst>
              </p:cNvPr>
              <p:cNvSpPr/>
              <p:nvPr/>
            </p:nvSpPr>
            <p:spPr>
              <a:xfrm>
                <a:off x="6752492" y="2655223"/>
                <a:ext cx="1117600" cy="3933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</m:t>
                    </m:r>
                    <m:r>
                      <a:rPr lang="en-U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130D2B-47A3-F056-6C6C-6377B019C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92" y="2655223"/>
                <a:ext cx="1117600" cy="393328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6E8DFF-A1DB-C449-AF2B-D73DCC9E2F42}"/>
                  </a:ext>
                </a:extLst>
              </p:cNvPr>
              <p:cNvSpPr/>
              <p:nvPr/>
            </p:nvSpPr>
            <p:spPr>
              <a:xfrm>
                <a:off x="4073769" y="2655223"/>
                <a:ext cx="1117600" cy="3933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6E8DFF-A1DB-C449-AF2B-D73DCC9E2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69" y="2655223"/>
                <a:ext cx="1117600" cy="393328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45D8D-C7FC-265A-B734-AB29FE809055}"/>
                  </a:ext>
                </a:extLst>
              </p:cNvPr>
              <p:cNvSpPr/>
              <p:nvPr/>
            </p:nvSpPr>
            <p:spPr>
              <a:xfrm>
                <a:off x="1987061" y="2655223"/>
                <a:ext cx="1117600" cy="3933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45D8D-C7FC-265A-B734-AB29FE809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2655223"/>
                <a:ext cx="1117600" cy="393328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>
            <a:extLst>
              <a:ext uri="{FF2B5EF4-FFF2-40B4-BE49-F238E27FC236}">
                <a16:creationId xmlns:a16="http://schemas.microsoft.com/office/drawing/2014/main" id="{B7B63CD5-8706-769B-3CB1-C506D4EAF53A}"/>
              </a:ext>
            </a:extLst>
          </p:cNvPr>
          <p:cNvSpPr/>
          <p:nvPr/>
        </p:nvSpPr>
        <p:spPr>
          <a:xfrm>
            <a:off x="7207738" y="3116023"/>
            <a:ext cx="207108" cy="35218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13C0DF-6C82-4163-E4BE-60919642DBDF}"/>
                  </a:ext>
                </a:extLst>
              </p:cNvPr>
              <p:cNvSpPr/>
              <p:nvPr/>
            </p:nvSpPr>
            <p:spPr>
              <a:xfrm>
                <a:off x="6752492" y="3496706"/>
                <a:ext cx="1117600" cy="3933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13C0DF-6C82-4163-E4BE-60919642D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92" y="3496706"/>
                <a:ext cx="1117600" cy="393328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>
            <a:extLst>
              <a:ext uri="{FF2B5EF4-FFF2-40B4-BE49-F238E27FC236}">
                <a16:creationId xmlns:a16="http://schemas.microsoft.com/office/drawing/2014/main" id="{43F673D3-DB1B-F526-3DF4-5ADACA3AEE07}"/>
              </a:ext>
            </a:extLst>
          </p:cNvPr>
          <p:cNvSpPr/>
          <p:nvPr/>
        </p:nvSpPr>
        <p:spPr>
          <a:xfrm>
            <a:off x="1672491" y="2253225"/>
            <a:ext cx="207108" cy="119732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35AF81-555C-C355-5AE0-4194660DB361}"/>
                  </a:ext>
                </a:extLst>
              </p:cNvPr>
              <p:cNvSpPr/>
              <p:nvPr/>
            </p:nvSpPr>
            <p:spPr>
              <a:xfrm>
                <a:off x="1648069" y="3483234"/>
                <a:ext cx="1518139" cy="3933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35AF81-555C-C355-5AE0-4194660DB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69" y="3483234"/>
                <a:ext cx="1518139" cy="393328"/>
              </a:xfrm>
              <a:prstGeom prst="rect">
                <a:avLst/>
              </a:prstGeom>
              <a:blipFill>
                <a:blip r:embed="rId9"/>
                <a:stretch>
                  <a:fillRect t="-3125" b="-187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46B21A92-A8AF-DC25-8E61-84AB6F7E49E5}"/>
              </a:ext>
            </a:extLst>
          </p:cNvPr>
          <p:cNvSpPr txBox="1">
            <a:spLocks/>
          </p:cNvSpPr>
          <p:nvPr/>
        </p:nvSpPr>
        <p:spPr>
          <a:xfrm>
            <a:off x="4002453" y="1351430"/>
            <a:ext cx="1260231" cy="350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u="sng" dirty="0"/>
              <a:t>ICE-CSIC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solidFill>
                  <a:schemeClr val="accent4"/>
                </a:solidFill>
              </a:rPr>
              <a:t>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C7BD59B-6182-79EE-931B-CF7FA624913C}"/>
              </a:ext>
            </a:extLst>
          </p:cNvPr>
          <p:cNvSpPr txBox="1">
            <a:spLocks/>
          </p:cNvSpPr>
          <p:nvPr/>
        </p:nvSpPr>
        <p:spPr>
          <a:xfrm>
            <a:off x="6867757" y="1365413"/>
            <a:ext cx="900723" cy="350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u="sng" dirty="0"/>
              <a:t>UCAR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solidFill>
                  <a:schemeClr val="accent4"/>
                </a:solidFill>
              </a:rPr>
              <a:t>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D1A7B1B8-2981-435C-65C3-B4E1F1FEB43C}"/>
              </a:ext>
            </a:extLst>
          </p:cNvPr>
          <p:cNvSpPr/>
          <p:nvPr/>
        </p:nvSpPr>
        <p:spPr>
          <a:xfrm>
            <a:off x="1179635" y="2244854"/>
            <a:ext cx="207108" cy="1919319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1EECD1-BBC1-3E43-2AC2-8C57C27097B6}"/>
                  </a:ext>
                </a:extLst>
              </p:cNvPr>
              <p:cNvSpPr/>
              <p:nvPr/>
            </p:nvSpPr>
            <p:spPr>
              <a:xfrm>
                <a:off x="525583" y="4180313"/>
                <a:ext cx="1518138" cy="39332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1EECD1-BBC1-3E43-2AC2-8C57C2709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83" y="4180313"/>
                <a:ext cx="1518138" cy="393328"/>
              </a:xfrm>
              <a:prstGeom prst="rect">
                <a:avLst/>
              </a:prstGeom>
              <a:blipFill>
                <a:blip r:embed="rId10"/>
                <a:stretch>
                  <a:fillRect l="-8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2335B31-FA70-1B40-8785-9F3BBEF45838}"/>
              </a:ext>
            </a:extLst>
          </p:cNvPr>
          <p:cNvSpPr/>
          <p:nvPr/>
        </p:nvSpPr>
        <p:spPr>
          <a:xfrm>
            <a:off x="253999" y="1336622"/>
            <a:ext cx="2981570" cy="33604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AD94A7-32B5-425F-640B-77E1281C0ED8}"/>
              </a:ext>
            </a:extLst>
          </p:cNvPr>
          <p:cNvSpPr/>
          <p:nvPr/>
        </p:nvSpPr>
        <p:spPr>
          <a:xfrm>
            <a:off x="3391875" y="1333226"/>
            <a:ext cx="2511681" cy="33604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5863AD-8532-7E04-B65D-E9070ED4A897}"/>
              </a:ext>
            </a:extLst>
          </p:cNvPr>
          <p:cNvSpPr/>
          <p:nvPr/>
        </p:nvSpPr>
        <p:spPr>
          <a:xfrm>
            <a:off x="6055451" y="1333226"/>
            <a:ext cx="2511681" cy="33604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JPL PRO processing status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990F34D-7C33-DEB2-50C5-0F2418FC4B9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3999" y="957819"/>
            <a:ext cx="8366370" cy="2719386"/>
          </a:xfrm>
        </p:spPr>
        <p:txBody>
          <a:bodyPr/>
          <a:lstStyle/>
          <a:p>
            <a:r>
              <a:rPr lang="en-US" sz="1800" dirty="0"/>
              <a:t>PAZ processing (Left: Horizontal, Right: Vertical) </a:t>
            </a:r>
            <a:endParaRPr lang="en-US" sz="18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</a:rPr>
              <a:t>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E82459FC-853C-6BFA-1525-EF6EBA0A786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2DAFEA-78C2-31B1-EB76-9993601E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677"/>
            <a:ext cx="4381728" cy="3082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DAAED-9C33-EBE0-20E0-2A28B8E6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727" y="1454634"/>
            <a:ext cx="4381728" cy="30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5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JPL PRO processing status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990F34D-7C33-DEB2-50C5-0F2418FC4B9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3999" y="957819"/>
            <a:ext cx="8366370" cy="2719386"/>
          </a:xfrm>
        </p:spPr>
        <p:txBody>
          <a:bodyPr/>
          <a:lstStyle/>
          <a:p>
            <a:r>
              <a:rPr lang="en-US" sz="1800" dirty="0" err="1"/>
              <a:t>TerraSAR</a:t>
            </a:r>
            <a:r>
              <a:rPr lang="en-US" sz="1800" dirty="0"/>
              <a:t>-X flex power fix</a:t>
            </a:r>
            <a:endParaRPr lang="en-US" sz="1600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</a:rPr>
              <a:t>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E82459FC-853C-6BFA-1525-EF6EBA0A786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EE45C-EC46-263E-5831-661778FE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3252" y="719185"/>
            <a:ext cx="3626121" cy="4692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8B453-6FAE-2049-809F-D9EDBAE5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70436" y="719185"/>
            <a:ext cx="3626121" cy="46926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1A57C5-8C35-FE34-F373-B4EA817190BA}"/>
              </a:ext>
            </a:extLst>
          </p:cNvPr>
          <p:cNvCxnSpPr>
            <a:cxnSpLocks/>
          </p:cNvCxnSpPr>
          <p:nvPr/>
        </p:nvCxnSpPr>
        <p:spPr>
          <a:xfrm>
            <a:off x="1422400" y="1883509"/>
            <a:ext cx="0" cy="23055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BC6116-6768-F3B6-C6B6-300360665357}"/>
              </a:ext>
            </a:extLst>
          </p:cNvPr>
          <p:cNvCxnSpPr>
            <a:cxnSpLocks/>
          </p:cNvCxnSpPr>
          <p:nvPr/>
        </p:nvCxnSpPr>
        <p:spPr>
          <a:xfrm>
            <a:off x="4083538" y="1875694"/>
            <a:ext cx="0" cy="230553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746164-6F5C-B496-54DB-F99B74327B6D}"/>
              </a:ext>
            </a:extLst>
          </p:cNvPr>
          <p:cNvCxnSpPr>
            <a:cxnSpLocks/>
          </p:cNvCxnSpPr>
          <p:nvPr/>
        </p:nvCxnSpPr>
        <p:spPr>
          <a:xfrm>
            <a:off x="5873262" y="1891324"/>
            <a:ext cx="0" cy="23055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39B1C1-9679-4A9F-2D9E-67B5F66B98AF}"/>
              </a:ext>
            </a:extLst>
          </p:cNvPr>
          <p:cNvCxnSpPr>
            <a:cxnSpLocks/>
          </p:cNvCxnSpPr>
          <p:nvPr/>
        </p:nvCxnSpPr>
        <p:spPr>
          <a:xfrm>
            <a:off x="8534400" y="1883509"/>
            <a:ext cx="0" cy="230553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1CF470-38FE-0239-F9EE-BFCF272479C2}"/>
              </a:ext>
            </a:extLst>
          </p:cNvPr>
          <p:cNvSpPr txBox="1"/>
          <p:nvPr/>
        </p:nvSpPr>
        <p:spPr>
          <a:xfrm>
            <a:off x="1413188" y="3314990"/>
            <a:ext cx="1864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Flex Power begins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81AC7D-4C01-08E6-5CD7-AE38F2AA0861}"/>
              </a:ext>
            </a:extLst>
          </p:cNvPr>
          <p:cNvSpPr txBox="1"/>
          <p:nvPr/>
        </p:nvSpPr>
        <p:spPr>
          <a:xfrm>
            <a:off x="2499410" y="3807402"/>
            <a:ext cx="1864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IGOR </a:t>
            </a:r>
            <a:r>
              <a:rPr lang="en-US" sz="1400" dirty="0" err="1"/>
              <a:t>fw</a:t>
            </a:r>
            <a:r>
              <a:rPr lang="en-US" sz="1400" dirty="0"/>
              <a:t> upgrade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C858DE-4183-4FF3-0600-F992003AC918}"/>
              </a:ext>
            </a:extLst>
          </p:cNvPr>
          <p:cNvSpPr txBox="1"/>
          <p:nvPr/>
        </p:nvSpPr>
        <p:spPr>
          <a:xfrm>
            <a:off x="5878288" y="3378553"/>
            <a:ext cx="1864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Flex Power begins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0C6232-167E-6A60-6109-DA0692BA4EC6}"/>
              </a:ext>
            </a:extLst>
          </p:cNvPr>
          <p:cNvSpPr txBox="1"/>
          <p:nvPr/>
        </p:nvSpPr>
        <p:spPr>
          <a:xfrm>
            <a:off x="6936594" y="3807401"/>
            <a:ext cx="1864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IGOR </a:t>
            </a:r>
            <a:r>
              <a:rPr lang="en-US" sz="1400" dirty="0" err="1"/>
              <a:t>fw</a:t>
            </a:r>
            <a:r>
              <a:rPr lang="en-US" sz="1400" dirty="0"/>
              <a:t> upgrade</a:t>
            </a:r>
          </a:p>
        </p:txBody>
      </p:sp>
    </p:spTree>
    <p:extLst>
      <p:ext uri="{BB962C8B-B14F-4D97-AF65-F5344CB8AC3E}">
        <p14:creationId xmlns:p14="http://schemas.microsoft.com/office/powerpoint/2010/main" val="170193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Temporal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254000" y="1314055"/>
                <a:ext cx="8514080" cy="2719386"/>
              </a:xfrm>
            </p:spPr>
            <p:txBody>
              <a:bodyPr/>
              <a:lstStyle/>
              <a:p>
                <a:r>
                  <a:rPr lang="en-US" sz="1600" dirty="0">
                    <a:ea typeface="Cambria Math" panose="02040503050406030204" pitchFamily="18" charset="0"/>
                  </a:rPr>
                  <a:t>Mean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800" dirty="0"/>
                  <a:t> between 0-5km (global, tropics)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4"/>
                    </a:solidFill>
                  </a:rPr>
                  <a:t>                                                                                         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254000" y="1314055"/>
                <a:ext cx="8514080" cy="2719386"/>
              </a:xfrm>
              <a:blipFill>
                <a:blip r:embed="rId2"/>
                <a:stretch>
                  <a:fillRect l="-447" t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A4D405FD-23C7-6502-51A9-89B7F4B1770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7" name="Picture 6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D22C9180-123B-1C96-CB34-A55AA182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31883"/>
            <a:ext cx="7772400" cy="31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1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JPL vs UCAR bending comparison (Jan. 2020) -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E4EF6919-125C-5C25-804A-A90B716B3CD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14" name="Picture 1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F935E50-E1B7-601B-92CF-7D4EB827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4" y="1333864"/>
            <a:ext cx="4319954" cy="3239966"/>
          </a:xfrm>
          <a:prstGeom prst="rect">
            <a:avLst/>
          </a:prstGeom>
        </p:spPr>
      </p:pic>
      <p:pic>
        <p:nvPicPr>
          <p:cNvPr id="18" name="Picture 17" descr="A graph of a graph&#10;&#10;Description automatically generated">
            <a:extLst>
              <a:ext uri="{FF2B5EF4-FFF2-40B4-BE49-F238E27FC236}">
                <a16:creationId xmlns:a16="http://schemas.microsoft.com/office/drawing/2014/main" id="{B80E2FCD-7923-9C3C-E80F-DFFB7AEC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0" y="1333864"/>
            <a:ext cx="4319954" cy="3239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9BAD395E-F39F-3146-16F1-2A77D7BA4E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879" y="1292401"/>
                <a:ext cx="3325446" cy="4683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333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tabLst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05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77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49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621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Font typeface="Arial"/>
                  <a:buNone/>
                </a:pPr>
                <a:r>
                  <a:rPr lang="en-US" sz="1800" b="1" dirty="0">
                    <a:solidFill>
                      <a:schemeClr val="accent4"/>
                    </a:solidFill>
                  </a:rPr>
                  <a:t>                                                                                         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9BAD395E-F39F-3146-16F1-2A77D7BA4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79" y="1292401"/>
                <a:ext cx="3325446" cy="468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26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JPL vs UCAR bending comparison (Jan. 2020) - Tropics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E4EF6919-125C-5C25-804A-A90B716B3CD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pic>
        <p:nvPicPr>
          <p:cNvPr id="11" name="Picture 10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F138F69-BCEB-DA13-5915-2D782BE9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8" y="1326453"/>
            <a:ext cx="4254130" cy="3190598"/>
          </a:xfrm>
          <a:prstGeom prst="rect">
            <a:avLst/>
          </a:prstGeom>
        </p:spPr>
      </p:pic>
      <p:pic>
        <p:nvPicPr>
          <p:cNvPr id="13" name="Picture 1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6F1511ED-51B7-AC01-5A98-1F2B45143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0" y="1326453"/>
            <a:ext cx="4254130" cy="3190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0A805801-D7BA-7BDC-333F-0B7063C776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879" y="1292401"/>
                <a:ext cx="3325446" cy="4683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333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tabLst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05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77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49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621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Font typeface="Arial"/>
                  <a:buNone/>
                </a:pPr>
                <a:r>
                  <a:rPr lang="en-US" sz="1800" b="1" dirty="0">
                    <a:solidFill>
                      <a:schemeClr val="accent4"/>
                    </a:solidFill>
                  </a:rPr>
                  <a:t>                                                                                         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0A805801-D7BA-7BDC-333F-0B7063C7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79" y="1292401"/>
                <a:ext cx="3325446" cy="468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85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data assimilation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on impact parameter domain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53999" y="1249998"/>
            <a:ext cx="8752469" cy="2719386"/>
          </a:xfrm>
        </p:spPr>
        <p:txBody>
          <a:bodyPr/>
          <a:lstStyle/>
          <a:p>
            <a:r>
              <a:rPr lang="en-US" sz="1800" dirty="0"/>
              <a:t>Multipath effect</a:t>
            </a:r>
          </a:p>
          <a:p>
            <a:endParaRPr lang="en-US" sz="10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67600" y="4802823"/>
            <a:ext cx="586130" cy="272097"/>
          </a:xfrm>
        </p:spPr>
        <p:txBody>
          <a:bodyPr/>
          <a:lstStyle/>
          <a:p>
            <a:fld id="{C9336775-C238-4BA2-9145-769A49B582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E73B36-9D9F-489B-BCD2-77D69007A2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676401" y="4802823"/>
            <a:ext cx="5791199" cy="27463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BA0C2F"/>
                </a:solidFill>
                <a:effectLst/>
                <a:latin typeface="Roboto-Light" panose="02000000000000000000" pitchFamily="2" charset="0"/>
              </a:rPr>
              <a:t>This document has been reviewed and determined not to contain export controlled technical data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97E80A-4391-BF5C-C44C-115C2869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24" y="1813241"/>
            <a:ext cx="3455574" cy="2719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A2F19-7437-2FF4-9E54-7A38DDB04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978" y="1673939"/>
            <a:ext cx="3758568" cy="292150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8B89C2-E4F3-DFB9-9442-118C012B9052}"/>
              </a:ext>
            </a:extLst>
          </p:cNvPr>
          <p:cNvCxnSpPr>
            <a:cxnSpLocks/>
          </p:cNvCxnSpPr>
          <p:nvPr/>
        </p:nvCxnSpPr>
        <p:spPr>
          <a:xfrm flipH="1" flipV="1">
            <a:off x="4950840" y="3485662"/>
            <a:ext cx="2516760" cy="523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7A6D1-54B3-4537-B250-0485AB3DBBC1}"/>
              </a:ext>
            </a:extLst>
          </p:cNvPr>
          <p:cNvSpPr/>
          <p:nvPr/>
        </p:nvSpPr>
        <p:spPr>
          <a:xfrm>
            <a:off x="3423790" y="2578283"/>
            <a:ext cx="190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/>
              <a:t>GO cannot resolve the multipath problem in the lower troposphere</a:t>
            </a:r>
          </a:p>
          <a:p>
            <a:pPr lvl="1"/>
            <a:endParaRPr lang="en-US" sz="1200" dirty="0"/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BDA7ABE0-E7AE-EB62-18FF-BFAEF5D2EEF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53999" y="4802823"/>
            <a:ext cx="1422401" cy="274637"/>
          </a:xfrm>
        </p:spPr>
        <p:txBody>
          <a:bodyPr/>
          <a:lstStyle/>
          <a:p>
            <a:r>
              <a:rPr lang="en-US" dirty="0"/>
              <a:t>11/28/23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7CD8B-B0D9-E387-EEC0-A1B5AFB28B4E}"/>
              </a:ext>
            </a:extLst>
          </p:cNvPr>
          <p:cNvSpPr txBox="1"/>
          <p:nvPr/>
        </p:nvSpPr>
        <p:spPr>
          <a:xfrm>
            <a:off x="3502763" y="4476650"/>
            <a:ext cx="258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[Wang et al., JTECH 2022]</a:t>
            </a:r>
          </a:p>
        </p:txBody>
      </p:sp>
    </p:spTree>
    <p:extLst>
      <p:ext uri="{BB962C8B-B14F-4D97-AF65-F5344CB8AC3E}">
        <p14:creationId xmlns:p14="http://schemas.microsoft.com/office/powerpoint/2010/main" val="2001796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38678</TotalTime>
  <Words>1066</Words>
  <Application>Microsoft Macintosh PowerPoint</Application>
  <PresentationFormat>On-screen Show (16:9)</PresentationFormat>
  <Paragraphs>212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Roboto-Light</vt:lpstr>
      <vt:lpstr>NASAjpl-WhiteTheme-16x9-vA6</vt:lpstr>
      <vt:lpstr>NASAjpl-BlackTheme-16x9-vA6</vt:lpstr>
      <vt:lpstr>PowerPoint Presentation</vt:lpstr>
      <vt:lpstr>Introduction</vt:lpstr>
      <vt:lpstr>Processing flowchart</vt:lpstr>
      <vt:lpstr>JPL PRO processing status</vt:lpstr>
      <vt:lpstr>JPL PRO processing status</vt:lpstr>
      <vt:lpstr>Statistics</vt:lpstr>
      <vt:lpstr>Statistics</vt:lpstr>
      <vt:lpstr>Statistics</vt:lpstr>
      <vt:lpstr>Path to data assimilation</vt:lpstr>
      <vt:lpstr>Path to data assimilation (cont.)</vt:lpstr>
      <vt:lpstr>Path to data assimilation (cont.)</vt:lpstr>
      <vt:lpstr>Path to data assimilation (cont.)</vt:lpstr>
      <vt:lpstr>Rain rate retrieval - Look Up Table (LUT)</vt:lpstr>
      <vt:lpstr>Rain rate retrieval – known horizontal extent</vt:lpstr>
      <vt:lpstr>Rain rate retrieval – known horizontal extent</vt:lpstr>
      <vt:lpstr>Conclusion</vt:lpstr>
      <vt:lpstr>PowerPoint Presentation</vt:lpstr>
      <vt:lpstr>Rain rate retrieval – known horizontal extent</vt:lpstr>
      <vt:lpstr>Rain rate retrieval - LUT (cont.)</vt:lpstr>
      <vt:lpstr>Rain rate retrieval – known horizontal extent</vt:lpstr>
      <vt:lpstr>PRO rain rate retrieval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Wang, Kuo-Nung (US 335G)</cp:lastModifiedBy>
  <cp:revision>189</cp:revision>
  <dcterms:created xsi:type="dcterms:W3CDTF">2016-09-08T21:41:17Z</dcterms:created>
  <dcterms:modified xsi:type="dcterms:W3CDTF">2023-11-28T15:11:39Z</dcterms:modified>
</cp:coreProperties>
</file>