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560" r:id="rId4"/>
    <p:sldId id="270" r:id="rId5"/>
    <p:sldId id="580" r:id="rId6"/>
    <p:sldId id="257" r:id="rId7"/>
    <p:sldId id="581" r:id="rId8"/>
    <p:sldId id="571" r:id="rId9"/>
    <p:sldId id="579" r:id="rId10"/>
    <p:sldId id="3585" r:id="rId11"/>
    <p:sldId id="569" r:id="rId12"/>
    <p:sldId id="593" r:id="rId13"/>
    <p:sldId id="594" r:id="rId14"/>
    <p:sldId id="595" r:id="rId15"/>
    <p:sldId id="596" r:id="rId16"/>
    <p:sldId id="589" r:id="rId17"/>
    <p:sldId id="591" r:id="rId18"/>
    <p:sldId id="592" r:id="rId19"/>
    <p:sldId id="587" r:id="rId20"/>
    <p:sldId id="597" r:id="rId21"/>
    <p:sldId id="586" r:id="rId22"/>
    <p:sldId id="572" r:id="rId23"/>
    <p:sldId id="583" r:id="rId24"/>
    <p:sldId id="584" r:id="rId25"/>
    <p:sldId id="582" r:id="rId26"/>
    <p:sldId id="259" r:id="rId27"/>
    <p:sldId id="576" r:id="rId28"/>
    <p:sldId id="577" r:id="rId29"/>
    <p:sldId id="283" r:id="rId30"/>
    <p:sldId id="57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Hun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9"/>
    <p:restoredTop sz="96291" autoAdjust="0"/>
  </p:normalViewPr>
  <p:slideViewPr>
    <p:cSldViewPr>
      <p:cViewPr varScale="1">
        <p:scale>
          <a:sx n="124" d="100"/>
          <a:sy n="124" d="100"/>
        </p:scale>
        <p:origin x="15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76"/>
    </p:cViewPr>
  </p:sorterViewPr>
  <p:notesViewPr>
    <p:cSldViewPr>
      <p:cViewPr varScale="1">
        <p:scale>
          <a:sx n="106" d="100"/>
          <a:sy n="106" d="100"/>
        </p:scale>
        <p:origin x="3464" y="17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02E2EB-95FE-4742-ABE8-99669B3FD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60746-27DC-FE43-8F0C-13C85CB65A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6799F45-B6A0-FA4D-B1DE-985B92B6B0C2}" type="datetime1">
              <a:rPr lang="en-US"/>
              <a:pPr>
                <a:defRPr/>
              </a:pPr>
              <a:t>11/27/23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5EC48-B215-AD47-8BAD-DEF8924D0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E5806-6D7B-7048-B13B-75898CDD36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7F3F06-B7A4-194B-8594-6857E951E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0FC20F7-A2C8-8843-9813-4DC421737B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3AD5CDC-1B7B-1046-930A-05C877F945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99D36D-2812-A84A-9FDA-83C43CB830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0DF2C08-3683-9040-8FF9-F0838076B9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19737D4-60F5-4A4A-A774-F226DA6FD6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902D7F4-A70F-134F-A524-03E768A85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601B14-7BA1-B443-93E4-968C3B3C9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43CDE60D-DA48-A946-A66A-F897C3D6C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FAB5C-D3D0-3146-89A8-70C8DAE6157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41C1A068-A35D-484A-9A8C-025BE3A8E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775C80C-B9D6-7140-A6DC-EB73E00148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1B2078EF-7364-A045-AC92-86AF5069C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51E44B4F-2DDA-5C49-B63D-28107F852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As Josep Aparico noted, ‘careful execution’ is important,</a:t>
            </a: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2FFA2602-A8C8-FD45-923D-2F322F5BE6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D7DDF3-008E-9D4A-AB20-668C99819E0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B88F134-32EB-6648-8CD6-F3EA95B10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03646141-A8E4-F840-A9EC-B5DD65364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As Josep Aparico noted, ‘careful execution’ is important,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2BC23C56-5F18-574C-918E-2DE93CE38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24ADC8-1AF9-2049-B8DE-DB29AC6446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7FB8644-69EF-7944-B820-D39097DE0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EE1A8BB-69CD-4942-8C4A-F51456536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As Josep Aparico noted, ‘careful execution’ is important,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FA48B221-4521-C349-A3D4-202F94627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EBD60-4E1B-DE43-BE68-AB747AB8866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0A37E4A0-2AE0-0F4F-BBF8-21CA549AF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957B3F97-A5EF-3C44-86E9-517551798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As Josep Aparico noted, ‘careful execution’ is important,</a:t>
            </a: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A86369BF-684E-0F47-9C57-7DADBF2B1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7B707-4FCB-554C-ABA9-498CFF9D4EF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FAEC86-4612-6D4B-BF9B-90E2C8D5B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6C3E3-6733-E845-9229-72E9F2616B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3889F3-C770-9F4E-A0D7-E5CA67D68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3948-AEEF-CE40-8850-29D388A66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95F32-21A4-F046-A6B6-6C35C663E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07F25B-B396-5344-B937-D9CC9E957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CC5C21-A117-F040-879F-580C2CAA9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30A6-5AC6-9A42-9A23-A12DEC84A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4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C6BBF-6E11-C84F-99EE-24DD4FEFF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84565-2537-144B-A5B9-6357A2ADB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7C07A-D74E-F045-A0FF-0738B5E7B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89453-27DD-7345-BD11-F61B71996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8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635" y="-7750"/>
            <a:ext cx="5682725" cy="6110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57" y="724484"/>
            <a:ext cx="8229600" cy="6002283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96866" y="6612467"/>
            <a:ext cx="347133" cy="245533"/>
          </a:xfrm>
          <a:prstGeom prst="rect">
            <a:avLst/>
          </a:prstGeom>
        </p:spPr>
        <p:txBody>
          <a:bodyPr/>
          <a:lstStyle/>
          <a:p>
            <a:fld id="{F102DE46-E4D8-9F47-9B54-05DAAC3615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1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732629-697A-0B4E-B2B6-C6C6E933F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2ECA25-E62F-B446-83E1-B951105A9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ECF9BA-3E2B-CE48-B2CA-52C7A948D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E49D-424F-A34B-BCBE-DB984012F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6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67CF-F13D-B140-9B14-9F13E0443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081C9-7129-3340-B310-D226AC71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67DE89-E9C8-914D-A457-245EF246B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04E54-4166-BC4D-9289-1405804D3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5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58E7-B6DC-3F4C-BC15-D2AACF3D4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F3809-0D77-3D4A-8C1A-A7D626464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46F02-E148-3846-8788-492C3E0E4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7BC5-6880-344D-9B67-9B135BA0F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818EB8-D6F5-1847-9B96-E97EF563F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7CB6E3-39D7-7D41-93F6-C2AA5A2424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0B6DBF-40FA-404C-836F-03A53AD54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F09B-F7C0-204F-812C-893A2A954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BE424-2818-7B41-9F89-4C5673A7F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F7A4B4-9B52-7049-BFE0-63B0ECE89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5FD4DC-5140-4A4D-8CF4-F5D05B1AC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F696-E8B1-6143-9D55-0693BE64D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686FD4-6639-B946-8E1B-C9E81DB38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8FED84-33C0-384B-82DD-A9F1C1848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48A94D-2859-EE46-95AF-A6BC5798D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9B73-72FF-544E-8737-2C5B96D2D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7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0A13E2-F5B4-5D4A-BDF8-CE6A99207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5FE2F-2F42-9A4B-9AFE-5077B4E3E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4888B-09D9-454F-B9F6-2D3170065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06BF-9A18-E044-B5DA-EFFFC0C04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8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8F2657-B59C-DC40-82E8-5BAEAF2FB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37DB5-D569-C141-994D-85E64FB9F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742EB-8484-7B4B-B2D4-8630802DE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55683-C16D-8D4D-8D45-ECB41D9902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0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ti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4B39A0-4573-6147-BC95-3C7462F64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864B21-2F61-2E4C-A773-2622E761F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4D97EC5-A2B0-9645-A57F-BD2BB81182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A65E38-F446-B84D-A2CE-50144104B6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982E76-3014-CF41-B889-E21341FE4C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80DDB20F-CA5A-604D-AFF9-AA4C45E74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57" y="711784"/>
            <a:ext cx="8229600" cy="600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05334" y="6646333"/>
            <a:ext cx="338666" cy="211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742BF417-F0BC-1A4B-B15E-3364A9613C4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84C32-E4E1-F14D-A29D-F70F933D12E2}"/>
              </a:ext>
            </a:extLst>
          </p:cNvPr>
          <p:cNvSpPr/>
          <p:nvPr userDrawn="1"/>
        </p:nvSpPr>
        <p:spPr>
          <a:xfrm>
            <a:off x="0" y="604338"/>
            <a:ext cx="9144000" cy="2743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2F44A-2C1B-6945-A0D6-881B3550F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2766" t="3015" b="8134"/>
          <a:stretch/>
        </p:blipFill>
        <p:spPr>
          <a:xfrm>
            <a:off x="0" y="0"/>
            <a:ext cx="1388635" cy="591889"/>
          </a:xfrm>
          <a:prstGeom prst="rect">
            <a:avLst/>
          </a:prstGeom>
        </p:spPr>
      </p:pic>
      <p:pic>
        <p:nvPicPr>
          <p:cNvPr id="6" name="Picture 5" descr="ucar-logo.tif">
            <a:extLst>
              <a:ext uri="{FF2B5EF4-FFF2-40B4-BE49-F238E27FC236}">
                <a16:creationId xmlns:a16="http://schemas.microsoft.com/office/drawing/2014/main" id="{D406EC44-37B0-9E48-9B65-BF01C1B3F8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45" y="39742"/>
            <a:ext cx="1940910" cy="51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7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82">
            <a:extLst>
              <a:ext uri="{FF2B5EF4-FFF2-40B4-BE49-F238E27FC236}">
                <a16:creationId xmlns:a16="http://schemas.microsoft.com/office/drawing/2014/main" id="{C3F79659-3AA8-AD4C-8A23-AF66CABD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809" y="65088"/>
            <a:ext cx="6474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Polarimetric RO processing at UCAR</a:t>
            </a:r>
            <a:endParaRPr lang="en-US" altLang="en-US" sz="2800" dirty="0"/>
          </a:p>
        </p:txBody>
      </p:sp>
      <p:sp>
        <p:nvSpPr>
          <p:cNvPr id="4098" name="TextBox 6">
            <a:extLst>
              <a:ext uri="{FF2B5EF4-FFF2-40B4-BE49-F238E27FC236}">
                <a16:creationId xmlns:a16="http://schemas.microsoft.com/office/drawing/2014/main" id="{E857F1C5-0440-6D45-9F3E-7C830D95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463499"/>
            <a:ext cx="8712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Doug Hunt, Teresa </a:t>
            </a:r>
            <a:r>
              <a:rPr lang="en-US" altLang="en-US" dirty="0" err="1"/>
              <a:t>Vanhove</a:t>
            </a:r>
            <a:r>
              <a:rPr lang="en-US" altLang="en-US" dirty="0"/>
              <a:t>, Jan Weiss</a:t>
            </a:r>
          </a:p>
          <a:p>
            <a:pPr eaLnBrk="1" hangingPunct="1"/>
            <a:r>
              <a:rPr lang="en-US" altLang="en-US" sz="1600" dirty="0">
                <a:solidFill>
                  <a:schemeClr val="accent1"/>
                </a:solidFill>
              </a:rPr>
              <a:t>	University Corporation for Atmospheric Research (UCAR, Boulder CO, USA)</a:t>
            </a:r>
          </a:p>
          <a:p>
            <a:pPr eaLnBrk="1" hangingPunct="1"/>
            <a:r>
              <a:rPr lang="en-US" altLang="en-US" dirty="0" err="1"/>
              <a:t>Estel</a:t>
            </a:r>
            <a:r>
              <a:rPr lang="en-US" altLang="en-US" dirty="0"/>
              <a:t> </a:t>
            </a:r>
            <a:r>
              <a:rPr lang="en-US" altLang="en-US" dirty="0" err="1"/>
              <a:t>Cardellach</a:t>
            </a:r>
            <a:endParaRPr lang="en-US" altLang="en-US" dirty="0"/>
          </a:p>
          <a:p>
            <a:pPr eaLnBrk="1" hangingPunct="1"/>
            <a:r>
              <a:rPr lang="en-US" altLang="en-US" sz="1600" dirty="0">
                <a:solidFill>
                  <a:schemeClr val="accent1"/>
                </a:solidFill>
              </a:rPr>
              <a:t>	Institute of Space Sciences (ICE, CSIC)</a:t>
            </a:r>
          </a:p>
          <a:p>
            <a:pPr eaLnBrk="1" hangingPunct="1"/>
            <a:r>
              <a:rPr lang="en-US" altLang="en-US" sz="1600" dirty="0">
                <a:solidFill>
                  <a:schemeClr val="accent1"/>
                </a:solidFill>
              </a:rPr>
              <a:t>	Institute for Space Studies of Catalonia (IEEC) Barcelona, Spain</a:t>
            </a:r>
          </a:p>
          <a:p>
            <a:pPr eaLnBrk="1" hangingPunct="1"/>
            <a:endParaRPr lang="en-US" altLang="en-US" sz="16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1600" dirty="0"/>
              <a:t>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PRO workshop, Pasadena CA, Nov 28-29, 2023</a:t>
            </a:r>
            <a:r>
              <a:rPr lang="en-US" altLang="en-US" sz="16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099" name="Picture 2" descr="https://space.skyrocket.de/img_sat/paz__1.jpg">
            <a:extLst>
              <a:ext uri="{FF2B5EF4-FFF2-40B4-BE49-F238E27FC236}">
                <a16:creationId xmlns:a16="http://schemas.microsoft.com/office/drawing/2014/main" id="{6C64D0AA-C2A7-1049-A3A9-FF1E3A6D35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08175" y="1019175"/>
            <a:ext cx="5080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F8C16-4E75-9341-86E3-63260F99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94" y="1091729"/>
            <a:ext cx="4176464" cy="285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BA9901-1024-9A93-DBA1-2BB083448A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544" y="1091729"/>
            <a:ext cx="4176464" cy="2858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Spire PRO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41D23ABA-A872-29AD-FEC1-F5829CFE3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850" y="1304925"/>
                <a:ext cx="8640763" cy="34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Working to process Spire PRO data sample received via NOAA Commercial Data Program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Dates: June 20-July 8, 2023 (2023.171-189)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Three satellites: 166, 167, and 170</a:t>
                </a: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New Spire level 0 filetype: </a:t>
                </a:r>
                <a:r>
                  <a:rPr lang="en-US" altLang="en-US" sz="2000" dirty="0" err="1"/>
                  <a:t>proObs</a:t>
                </a:r>
                <a:endParaRPr lang="en-US" altLang="en-US" sz="2000" dirty="0"/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 far we processed one day (2023.171) using modified PAZ processing software to generate RO profiles using the H and V channels separately and in combination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We also developed code to produce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000" dirty="0"/>
                  <a:t> according to the recipe given in </a:t>
                </a:r>
                <a:r>
                  <a:rPr lang="en-US" altLang="en-US" sz="2000" dirty="0" err="1"/>
                  <a:t>Cardellac</a:t>
                </a:r>
                <a:r>
                  <a:rPr lang="en-US" altLang="en-US" sz="2000" dirty="0"/>
                  <a:t>, et al:  </a:t>
                </a:r>
                <a:r>
                  <a:rPr lang="en-US" altLang="en-US" sz="2000" i="1" dirty="0"/>
                  <a:t>Tutorial on GNSS Polarimetric Radio Occultations, </a:t>
                </a:r>
                <a:r>
                  <a:rPr lang="en-US" altLang="en-US" sz="2000" dirty="0"/>
                  <a:t>given at the first PAZ Polarimetric RO workshop, April 23, 2020</a:t>
                </a:r>
                <a:endParaRPr lang="en-US" altLang="en-US" sz="2000" i="1" dirty="0"/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41D23ABA-A872-29AD-FEC1-F5829CFE3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1304925"/>
                <a:ext cx="8640763" cy="3477875"/>
              </a:xfrm>
              <a:prstGeom prst="rect">
                <a:avLst/>
              </a:prstGeom>
              <a:blipFill>
                <a:blip r:embed="rId2"/>
                <a:stretch>
                  <a:fillRect l="-587" t="-727" r="-1026" b="-2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6" name="Rectangle 2560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2979C0-363A-520D-AD21-0F442E6C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2650183" cy="258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60FB4-E99D-1B99-EAC9-D7946E04F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989957"/>
            <a:ext cx="2650183" cy="2427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CFE19D-FAD4-BD3A-5BA7-4F343D98C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838" y="1599741"/>
            <a:ext cx="5171430" cy="5105623"/>
          </a:xfrm>
          <a:prstGeom prst="rect">
            <a:avLst/>
          </a:prstGeom>
        </p:spPr>
      </p:pic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440668"/>
            <a:ext cx="7886700" cy="560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 RO 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873BE2-2EF2-1748-9DE0-2137C27B0FF3}"/>
              </a:ext>
            </a:extLst>
          </p:cNvPr>
          <p:cNvSpPr txBox="1"/>
          <p:nvPr/>
        </p:nvSpPr>
        <p:spPr>
          <a:xfrm>
            <a:off x="1403648" y="1916832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FEF3B-BD1C-DC9C-8C6A-A0FCB7A74E17}"/>
              </a:ext>
            </a:extLst>
          </p:cNvPr>
          <p:cNvSpPr txBox="1"/>
          <p:nvPr/>
        </p:nvSpPr>
        <p:spPr>
          <a:xfrm>
            <a:off x="1331640" y="4623519"/>
            <a:ext cx="4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243A7-D3A0-7EF4-D136-9EC7F6887A57}"/>
              </a:ext>
            </a:extLst>
          </p:cNvPr>
          <p:cNvSpPr txBox="1"/>
          <p:nvPr/>
        </p:nvSpPr>
        <p:spPr>
          <a:xfrm>
            <a:off x="4932040" y="3429000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H+V</a:t>
            </a:r>
          </a:p>
        </p:txBody>
      </p:sp>
    </p:spTree>
    <p:extLst>
      <p:ext uri="{BB962C8B-B14F-4D97-AF65-F5344CB8AC3E}">
        <p14:creationId xmlns:p14="http://schemas.microsoft.com/office/powerpoint/2010/main" val="265880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6" name="Rectangle 2560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86700" cy="560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 Spire RO Processing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DDF501-3D4C-EF56-0FC7-567CCCAF4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448022"/>
              </p:ext>
            </p:extLst>
          </p:nvPr>
        </p:nvGraphicFramePr>
        <p:xfrm>
          <a:off x="683568" y="3986865"/>
          <a:ext cx="4356039" cy="24346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52013">
                  <a:extLst>
                    <a:ext uri="{9D8B030D-6E8A-4147-A177-3AD203B41FA5}">
                      <a16:colId xmlns:a16="http://schemas.microsoft.com/office/drawing/2014/main" val="1855778343"/>
                    </a:ext>
                  </a:extLst>
                </a:gridCol>
                <a:gridCol w="1452013">
                  <a:extLst>
                    <a:ext uri="{9D8B030D-6E8A-4147-A177-3AD203B41FA5}">
                      <a16:colId xmlns:a16="http://schemas.microsoft.com/office/drawing/2014/main" val="1497346832"/>
                    </a:ext>
                  </a:extLst>
                </a:gridCol>
                <a:gridCol w="1452013">
                  <a:extLst>
                    <a:ext uri="{9D8B030D-6E8A-4147-A177-3AD203B41FA5}">
                      <a16:colId xmlns:a16="http://schemas.microsoft.com/office/drawing/2014/main" val="624848666"/>
                    </a:ext>
                  </a:extLst>
                </a:gridCol>
              </a:tblGrid>
              <a:tr h="753320">
                <a:tc>
                  <a:txBody>
                    <a:bodyPr/>
                    <a:lstStyle/>
                    <a:p>
                      <a:r>
                        <a:rPr lang="en-US" sz="1600" dirty="0"/>
                        <a:t>Polarization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occultation count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60-80km bending angle noise (rad)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432974"/>
                  </a:ext>
                </a:extLst>
              </a:tr>
              <a:tr h="455947"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901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4.637e-6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531989"/>
                  </a:ext>
                </a:extLst>
              </a:tr>
              <a:tr h="455947"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926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4.491e-6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604267"/>
                  </a:ext>
                </a:extLst>
              </a:tr>
              <a:tr h="4559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Combined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933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4.355e-6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1871"/>
                  </a:ext>
                </a:extLst>
              </a:tr>
            </a:tbl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0C62358A-D541-F46F-E792-004F8C03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36" y="872716"/>
            <a:ext cx="86407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Initial processing looks reasonable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 modest increase in occultation count resulted from combining H and 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 modest reduction of bending angle noise resulted from the combination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Comparisons with ECMWF for H, V and H+V are very similar</a:t>
            </a:r>
          </a:p>
        </p:txBody>
      </p:sp>
    </p:spTree>
    <p:extLst>
      <p:ext uri="{BB962C8B-B14F-4D97-AF65-F5344CB8AC3E}">
        <p14:creationId xmlns:p14="http://schemas.microsoft.com/office/powerpoint/2010/main" val="359955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6" name="Rectangle 2560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86700" cy="9721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Differences Between Spire and PAZ PRO Processing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C62358A-D541-F46F-E792-004F8C031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36" y="1204295"/>
            <a:ext cx="87299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B0F0"/>
                </a:solidFill>
              </a:rPr>
              <a:t>PAZ is GPS-only</a:t>
            </a:r>
            <a:r>
              <a:rPr lang="en-US" altLang="en-US" sz="2000" dirty="0"/>
              <a:t>. </a:t>
            </a:r>
            <a:r>
              <a:rPr lang="en-US" altLang="en-US" sz="2000" dirty="0">
                <a:solidFill>
                  <a:srgbClr val="92D050"/>
                </a:solidFill>
              </a:rPr>
              <a:t>Spire tracks GPS, GLONASS, and Galileo, and </a:t>
            </a:r>
            <a:r>
              <a:rPr lang="en-US" altLang="en-US" sz="2000" dirty="0" err="1">
                <a:solidFill>
                  <a:srgbClr val="92D050"/>
                </a:solidFill>
              </a:rPr>
              <a:t>Beidou</a:t>
            </a:r>
            <a:r>
              <a:rPr lang="en-US" altLang="en-US" sz="2000" dirty="0"/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Only GPS, GLONASS, and Galileo results are shown here—we need special clock data to process </a:t>
            </a:r>
            <a:r>
              <a:rPr lang="en-US" altLang="en-US" sz="2000" dirty="0" err="1"/>
              <a:t>Beidou</a:t>
            </a:r>
            <a:r>
              <a:rPr lang="en-US" altLang="en-US" sz="2000" dirty="0"/>
              <a:t>, which I did not have time to fetch.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B0F0"/>
                </a:solidFill>
              </a:rPr>
              <a:t>PAZ only tracks setting occultations</a:t>
            </a:r>
            <a:r>
              <a:rPr lang="en-US" altLang="en-US" sz="2000" dirty="0"/>
              <a:t>.  </a:t>
            </a:r>
            <a:r>
              <a:rPr lang="en-US" altLang="en-US" sz="2000" dirty="0">
                <a:solidFill>
                  <a:srgbClr val="92D050"/>
                </a:solidFill>
              </a:rPr>
              <a:t>Spire tracks rising and setting</a:t>
            </a:r>
            <a:r>
              <a:rPr lang="en-US" altLang="en-US" sz="2000" dirty="0"/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This necessitated many modifications in the H/V combination code!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B0F0"/>
                </a:solidFill>
              </a:rPr>
              <a:t>PAZ tracks closed loop, then open loop data</a:t>
            </a:r>
            <a:r>
              <a:rPr lang="en-US" altLang="en-US" sz="2000" dirty="0"/>
              <a:t>.  </a:t>
            </a:r>
            <a:r>
              <a:rPr lang="en-US" altLang="en-US" sz="2000" dirty="0">
                <a:solidFill>
                  <a:srgbClr val="92D050"/>
                </a:solidFill>
              </a:rPr>
              <a:t>Spire tracks all open loop data</a:t>
            </a:r>
            <a:r>
              <a:rPr lang="en-US" altLang="en-US" sz="2000" dirty="0"/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PAZ data requires ½ cycle slip fixing before H/V combination, Spire does not.</a:t>
            </a: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B0F0"/>
                </a:solidFill>
              </a:rPr>
              <a:t>PAZ has uses separate receiver channels with separate time stamps for H and V tracking</a:t>
            </a:r>
            <a:r>
              <a:rPr lang="en-US" altLang="en-US" sz="2000" dirty="0"/>
              <a:t>.  </a:t>
            </a:r>
            <a:r>
              <a:rPr lang="en-US" altLang="en-US" sz="2000" dirty="0">
                <a:solidFill>
                  <a:srgbClr val="92D050"/>
                </a:solidFill>
              </a:rPr>
              <a:t>Spire tracks H and V with a shared time stamp</a:t>
            </a:r>
            <a:r>
              <a:rPr lang="en-US" altLang="en-US" sz="2000" dirty="0"/>
              <a:t>.</a:t>
            </a:r>
          </a:p>
          <a:p>
            <a:pPr lvl="1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No interpolation of time stamps is needed for Spire.  No phase alignment is required between H and V channels for Spire.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3920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6" name="Rectangle 2560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7506" y="0"/>
            <a:ext cx="7886700" cy="560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kern="1200" dirty="0">
                <a:solidFill>
                  <a:schemeClr val="tx1"/>
                </a:solidFill>
                <a:ea typeface="+mj-ea"/>
                <a:cs typeface="+mj-cs"/>
              </a:rPr>
              <a:t>Spire ∆𝜙 Processing</a:t>
            </a:r>
            <a:endParaRPr lang="en-US" alt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0C62358A-D541-F46F-E792-004F8C031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44184"/>
                <a:ext cx="9144000" cy="6124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Initial experiments in generating the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parameter associated with heavy rain/snowfall were done.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ea typeface="ＭＳ Ｐゴシック" panose="020B0600070205080204" pitchFamily="34" charset="-128"/>
                  </a:rPr>
                  <a:t>The process outlined in the PAZ PRO tutorial were followed, with much experimentation.</a:t>
                </a: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ea typeface="ＭＳ Ｐゴシック" panose="020B0600070205080204" pitchFamily="34" charset="-128"/>
                  </a:rPr>
                  <a:t>The results shown on the next slides include the following steps: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Down-sample H and V phases with a climatological Doppler model.  Compute I and Q for each.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Connect H and V phases given I and Q.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Truncate data below an average SNR threshold:  Combining signals that are mostly noise just increases the noise.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dirty="0"/>
                  <a:t>∆𝜙 = H - V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Compute I and Q from this difference, then phase-connect again:  This fixes full cycle slips in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b="0" dirty="0">
                  <a:ea typeface="Cambria Math" panose="02040503050406030204" pitchFamily="18" charset="0"/>
                </a:endParaRP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dirty="0">
                    <a:ea typeface="Cambria Math" panose="02040503050406030204" pitchFamily="18" charset="0"/>
                  </a:rPr>
                  <a:t>Apply a spike filter to the derivative of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b="0" dirty="0">
                    <a:ea typeface="Cambria Math" panose="02040503050406030204" pitchFamily="18" charset="0"/>
                  </a:rPr>
                  <a:t> and re-integrate.  This helps with remaining jumps.   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dirty="0">
                    <a:ea typeface="Cambria Math" panose="02040503050406030204" pitchFamily="18" charset="0"/>
                  </a:rPr>
                  <a:t>Truncate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b="0" dirty="0">
                    <a:ea typeface="Cambria Math" panose="02040503050406030204" pitchFamily="18" charset="0"/>
                  </a:rPr>
                  <a:t> based on a rolling window </a:t>
                </a:r>
                <a:r>
                  <a:rPr lang="en-US" altLang="en-US" b="0" dirty="0" err="1">
                    <a:ea typeface="Cambria Math" panose="02040503050406030204" pitchFamily="18" charset="0"/>
                  </a:rPr>
                  <a:t>stdv</a:t>
                </a:r>
                <a:r>
                  <a:rPr lang="en-US" altLang="en-US" b="0" dirty="0">
                    <a:ea typeface="Cambria Math" panose="02040503050406030204" pitchFamily="18" charset="0"/>
                  </a:rPr>
                  <a:t> threshold.  </a:t>
                </a:r>
                <a:r>
                  <a:rPr lang="en-US" altLang="en-US" dirty="0">
                    <a:ea typeface="Cambria Math" panose="02040503050406030204" pitchFamily="18" charset="0"/>
                  </a:rPr>
                  <a:t>This gets rid of wildness at the bottom as the signals pass into noise.</a:t>
                </a:r>
              </a:p>
              <a:p>
                <a:pPr marL="914400" lvl="1" indent="-457200" eaLnBrk="1" hangingPunct="1">
                  <a:buFont typeface="+mj-lt"/>
                  <a:buAutoNum type="arabicPeriod"/>
                </a:pPr>
                <a:r>
                  <a:rPr lang="en-US" altLang="en-US" b="0" dirty="0">
                    <a:ea typeface="Cambria Math" panose="02040503050406030204" pitchFamily="18" charset="0"/>
                  </a:rPr>
                  <a:t>Apply a 6</a:t>
                </a:r>
                <a:r>
                  <a:rPr lang="en-US" altLang="en-US" b="0" baseline="30000" dirty="0">
                    <a:ea typeface="Cambria Math" panose="02040503050406030204" pitchFamily="18" charset="0"/>
                  </a:rPr>
                  <a:t>th</a:t>
                </a:r>
                <a:r>
                  <a:rPr lang="en-US" altLang="en-US" b="0" dirty="0">
                    <a:ea typeface="Cambria Math" panose="02040503050406030204" pitchFamily="18" charset="0"/>
                  </a:rPr>
                  <a:t> order Butterworth low-pass filter with a cutoff frequency of 1 Hz.  This cleans the signal up, getting rid of </a:t>
                </a:r>
                <a:r>
                  <a:rPr lang="en-US" altLang="en-US" dirty="0">
                    <a:ea typeface="Cambria Math" panose="02040503050406030204" pitchFamily="18" charset="0"/>
                  </a:rPr>
                  <a:t>high frequency clutter.</a:t>
                </a:r>
              </a:p>
              <a:p>
                <a:pPr marL="457200" indent="-457200" eaLnBrk="1" hangingPunct="1">
                  <a:buFont typeface="Arial" panose="020B0604020202020204" pitchFamily="34" charset="0"/>
                  <a:buChar char="•"/>
                </a:pPr>
                <a:r>
                  <a:rPr lang="en-US" altLang="en-US" sz="2000" b="0" dirty="0">
                    <a:ea typeface="Cambria Math" panose="02040503050406030204" pitchFamily="18" charset="0"/>
                  </a:rPr>
                  <a:t>No linear detrending was done as is described in the PAZ tutorial.  Many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>
                    <a:ea typeface="Cambria Math" panose="02040503050406030204" pitchFamily="18" charset="0"/>
                  </a:rPr>
                  <a:t>profiles have a linear trend, but not all.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0C62358A-D541-F46F-E792-004F8C031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44184"/>
                <a:ext cx="9144000" cy="6124754"/>
              </a:xfrm>
              <a:prstGeom prst="rect">
                <a:avLst/>
              </a:prstGeom>
              <a:blipFill>
                <a:blip r:embed="rId2"/>
                <a:stretch>
                  <a:fillRect l="-556" t="-413" r="-833" b="-8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8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ADACC-4160-139F-D9E6-1C47A210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659" y="2092433"/>
            <a:ext cx="4570701" cy="476114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ED6170-35ED-61AF-3DC4-D67F6FB2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Delta Phi: GPS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43041-2959-F0BF-95F2-91C645F4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2021" y="3392996"/>
            <a:ext cx="4246238" cy="3132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70B5C-789C-EB6D-F183-08807382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52021" y="1299951"/>
            <a:ext cx="4065885" cy="1949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FBCED-19D0-5AE1-EAAB-194AD59C7F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79898" y="3675925"/>
            <a:ext cx="2731582" cy="18821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A21307-072B-01F8-D2BF-8EC52492F844}"/>
              </a:ext>
            </a:extLst>
          </p:cNvPr>
          <p:cNvSpPr/>
          <p:nvPr/>
        </p:nvSpPr>
        <p:spPr>
          <a:xfrm>
            <a:off x="5760132" y="2051132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090B5-F095-9592-0E62-162AE1158C10}"/>
                  </a:ext>
                </a:extLst>
              </p:cNvPr>
              <p:cNvSpPr txBox="1"/>
              <p:nvPr/>
            </p:nvSpPr>
            <p:spPr>
              <a:xfrm>
                <a:off x="428955" y="1363812"/>
                <a:ext cx="417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Average of all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1800" dirty="0">
                    <a:ea typeface="ＭＳ Ｐゴシック" panose="020B0600070205080204" pitchFamily="34" charset="-128"/>
                  </a:rPr>
                  <a:t> for one day for GPS.  Note ‘</a:t>
                </a:r>
                <a:r>
                  <a:rPr lang="en-US" altLang="en-US" sz="1800" dirty="0" err="1">
                    <a:ea typeface="ＭＳ Ｐゴシック" panose="020B0600070205080204" pitchFamily="34" charset="-128"/>
                  </a:rPr>
                  <a:t>occheight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’ is straight line height!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090B5-F095-9592-0E62-162AE1158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55" y="1363812"/>
                <a:ext cx="4176464" cy="646331"/>
              </a:xfrm>
              <a:prstGeom prst="rect">
                <a:avLst/>
              </a:prstGeom>
              <a:blipFill>
                <a:blip r:embed="rId6"/>
                <a:stretch>
                  <a:fillRect l="-1212" t="-3846" r="-212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B0F62AE-10ED-5C07-3A06-CFCF270EC4BD}"/>
              </a:ext>
            </a:extLst>
          </p:cNvPr>
          <p:cNvSpPr txBox="1"/>
          <p:nvPr/>
        </p:nvSpPr>
        <p:spPr>
          <a:xfrm>
            <a:off x="5486086" y="4979390"/>
            <a:ext cx="59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∆𝜙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A38B6E-F719-328D-B384-1172252C22AD}"/>
              </a:ext>
            </a:extLst>
          </p:cNvPr>
          <p:cNvSpPr txBox="1"/>
          <p:nvPr/>
        </p:nvSpPr>
        <p:spPr>
          <a:xfrm>
            <a:off x="6979545" y="3951127"/>
            <a:ext cx="169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water vapor pressure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B245F-512B-EA22-E8D2-9E4CFB04D2A1}"/>
              </a:ext>
            </a:extLst>
          </p:cNvPr>
          <p:cNvSpPr txBox="1"/>
          <p:nvPr/>
        </p:nvSpPr>
        <p:spPr>
          <a:xfrm>
            <a:off x="8150791" y="6244808"/>
            <a:ext cx="104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35 mm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35C1AE-C3DE-B759-EC66-B47968D1010E}"/>
              </a:ext>
            </a:extLst>
          </p:cNvPr>
          <p:cNvSpPr txBox="1"/>
          <p:nvPr/>
        </p:nvSpPr>
        <p:spPr>
          <a:xfrm>
            <a:off x="8146629" y="5348722"/>
            <a:ext cx="104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25 </a:t>
            </a:r>
            <a:r>
              <a:rPr lang="en-US" sz="1600" dirty="0" err="1"/>
              <a:t>hPa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43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ADACC-4160-139F-D9E6-1C47A210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204864"/>
            <a:ext cx="4752020" cy="45362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ED6170-35ED-61AF-3DC4-D67F6FB2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Delta Phi: GLONASS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43041-2959-F0BF-95F2-91C645F4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32040" y="3284984"/>
            <a:ext cx="4066219" cy="3573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70B5C-789C-EB6D-F183-08807382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324" y="1299951"/>
            <a:ext cx="3598168" cy="1791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FBCED-19D0-5AE1-EAAB-194AD59C7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675925"/>
            <a:ext cx="3202123" cy="19493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A21307-072B-01F8-D2BF-8EC52492F844}"/>
              </a:ext>
            </a:extLst>
          </p:cNvPr>
          <p:cNvSpPr/>
          <p:nvPr/>
        </p:nvSpPr>
        <p:spPr>
          <a:xfrm>
            <a:off x="8018668" y="2555188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5BC5F-6F77-20ED-AB92-1A8B50D17532}"/>
                  </a:ext>
                </a:extLst>
              </p:cNvPr>
              <p:cNvSpPr txBox="1"/>
              <p:nvPr/>
            </p:nvSpPr>
            <p:spPr>
              <a:xfrm>
                <a:off x="428955" y="1363812"/>
                <a:ext cx="417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Average of all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1800" dirty="0">
                    <a:ea typeface="ＭＳ Ｐゴシック" panose="020B0600070205080204" pitchFamily="34" charset="-128"/>
                  </a:rPr>
                  <a:t> for one day for GLONASS. 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E5BC5F-6F77-20ED-AB92-1A8B50D17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55" y="1363812"/>
                <a:ext cx="4176464" cy="646331"/>
              </a:xfrm>
              <a:prstGeom prst="rect">
                <a:avLst/>
              </a:prstGeom>
              <a:blipFill>
                <a:blip r:embed="rId6"/>
                <a:stretch>
                  <a:fillRect l="-121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6FC1310-A866-5EEA-1A4A-08F09D42EA06}"/>
              </a:ext>
            </a:extLst>
          </p:cNvPr>
          <p:cNvSpPr txBox="1"/>
          <p:nvPr/>
        </p:nvSpPr>
        <p:spPr>
          <a:xfrm>
            <a:off x="6012160" y="5558049"/>
            <a:ext cx="59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∆𝜙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EABFB-A97E-0358-3043-F80B3C72EE1C}"/>
              </a:ext>
            </a:extLst>
          </p:cNvPr>
          <p:cNvSpPr txBox="1"/>
          <p:nvPr/>
        </p:nvSpPr>
        <p:spPr>
          <a:xfrm>
            <a:off x="6605972" y="4041068"/>
            <a:ext cx="169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water vapor pressure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E166E5-21AC-B283-BC52-C70426FAC0FF}"/>
              </a:ext>
            </a:extLst>
          </p:cNvPr>
          <p:cNvSpPr txBox="1"/>
          <p:nvPr/>
        </p:nvSpPr>
        <p:spPr>
          <a:xfrm>
            <a:off x="8164742" y="5573438"/>
            <a:ext cx="104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10 </a:t>
            </a:r>
            <a:r>
              <a:rPr lang="en-US" sz="1600" dirty="0" err="1"/>
              <a:t>hPa</a:t>
            </a:r>
            <a:r>
              <a:rPr lang="en-US" sz="16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6D36A-0959-DFBD-0900-56F3919EAA04}"/>
              </a:ext>
            </a:extLst>
          </p:cNvPr>
          <p:cNvSpPr txBox="1"/>
          <p:nvPr/>
        </p:nvSpPr>
        <p:spPr>
          <a:xfrm>
            <a:off x="8100611" y="6514188"/>
            <a:ext cx="104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 mm </a:t>
            </a:r>
          </a:p>
        </p:txBody>
      </p:sp>
    </p:spTree>
    <p:extLst>
      <p:ext uri="{BB962C8B-B14F-4D97-AF65-F5344CB8AC3E}">
        <p14:creationId xmlns:p14="http://schemas.microsoft.com/office/powerpoint/2010/main" val="21727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8ADACC-4160-139F-D9E6-1C47A210C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659" y="2213049"/>
            <a:ext cx="4570701" cy="45199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ED6170-35ED-61AF-3DC4-D67F6FB2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Delta Phi: Galileo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43041-2959-F0BF-95F2-91C645F40B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2021" y="3248980"/>
            <a:ext cx="4246238" cy="3420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B70B5C-789C-EB6D-F183-08807382DA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21092" y="1299951"/>
            <a:ext cx="3871388" cy="1949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FBCED-19D0-5AE1-EAAB-194AD59C7F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68144" y="3518900"/>
            <a:ext cx="2943336" cy="190821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BA21307-072B-01F8-D2BF-8EC52492F844}"/>
              </a:ext>
            </a:extLst>
          </p:cNvPr>
          <p:cNvSpPr/>
          <p:nvPr/>
        </p:nvSpPr>
        <p:spPr>
          <a:xfrm>
            <a:off x="5930436" y="2411172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B49D8B-5C7B-CEF5-6A1B-0B8AD7D04C2E}"/>
                  </a:ext>
                </a:extLst>
              </p:cNvPr>
              <p:cNvSpPr txBox="1"/>
              <p:nvPr/>
            </p:nvSpPr>
            <p:spPr>
              <a:xfrm>
                <a:off x="428955" y="1363812"/>
                <a:ext cx="41764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Average of all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1800" dirty="0">
                    <a:ea typeface="ＭＳ Ｐゴシック" panose="020B0600070205080204" pitchFamily="34" charset="-128"/>
                  </a:rPr>
                  <a:t> for one day for Galileo. 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B49D8B-5C7B-CEF5-6A1B-0B8AD7D04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55" y="1363812"/>
                <a:ext cx="4176464" cy="646331"/>
              </a:xfrm>
              <a:prstGeom prst="rect">
                <a:avLst/>
              </a:prstGeom>
              <a:blipFill>
                <a:blip r:embed="rId6"/>
                <a:stretch>
                  <a:fillRect l="-1212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60AF5FA-AB33-A3FB-80BA-695169452FC8}"/>
              </a:ext>
            </a:extLst>
          </p:cNvPr>
          <p:cNvSpPr txBox="1"/>
          <p:nvPr/>
        </p:nvSpPr>
        <p:spPr>
          <a:xfrm>
            <a:off x="5336624" y="4895656"/>
            <a:ext cx="59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∆𝜙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E452-BD76-B7F7-E643-7E7A4AA645E4}"/>
              </a:ext>
            </a:extLst>
          </p:cNvPr>
          <p:cNvSpPr txBox="1"/>
          <p:nvPr/>
        </p:nvSpPr>
        <p:spPr>
          <a:xfrm>
            <a:off x="6979545" y="3951127"/>
            <a:ext cx="169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water vapor pressure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D9DAA-0B26-15FF-BBC9-FC1BE5E41C0F}"/>
              </a:ext>
            </a:extLst>
          </p:cNvPr>
          <p:cNvSpPr txBox="1"/>
          <p:nvPr/>
        </p:nvSpPr>
        <p:spPr>
          <a:xfrm>
            <a:off x="8146629" y="5348722"/>
            <a:ext cx="104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16 </a:t>
            </a:r>
            <a:r>
              <a:rPr lang="en-US" sz="1600" dirty="0" err="1"/>
              <a:t>hPa</a:t>
            </a:r>
            <a:r>
              <a:rPr lang="en-US" sz="16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F41829-4995-E61E-942C-245ADE48595B}"/>
              </a:ext>
            </a:extLst>
          </p:cNvPr>
          <p:cNvSpPr txBox="1"/>
          <p:nvPr/>
        </p:nvSpPr>
        <p:spPr>
          <a:xfrm>
            <a:off x="8135438" y="6392374"/>
            <a:ext cx="10441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12 mm </a:t>
            </a:r>
          </a:p>
        </p:txBody>
      </p:sp>
    </p:spTree>
    <p:extLst>
      <p:ext uri="{BB962C8B-B14F-4D97-AF65-F5344CB8AC3E}">
        <p14:creationId xmlns:p14="http://schemas.microsoft.com/office/powerpoint/2010/main" val="3707554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432" y="296652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Discussion of ∆𝜙 Results</a:t>
            </a: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11CAD9C8-6C0A-824D-9A3F-814AA9AE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04925"/>
            <a:ext cx="8640763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Results are very preliminary!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Three cases are shown that seem consistent with heavy rainfall, given: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The shape and altitude of the </a:t>
            </a:r>
            <a:r>
              <a:rPr lang="en-US" sz="2200" dirty="0"/>
              <a:t>∆𝜙 curve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The location of the profile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Relatively moist RO and ECMWF model profiles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These 3 were picked from almost 1000 profiles.  The average profile for each constellation looks reasonable, showing a linear trend high up as is seen for PAZ.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There are numerous strange looking ∆𝜙 profiles.  These need to be looked into!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Rising vs. setting occultations give similar ∆𝜙 profiles for each constellation (G, R, and E).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200" dirty="0"/>
              <a:t>The average shape of Galileo profiles seems different from GPS and GLONASS—less linear.  This also bears looking into!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1217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Conclusion</a:t>
            </a:r>
          </a:p>
        </p:txBody>
      </p:sp>
      <p:sp>
        <p:nvSpPr>
          <p:cNvPr id="25602" name="TextBox 3">
            <a:extLst>
              <a:ext uri="{FF2B5EF4-FFF2-40B4-BE49-F238E27FC236}">
                <a16:creationId xmlns:a16="http://schemas.microsoft.com/office/drawing/2014/main" id="{11CAD9C8-6C0A-824D-9A3F-814AA9AEA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80728"/>
            <a:ext cx="86407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F0"/>
                </a:solidFill>
              </a:rPr>
              <a:t>PAZ data processed at UCAR since May 2018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F0"/>
                </a:solidFill>
              </a:rPr>
              <a:t>H and V processed separately for sanity check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F0"/>
                </a:solidFill>
              </a:rPr>
              <a:t>Several approaches tried for combining H and 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F0"/>
                </a:solidFill>
              </a:rPr>
              <a:t>Current approach yields similar statistics to independent H or V processing, but results in much higher quality checked data counts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F0"/>
                </a:solidFill>
              </a:rPr>
              <a:t>Results from PAZ compare favorably with other real-time RO missions processed at UCAR/CDAAC.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B0F0"/>
                </a:solidFill>
              </a:rPr>
              <a:t>PAZ data on PDA and on GTS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92D050"/>
                </a:solidFill>
              </a:rPr>
              <a:t>Initial processing of Spire PRO data has been done.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92D050"/>
                </a:solidFill>
              </a:rPr>
              <a:t>RO results look reasonable.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</a:rPr>
              <a:t>∆𝜙 profiles have been computed and cleaned up.  Many look reasonable.</a:t>
            </a:r>
          </a:p>
        </p:txBody>
      </p:sp>
    </p:spTree>
    <p:extLst>
      <p:ext uri="{BB962C8B-B14F-4D97-AF65-F5344CB8AC3E}">
        <p14:creationId xmlns:p14="http://schemas.microsoft.com/office/powerpoint/2010/main" val="414119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CD541132-E329-3C46-99DD-4D4152890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Contents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Content Placeholder 2">
                <a:extLst>
                  <a:ext uri="{FF2B5EF4-FFF2-40B4-BE49-F238E27FC236}">
                    <a16:creationId xmlns:a16="http://schemas.microsoft.com/office/drawing/2014/main" id="{262D924A-26B3-AF4F-BDEB-B91265DA407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‘Normal’ Radio Occultation (RO) processing for PAZ at UCAR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CDAAC data flow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Single polarization processing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Combining polarizations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Results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Initial Spire results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Traditional RO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Differences with PAZ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First attempts at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computation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Conclusion</a:t>
                </a:r>
              </a:p>
            </p:txBody>
          </p:sp>
        </mc:Choice>
        <mc:Fallback xmlns="">
          <p:sp>
            <p:nvSpPr>
              <p:cNvPr id="6146" name="Content Placeholder 2">
                <a:extLst>
                  <a:ext uri="{FF2B5EF4-FFF2-40B4-BE49-F238E27FC236}">
                    <a16:creationId xmlns:a16="http://schemas.microsoft.com/office/drawing/2014/main" id="{262D924A-26B3-AF4F-BDEB-B91265DA4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0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C824310-A255-3243-BA74-434CF62B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3224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>
            <a:extLst>
              <a:ext uri="{FF2B5EF4-FFF2-40B4-BE49-F238E27FC236}">
                <a16:creationId xmlns:a16="http://schemas.microsoft.com/office/drawing/2014/main" id="{95EC8F1A-17E9-CE47-9763-D377F5D2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3541713"/>
            <a:ext cx="44100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90269BEC-DB04-434E-94F6-777DAB661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034"/>
            <a:ext cx="8229600" cy="447638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PAZ Background</a:t>
            </a: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F86FACBB-85FF-3348-9DA4-8B0EBC31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6175375"/>
            <a:ext cx="2652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IGOR GPS receiver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091F855D-B7FD-6C40-B72A-5F575B9C7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950"/>
            <a:ext cx="44100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>
            <a:extLst>
              <a:ext uri="{FF2B5EF4-FFF2-40B4-BE49-F238E27FC236}">
                <a16:creationId xmlns:a16="http://schemas.microsoft.com/office/drawing/2014/main" id="{1D858C42-9378-4242-AE1F-6AD39FC4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805488"/>
            <a:ext cx="392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Dual polarization antenna</a:t>
            </a:r>
          </a:p>
        </p:txBody>
      </p:sp>
      <p:sp>
        <p:nvSpPr>
          <p:cNvPr id="8198" name="TextBox 8">
            <a:extLst>
              <a:ext uri="{FF2B5EF4-FFF2-40B4-BE49-F238E27FC236}">
                <a16:creationId xmlns:a16="http://schemas.microsoft.com/office/drawing/2014/main" id="{5FAEC6D3-721D-DA41-930E-6A07A0D12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512676"/>
            <a:ext cx="88455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Launched Feb 22 2018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Spanish SAR satellite based on </a:t>
            </a:r>
            <a:r>
              <a:rPr lang="en-US" altLang="en-US" sz="1600" dirty="0" err="1"/>
              <a:t>TerraSAR</a:t>
            </a:r>
            <a:r>
              <a:rPr lang="en-US" altLang="en-US" sz="1600" dirty="0"/>
              <a:t>-X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Radio Occultation Heavy Precipitation (ROHP) IGOR instrument a secondary payload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JPL heritage instrument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Special purpose multiple patch antenna has separate outputs for Horizontal and Vertical polarizations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These outputs are processed by the IGOR as separate antenna inputs, similar to fore and aft antennas on other spacecraft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This approach is a simple change to IGOR firmware, but adds complexity to ground data processing due to separate time stamps for each polarization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The separate H and V channels are intended for rain detection, but can</a:t>
            </a:r>
            <a:r>
              <a:rPr lang="en-US" altLang="en-US" sz="1600" dirty="0">
                <a:solidFill>
                  <a:srgbClr val="FF0000"/>
                </a:solidFill>
              </a:rPr>
              <a:t> </a:t>
            </a:r>
            <a:r>
              <a:rPr lang="en-US" altLang="en-US" sz="1600" dirty="0"/>
              <a:t>use this extra information to enhance normal radio occultation (RO) processing.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C31A3-FDA1-4944-B2E5-82AA5DF67B17}"/>
              </a:ext>
            </a:extLst>
          </p:cNvPr>
          <p:cNvSpPr txBox="1"/>
          <p:nvPr/>
        </p:nvSpPr>
        <p:spPr>
          <a:xfrm>
            <a:off x="2908702" y="6516703"/>
            <a:ext cx="3002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 credit:  </a:t>
            </a:r>
            <a:r>
              <a:rPr lang="en-US" sz="1200" dirty="0" err="1"/>
              <a:t>Estel</a:t>
            </a:r>
            <a:r>
              <a:rPr lang="en-US" sz="1200" dirty="0"/>
              <a:t> </a:t>
            </a:r>
            <a:r>
              <a:rPr lang="en-US" sz="1200" dirty="0" err="1"/>
              <a:t>Cardellach</a:t>
            </a:r>
            <a:r>
              <a:rPr lang="en-US" sz="1200" dirty="0"/>
              <a:t>, ICE CSIC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826084B4-54DB-874A-9A62-2FF31AA8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53" y="977900"/>
            <a:ext cx="3918416" cy="356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ext Box 7">
            <a:extLst>
              <a:ext uri="{FF2B5EF4-FFF2-40B4-BE49-F238E27FC236}">
                <a16:creationId xmlns:a16="http://schemas.microsoft.com/office/drawing/2014/main" id="{95F13053-E2B5-AF49-B108-AE072502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83" y="3534749"/>
            <a:ext cx="1487518" cy="6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5pPr>
            <a:lvl6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6pPr>
            <a:lvl7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7pPr>
            <a:lvl8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8pPr>
            <a:lvl9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800" dirty="0"/>
              <a:t>Antenna 2 (Occultation)</a:t>
            </a:r>
            <a:r>
              <a:rPr lang="ar-SA" altLang="en-US" sz="1800" dirty="0">
                <a:cs typeface="Arial" panose="020B0604020202020204" pitchFamily="34" charset="0"/>
              </a:rPr>
              <a:t>‏</a:t>
            </a:r>
            <a:endParaRPr lang="en-US" altLang="en-US" sz="1800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2690132E-ECA2-FC48-830E-9058F526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86" y="3565579"/>
            <a:ext cx="1487518" cy="6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5pPr>
            <a:lvl6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6pPr>
            <a:lvl7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7pPr>
            <a:lvl8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8pPr>
            <a:lvl9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800" dirty="0"/>
              <a:t>Antenna 3 (Occultation)</a:t>
            </a:r>
            <a:r>
              <a:rPr lang="ar-SA" altLang="en-US" sz="1800" dirty="0">
                <a:cs typeface="Arial" panose="020B0604020202020204" pitchFamily="34" charset="0"/>
              </a:rPr>
              <a:t>‏</a:t>
            </a:r>
            <a:endParaRPr lang="en-US" altLang="en-US" sz="18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B0C6CD0-7D02-3749-989A-DCB25E87A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7529"/>
              </p:ext>
            </p:extLst>
          </p:nvPr>
        </p:nvGraphicFramePr>
        <p:xfrm>
          <a:off x="638362" y="4329100"/>
          <a:ext cx="2268252" cy="23789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666957502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3771736306"/>
                    </a:ext>
                  </a:extLst>
                </a:gridCol>
              </a:tblGrid>
              <a:tr h="427231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rate data, antenna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98074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1233014435.0000254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3678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44613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84221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9109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4480053-3F4C-084C-B1B6-8968A4692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190677"/>
              </p:ext>
            </p:extLst>
          </p:nvPr>
        </p:nvGraphicFramePr>
        <p:xfrm>
          <a:off x="6076969" y="4357207"/>
          <a:ext cx="2268252" cy="23789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666957502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3771736306"/>
                    </a:ext>
                  </a:extLst>
                </a:gridCol>
              </a:tblGrid>
              <a:tr h="427231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rate data, antenna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98074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1233014435.0000255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3678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44613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84221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91096"/>
                  </a:ext>
                </a:extLst>
              </a:tr>
            </a:tbl>
          </a:graphicData>
        </a:graphic>
      </p:graphicFrame>
      <p:sp>
        <p:nvSpPr>
          <p:cNvPr id="28" name="TextBox 7">
            <a:extLst>
              <a:ext uri="{FF2B5EF4-FFF2-40B4-BE49-F238E27FC236}">
                <a16:creationId xmlns:a16="http://schemas.microsoft.com/office/drawing/2014/main" id="{D8157B1F-E8C8-D04E-8C7F-618A70ED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80975"/>
            <a:ext cx="8380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chemeClr val="accent1"/>
                </a:solidFill>
              </a:rPr>
              <a:t>Multi-Antenna High Rate Data Packaging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61EED3-2971-9B41-9CFD-10F57B54E08B}"/>
              </a:ext>
            </a:extLst>
          </p:cNvPr>
          <p:cNvSpPr txBox="1"/>
          <p:nvPr/>
        </p:nvSpPr>
        <p:spPr>
          <a:xfrm>
            <a:off x="5822937" y="1376772"/>
            <a:ext cx="350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COSMIC-1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C9BA6A-D949-F94A-8865-05B6970C7DE9}"/>
              </a:ext>
            </a:extLst>
          </p:cNvPr>
          <p:cNvSpPr txBox="1"/>
          <p:nvPr/>
        </p:nvSpPr>
        <p:spPr>
          <a:xfrm>
            <a:off x="3194645" y="4689140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data packets per antenna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8FDBE9-3729-0141-BFBF-63F2DE039E2D}"/>
              </a:ext>
            </a:extLst>
          </p:cNvPr>
          <p:cNvSpPr txBox="1"/>
          <p:nvPr/>
        </p:nvSpPr>
        <p:spPr>
          <a:xfrm>
            <a:off x="3156082" y="6151167"/>
            <a:ext cx="220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PRNs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B0C501FC-8B0B-0E4D-986A-8B72B397C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4048" y="5748167"/>
            <a:ext cx="1980220" cy="576523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7FD903DF-5866-B049-8316-F00E6331FF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7704" y="5625243"/>
            <a:ext cx="1248378" cy="699081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DED483EB-8F87-4C49-8C47-4D3479A5FC77}"/>
              </a:ext>
            </a:extLst>
          </p:cNvPr>
          <p:cNvCxnSpPr/>
          <p:nvPr/>
        </p:nvCxnSpPr>
        <p:spPr>
          <a:xfrm rot="5400000">
            <a:off x="1821009" y="3432638"/>
            <a:ext cx="956274" cy="7828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C95F0408-73C9-4948-AC42-2F437914E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40145" y="3429265"/>
            <a:ext cx="1073649" cy="79702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8962437-2E44-2049-A4A5-3F04F363B62A}"/>
              </a:ext>
            </a:extLst>
          </p:cNvPr>
          <p:cNvSpPr txBox="1"/>
          <p:nvPr/>
        </p:nvSpPr>
        <p:spPr>
          <a:xfrm>
            <a:off x="3194645" y="5645415"/>
            <a:ext cx="180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times</a:t>
            </a:r>
          </a:p>
        </p:txBody>
      </p:sp>
      <p:sp>
        <p:nvSpPr>
          <p:cNvPr id="39" name="Line 8">
            <a:extLst>
              <a:ext uri="{FF2B5EF4-FFF2-40B4-BE49-F238E27FC236}">
                <a16:creationId xmlns:a16="http://schemas.microsoft.com/office/drawing/2014/main" id="{69F9ED5B-7D1E-A549-B0E3-82E948972A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6036" y="5138800"/>
            <a:ext cx="2088232" cy="738472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>
            <a:extLst>
              <a:ext uri="{FF2B5EF4-FFF2-40B4-BE49-F238E27FC236}">
                <a16:creationId xmlns:a16="http://schemas.microsoft.com/office/drawing/2014/main" id="{AC5B0767-A34D-DA40-AE5A-1AF6C64A40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1780" y="5265299"/>
            <a:ext cx="602865" cy="482867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2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>
            <a:extLst>
              <a:ext uri="{FF2B5EF4-FFF2-40B4-BE49-F238E27FC236}">
                <a16:creationId xmlns:a16="http://schemas.microsoft.com/office/drawing/2014/main" id="{2690132E-ECA2-FC48-830E-9058F526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26" y="3255452"/>
            <a:ext cx="1811554" cy="6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5pPr>
            <a:lvl6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6pPr>
            <a:lvl7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7pPr>
            <a:lvl8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8pPr>
            <a:lvl9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800" dirty="0">
                <a:cs typeface="Arial" panose="020B0604020202020204" pitchFamily="34" charset="0"/>
              </a:rPr>
              <a:t>H polarization antenna input</a:t>
            </a:r>
            <a:r>
              <a:rPr lang="ar-SA" altLang="en-US" sz="1800" dirty="0">
                <a:cs typeface="Arial" panose="020B0604020202020204" pitchFamily="34" charset="0"/>
              </a:rPr>
              <a:t>‏</a:t>
            </a:r>
            <a:endParaRPr lang="en-US" altLang="en-US" sz="1800" dirty="0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B0C6CD0-7D02-3749-989A-DCB25E87A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77087"/>
              </p:ext>
            </p:extLst>
          </p:nvPr>
        </p:nvGraphicFramePr>
        <p:xfrm>
          <a:off x="638362" y="4329100"/>
          <a:ext cx="2268252" cy="23789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666957502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3771736306"/>
                    </a:ext>
                  </a:extLst>
                </a:gridCol>
              </a:tblGrid>
              <a:tr h="427231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rate data, antenna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98074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1233014435.0000254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3678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44613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84221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9109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4480053-3F4C-084C-B1B6-8968A4692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52708"/>
              </p:ext>
            </p:extLst>
          </p:nvPr>
        </p:nvGraphicFramePr>
        <p:xfrm>
          <a:off x="6076969" y="4357207"/>
          <a:ext cx="2268252" cy="23789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3666957502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3771736306"/>
                    </a:ext>
                  </a:extLst>
                </a:gridCol>
              </a:tblGrid>
              <a:tr h="427231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rate data, antenna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98074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1233014435.0000255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73678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44613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84221"/>
                  </a:ext>
                </a:extLst>
              </a:tr>
              <a:tr h="427231">
                <a:tc>
                  <a:txBody>
                    <a:bodyPr/>
                    <a:lstStyle/>
                    <a:p>
                      <a:r>
                        <a:rPr lang="en-US" sz="1600" dirty="0"/>
                        <a:t>SNR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91096"/>
                  </a:ext>
                </a:extLst>
              </a:tr>
            </a:tbl>
          </a:graphicData>
        </a:graphic>
      </p:graphicFrame>
      <p:sp>
        <p:nvSpPr>
          <p:cNvPr id="28" name="TextBox 7">
            <a:extLst>
              <a:ext uri="{FF2B5EF4-FFF2-40B4-BE49-F238E27FC236}">
                <a16:creationId xmlns:a16="http://schemas.microsoft.com/office/drawing/2014/main" id="{D8157B1F-E8C8-D04E-8C7F-618A70ED2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80975"/>
            <a:ext cx="8380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chemeClr val="accent1"/>
                </a:solidFill>
              </a:rPr>
              <a:t>PAZ High Rate Data Packaging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C9BA6A-D949-F94A-8865-05B6970C7DE9}"/>
              </a:ext>
            </a:extLst>
          </p:cNvPr>
          <p:cNvSpPr txBox="1"/>
          <p:nvPr/>
        </p:nvSpPr>
        <p:spPr>
          <a:xfrm>
            <a:off x="3194645" y="4231900"/>
            <a:ext cx="26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data packets per polarization, same antenna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79E673-3B2A-9741-BB67-2A95B36D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874611"/>
            <a:ext cx="3569334" cy="23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6810C47D-51A3-F74D-9955-FB140F9F9ADE}"/>
              </a:ext>
            </a:extLst>
          </p:cNvPr>
          <p:cNvCxnSpPr/>
          <p:nvPr/>
        </p:nvCxnSpPr>
        <p:spPr>
          <a:xfrm rot="5400000">
            <a:off x="2325066" y="3342147"/>
            <a:ext cx="956274" cy="7828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DF872D55-05B6-E54C-9441-4445FA213A4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5779" y="3393764"/>
            <a:ext cx="1073649" cy="79702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Box 9">
            <a:extLst>
              <a:ext uri="{FF2B5EF4-FFF2-40B4-BE49-F238E27FC236}">
                <a16:creationId xmlns:a16="http://schemas.microsoft.com/office/drawing/2014/main" id="{A67F7924-8C88-5947-A6AC-3386F1FD8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318" y="3255451"/>
            <a:ext cx="1811554" cy="6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5pPr>
            <a:lvl6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6pPr>
            <a:lvl7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7pPr>
            <a:lvl8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8pPr>
            <a:lvl9pPr defTabSz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xi Sans" charset="0"/>
                <a:cs typeface="Luxi San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800" dirty="0">
                <a:cs typeface="Arial" panose="020B0604020202020204" pitchFamily="34" charset="0"/>
              </a:rPr>
              <a:t>V polarization antenna input</a:t>
            </a:r>
            <a:r>
              <a:rPr lang="ar-SA" altLang="en-US" sz="1800" dirty="0">
                <a:cs typeface="Arial" panose="020B0604020202020204" pitchFamily="34" charset="0"/>
              </a:rPr>
              <a:t>‏</a:t>
            </a:r>
            <a:endParaRPr lang="en-US" altLang="en-US" sz="1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AD7C21-F873-D54B-8813-7C22BC3347E7}"/>
              </a:ext>
            </a:extLst>
          </p:cNvPr>
          <p:cNvSpPr txBox="1"/>
          <p:nvPr/>
        </p:nvSpPr>
        <p:spPr>
          <a:xfrm>
            <a:off x="3194645" y="6142072"/>
            <a:ext cx="220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PRN</a:t>
            </a:r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BFC610B4-22E1-D44B-9307-7462EC63A7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4008" y="5748167"/>
            <a:ext cx="2340260" cy="627831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1396C557-5A5D-5644-88DD-495CF675CF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7703" y="5625242"/>
            <a:ext cx="1286942" cy="657197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54C499-0B9C-ED48-8B97-F1F35F759D33}"/>
              </a:ext>
            </a:extLst>
          </p:cNvPr>
          <p:cNvSpPr txBox="1"/>
          <p:nvPr/>
        </p:nvSpPr>
        <p:spPr>
          <a:xfrm>
            <a:off x="6509305" y="1495030"/>
            <a:ext cx="119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F77CE-B0FA-3A4E-8E3A-86C5C7312DD6}"/>
              </a:ext>
            </a:extLst>
          </p:cNvPr>
          <p:cNvSpPr txBox="1"/>
          <p:nvPr/>
        </p:nvSpPr>
        <p:spPr>
          <a:xfrm>
            <a:off x="3194645" y="5645415"/>
            <a:ext cx="180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times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EB411980-4EF1-554E-8E05-5C531876D6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6036" y="5138800"/>
            <a:ext cx="2088232" cy="738472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8">
            <a:extLst>
              <a:ext uri="{FF2B5EF4-FFF2-40B4-BE49-F238E27FC236}">
                <a16:creationId xmlns:a16="http://schemas.microsoft.com/office/drawing/2014/main" id="{2199816B-7FD7-2B4B-BED4-0E08DBE482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1780" y="5265299"/>
            <a:ext cx="602865" cy="482867"/>
          </a:xfrm>
          <a:prstGeom prst="line">
            <a:avLst/>
          </a:prstGeom>
          <a:noFill/>
          <a:ln w="3672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Picture 5">
            <a:extLst>
              <a:ext uri="{FF2B5EF4-FFF2-40B4-BE49-F238E27FC236}">
                <a16:creationId xmlns:a16="http://schemas.microsoft.com/office/drawing/2014/main" id="{A82FFB91-41DB-AC43-A13C-30A60D638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4250" y="2125663"/>
            <a:ext cx="536733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582C512C-53EC-314E-B9BE-BB749A1CC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 and H Compared</a:t>
            </a:r>
          </a:p>
        </p:txBody>
      </p:sp>
      <p:sp>
        <p:nvSpPr>
          <p:cNvPr id="12291" name="Picture 3">
            <a:extLst>
              <a:ext uri="{FF2B5EF4-FFF2-40B4-BE49-F238E27FC236}">
                <a16:creationId xmlns:a16="http://schemas.microsoft.com/office/drawing/2014/main" id="{B4613C61-3C97-AD41-B0B3-DF694E8E64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175" y="2138363"/>
            <a:ext cx="52562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B2BBC5-496B-204D-AE85-A5F49C3F6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5" r="1226"/>
          <a:stretch/>
        </p:blipFill>
        <p:spPr>
          <a:xfrm>
            <a:off x="645164" y="1469315"/>
            <a:ext cx="4070852" cy="53417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73F44E-8ADF-674A-8A6B-893B2B6AE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99" r="1562"/>
          <a:stretch/>
        </p:blipFill>
        <p:spPr>
          <a:xfrm>
            <a:off x="4860033" y="1484785"/>
            <a:ext cx="3986156" cy="53732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5D3612-9F95-124E-8951-E02376843ADE}"/>
              </a:ext>
            </a:extLst>
          </p:cNvPr>
          <p:cNvSpPr txBox="1"/>
          <p:nvPr/>
        </p:nvSpPr>
        <p:spPr>
          <a:xfrm>
            <a:off x="1007604" y="1331909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281A8-96ED-D24A-873B-88A71CA4F1E8}"/>
              </a:ext>
            </a:extLst>
          </p:cNvPr>
          <p:cNvSpPr txBox="1"/>
          <p:nvPr/>
        </p:nvSpPr>
        <p:spPr>
          <a:xfrm>
            <a:off x="5415831" y="128464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97C8C67-B850-664F-A7EA-C4E86BD1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7" y="1039164"/>
            <a:ext cx="8277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Single-polarization statistics similar</a:t>
            </a:r>
          </a:p>
        </p:txBody>
      </p:sp>
    </p:spTree>
    <p:extLst>
      <p:ext uri="{BB962C8B-B14F-4D97-AF65-F5344CB8AC3E}">
        <p14:creationId xmlns:p14="http://schemas.microsoft.com/office/powerpoint/2010/main" val="268153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6">
            <a:extLst>
              <a:ext uri="{FF2B5EF4-FFF2-40B4-BE49-F238E27FC236}">
                <a16:creationId xmlns:a16="http://schemas.microsoft.com/office/drawing/2014/main" id="{6D5EC611-4B61-F941-9617-DF822B132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0150"/>
            <a:ext cx="46577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4">
            <a:extLst>
              <a:ext uri="{FF2B5EF4-FFF2-40B4-BE49-F238E27FC236}">
                <a16:creationId xmlns:a16="http://schemas.microsoft.com/office/drawing/2014/main" id="{6562DFEA-4B14-E84A-89EE-0AFE1579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470150"/>
            <a:ext cx="4486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ED0998A6-88E4-734A-8B71-9ACE75078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333375"/>
            <a:ext cx="4435475" cy="9937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Spectrogram Comparison</a:t>
            </a:r>
          </a:p>
        </p:txBody>
      </p:sp>
      <p:sp>
        <p:nvSpPr>
          <p:cNvPr id="14340" name="TextBox 6">
            <a:extLst>
              <a:ext uri="{FF2B5EF4-FFF2-40B4-BE49-F238E27FC236}">
                <a16:creationId xmlns:a16="http://schemas.microsoft.com/office/drawing/2014/main" id="{FFD715BA-CF6E-A14B-B48F-7AABCABA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441325"/>
            <a:ext cx="39957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Note the larger SNR for the horizontal polarization case.  In other cases, vertical polarization has higher SNR.  Both can be combined to yield higher SNR.</a:t>
            </a:r>
          </a:p>
        </p:txBody>
      </p:sp>
      <p:sp>
        <p:nvSpPr>
          <p:cNvPr id="14341" name="TextBox 9">
            <a:extLst>
              <a:ext uri="{FF2B5EF4-FFF2-40B4-BE49-F238E27FC236}">
                <a16:creationId xmlns:a16="http://schemas.microsoft.com/office/drawing/2014/main" id="{0E64A379-6B09-2D4A-8500-863310A13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125663"/>
            <a:ext cx="299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Vertical polarization</a:t>
            </a:r>
          </a:p>
        </p:txBody>
      </p:sp>
      <p:sp>
        <p:nvSpPr>
          <p:cNvPr id="14342" name="TextBox 10">
            <a:extLst>
              <a:ext uri="{FF2B5EF4-FFF2-40B4-BE49-F238E27FC236}">
                <a16:creationId xmlns:a16="http://schemas.microsoft.com/office/drawing/2014/main" id="{B3A8F20D-2000-5240-A60E-385EB83AA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2125663"/>
            <a:ext cx="299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Horizontal polarization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9A3E9E-F5E6-8640-9269-3C0911E95EF3}"/>
              </a:ext>
            </a:extLst>
          </p:cNvPr>
          <p:cNvCxnSpPr/>
          <p:nvPr/>
        </p:nvCxnSpPr>
        <p:spPr>
          <a:xfrm flipH="1">
            <a:off x="4895850" y="4760913"/>
            <a:ext cx="3816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4" name="TextBox 19">
            <a:extLst>
              <a:ext uri="{FF2B5EF4-FFF2-40B4-BE49-F238E27FC236}">
                <a16:creationId xmlns:a16="http://schemas.microsoft.com/office/drawing/2014/main" id="{68D0293F-FC3F-3445-8AFB-67752DD0C09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13226" y="4344987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400 v/v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FE5029-C0C9-954C-97DE-65610FAF64F3}"/>
              </a:ext>
            </a:extLst>
          </p:cNvPr>
          <p:cNvCxnSpPr>
            <a:cxnSpLocks/>
          </p:cNvCxnSpPr>
          <p:nvPr/>
        </p:nvCxnSpPr>
        <p:spPr>
          <a:xfrm flipH="1">
            <a:off x="222250" y="4760913"/>
            <a:ext cx="3989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6" name="TextBox 22">
            <a:extLst>
              <a:ext uri="{FF2B5EF4-FFF2-40B4-BE49-F238E27FC236}">
                <a16:creationId xmlns:a16="http://schemas.microsoft.com/office/drawing/2014/main" id="{0186D03B-FC85-974F-B0E0-6E05E69137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411162" y="4308475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250 v/v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>
            <a:extLst>
              <a:ext uri="{FF2B5EF4-FFF2-40B4-BE49-F238E27FC236}">
                <a16:creationId xmlns:a16="http://schemas.microsoft.com/office/drawing/2014/main" id="{83F1379E-6C64-3442-ACC0-D19B1165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89025"/>
            <a:ext cx="8382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5">
            <a:extLst>
              <a:ext uri="{FF2B5EF4-FFF2-40B4-BE49-F238E27FC236}">
                <a16:creationId xmlns:a16="http://schemas.microsoft.com/office/drawing/2014/main" id="{C666F8C6-9E71-104D-B1A2-F7F3BFDF8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730250"/>
            <a:ext cx="3887788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accent1"/>
                </a:solidFill>
              </a:rPr>
              <a:t>Aligning V and H polarization phases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01B44B-DDCF-8D43-8DFE-AB494BE78518}"/>
              </a:ext>
            </a:extLst>
          </p:cNvPr>
          <p:cNvCxnSpPr>
            <a:cxnSpLocks/>
          </p:cNvCxnSpPr>
          <p:nvPr/>
        </p:nvCxnSpPr>
        <p:spPr>
          <a:xfrm flipV="1">
            <a:off x="4103688" y="2457450"/>
            <a:ext cx="0" cy="1871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6" name="TextBox 14">
            <a:extLst>
              <a:ext uri="{FF2B5EF4-FFF2-40B4-BE49-F238E27FC236}">
                <a16:creationId xmlns:a16="http://schemas.microsoft.com/office/drawing/2014/main" id="{00AA6CFC-A365-BE41-AEBF-F3B15DFDE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5429250"/>
            <a:ext cx="5545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H phase is shifted 2.9 radians to align with V phase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Now I and Q components of H and V can be added constructively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ECE942-9D02-2447-89EF-29EA512AA7CC}"/>
              </a:ext>
            </a:extLst>
          </p:cNvPr>
          <p:cNvCxnSpPr>
            <a:cxnSpLocks/>
          </p:cNvCxnSpPr>
          <p:nvPr/>
        </p:nvCxnSpPr>
        <p:spPr>
          <a:xfrm flipV="1">
            <a:off x="3276600" y="2997200"/>
            <a:ext cx="827088" cy="2486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>
            <a:extLst>
              <a:ext uri="{FF2B5EF4-FFF2-40B4-BE49-F238E27FC236}">
                <a16:creationId xmlns:a16="http://schemas.microsoft.com/office/drawing/2014/main" id="{CE2C79C9-76E0-064E-8866-84EA0860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6863"/>
            <a:ext cx="80645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1"/>
                </a:solidFill>
              </a:rPr>
              <a:t>Fixing ½ cycle slips in the slave by comparison with the master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74605C2-163A-9649-9D0A-0EB401F5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49388"/>
            <a:ext cx="4573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>
            <a:extLst>
              <a:ext uri="{FF2B5EF4-FFF2-40B4-BE49-F238E27FC236}">
                <a16:creationId xmlns:a16="http://schemas.microsoft.com/office/drawing/2014/main" id="{A8FDFA8B-6F67-5B40-A05C-0F4AC5BE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9388"/>
            <a:ext cx="44751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7">
            <a:extLst>
              <a:ext uri="{FF2B5EF4-FFF2-40B4-BE49-F238E27FC236}">
                <a16:creationId xmlns:a16="http://schemas.microsoft.com/office/drawing/2014/main" id="{584DD539-31E1-4946-9266-8B456F4C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481638"/>
            <a:ext cx="8497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If ½ cycle slips are not fixed in the slave polarization, then there is substantial cancellation when the two are added, as shown at left.  </a:t>
            </a:r>
          </a:p>
        </p:txBody>
      </p:sp>
      <p:sp>
        <p:nvSpPr>
          <p:cNvPr id="19461" name="TextBox 9">
            <a:extLst>
              <a:ext uri="{FF2B5EF4-FFF2-40B4-BE49-F238E27FC236}">
                <a16:creationId xmlns:a16="http://schemas.microsoft.com/office/drawing/2014/main" id="{60CD774F-0EFE-4E47-A165-F5880421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127125"/>
            <a:ext cx="291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Vector sum without fix</a:t>
            </a:r>
          </a:p>
        </p:txBody>
      </p:sp>
      <p:sp>
        <p:nvSpPr>
          <p:cNvPr id="19462" name="TextBox 12">
            <a:extLst>
              <a:ext uri="{FF2B5EF4-FFF2-40B4-BE49-F238E27FC236}">
                <a16:creationId xmlns:a16="http://schemas.microsoft.com/office/drawing/2014/main" id="{79D1D6C0-4F36-5545-A71C-E93E27C9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1128713"/>
            <a:ext cx="291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Vector sum with fix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3CB985-9A40-6840-8735-F4B87448A37E}"/>
              </a:ext>
            </a:extLst>
          </p:cNvPr>
          <p:cNvSpPr/>
          <p:nvPr/>
        </p:nvSpPr>
        <p:spPr>
          <a:xfrm>
            <a:off x="1547664" y="4653136"/>
            <a:ext cx="1476164" cy="504056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2C36E8-FCA5-5A4B-ACDF-91B5B97B6709}"/>
              </a:ext>
            </a:extLst>
          </p:cNvPr>
          <p:cNvCxnSpPr>
            <a:cxnSpLocks/>
          </p:cNvCxnSpPr>
          <p:nvPr/>
        </p:nvCxnSpPr>
        <p:spPr>
          <a:xfrm flipV="1">
            <a:off x="1223628" y="5157192"/>
            <a:ext cx="432048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>
            <a:extLst>
              <a:ext uri="{FF2B5EF4-FFF2-40B4-BE49-F238E27FC236}">
                <a16:creationId xmlns:a16="http://schemas.microsoft.com/office/drawing/2014/main" id="{98A6190E-63D8-7846-BD83-2AFC9A35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303338"/>
            <a:ext cx="6624228" cy="55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5">
            <a:extLst>
              <a:ext uri="{FF2B5EF4-FFF2-40B4-BE49-F238E27FC236}">
                <a16:creationId xmlns:a16="http://schemas.microsoft.com/office/drawing/2014/main" id="{0B6AE9FB-F2EE-2943-B916-4D9B1EABC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473075"/>
            <a:ext cx="3322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accent1"/>
                </a:solidFill>
              </a:rPr>
              <a:t>Choosing V or H for master polarization</a:t>
            </a:r>
          </a:p>
        </p:txBody>
      </p:sp>
      <p:sp>
        <p:nvSpPr>
          <p:cNvPr id="17411" name="TextBox 7">
            <a:extLst>
              <a:ext uri="{FF2B5EF4-FFF2-40B4-BE49-F238E27FC236}">
                <a16:creationId xmlns:a16="http://schemas.microsoft.com/office/drawing/2014/main" id="{5EA3A177-EE6E-5144-8C29-7094DB2BB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909078"/>
            <a:ext cx="24844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Originally I always chose V for the ‘master’ polarization, but found that in many cases H worked better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In this occultation, the single-polarization H processing passed QC, whereas the V processing did not.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Note the higher L2 Doppler noise for V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600" dirty="0"/>
              <a:t>Master polarization is chosen by higher average SNR, so for this occultation H is chosen over V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295636-F186-3946-81F8-D2DFFFAFD08A}"/>
              </a:ext>
            </a:extLst>
          </p:cNvPr>
          <p:cNvCxnSpPr>
            <a:cxnSpLocks/>
          </p:cNvCxnSpPr>
          <p:nvPr/>
        </p:nvCxnSpPr>
        <p:spPr>
          <a:xfrm flipV="1">
            <a:off x="2159732" y="4797152"/>
            <a:ext cx="4896544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3" name="TextBox 10">
            <a:extLst>
              <a:ext uri="{FF2B5EF4-FFF2-40B4-BE49-F238E27FC236}">
                <a16:creationId xmlns:a16="http://schemas.microsoft.com/office/drawing/2014/main" id="{0F953E8D-3517-6149-8B4F-137877E47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6433393"/>
            <a:ext cx="406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Phases offset by 10 Hz for visibility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A424AB-8C5A-D844-989A-2C0E087A0E41}"/>
              </a:ext>
            </a:extLst>
          </p:cNvPr>
          <p:cNvCxnSpPr>
            <a:cxnSpLocks/>
          </p:cNvCxnSpPr>
          <p:nvPr/>
        </p:nvCxnSpPr>
        <p:spPr>
          <a:xfrm>
            <a:off x="7380288" y="4473116"/>
            <a:ext cx="0" cy="3960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B5F224-65D6-1946-A98B-F659EFCC645B}"/>
              </a:ext>
            </a:extLst>
          </p:cNvPr>
          <p:cNvCxnSpPr>
            <a:cxnSpLocks/>
          </p:cNvCxnSpPr>
          <p:nvPr/>
        </p:nvCxnSpPr>
        <p:spPr>
          <a:xfrm flipH="1" flipV="1">
            <a:off x="7380287" y="4706802"/>
            <a:ext cx="522001" cy="172659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>
            <a:extLst>
              <a:ext uri="{FF2B5EF4-FFF2-40B4-BE49-F238E27FC236}">
                <a16:creationId xmlns:a16="http://schemas.microsoft.com/office/drawing/2014/main" id="{CA2CD64B-E0DC-F644-B318-B4288585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6863"/>
            <a:ext cx="8064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accent1"/>
                </a:solidFill>
              </a:rPr>
              <a:t>Determining when to stop combination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78F31D16-86FE-2147-88D3-117E3CBD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92263"/>
            <a:ext cx="6278562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2256EB-C97B-614B-B5D8-CF2456848A1B}"/>
              </a:ext>
            </a:extLst>
          </p:cNvPr>
          <p:cNvCxnSpPr/>
          <p:nvPr/>
        </p:nvCxnSpPr>
        <p:spPr>
          <a:xfrm>
            <a:off x="3203575" y="5553075"/>
            <a:ext cx="48609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36B1D9-6E92-0F45-8B5F-29586DB34B88}"/>
              </a:ext>
            </a:extLst>
          </p:cNvPr>
          <p:cNvCxnSpPr/>
          <p:nvPr/>
        </p:nvCxnSpPr>
        <p:spPr>
          <a:xfrm>
            <a:off x="7632700" y="5553075"/>
            <a:ext cx="0" cy="360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5" name="TextBox 15">
            <a:extLst>
              <a:ext uri="{FF2B5EF4-FFF2-40B4-BE49-F238E27FC236}">
                <a16:creationId xmlns:a16="http://schemas.microsoft.com/office/drawing/2014/main" id="{74E5355F-C43A-6C4D-A35E-675403DF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5399088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15 v/v</a:t>
            </a:r>
          </a:p>
        </p:txBody>
      </p:sp>
      <p:sp>
        <p:nvSpPr>
          <p:cNvPr id="20486" name="TextBox 16">
            <a:extLst>
              <a:ext uri="{FF2B5EF4-FFF2-40B4-BE49-F238E27FC236}">
                <a16:creationId xmlns:a16="http://schemas.microsoft.com/office/drawing/2014/main" id="{B146E86C-96CB-F14A-8392-A788610B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6199188"/>
            <a:ext cx="68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Cutoff point</a:t>
            </a:r>
          </a:p>
        </p:txBody>
      </p:sp>
      <p:sp>
        <p:nvSpPr>
          <p:cNvPr id="20487" name="TextBox 17">
            <a:extLst>
              <a:ext uri="{FF2B5EF4-FFF2-40B4-BE49-F238E27FC236}">
                <a16:creationId xmlns:a16="http://schemas.microsoft.com/office/drawing/2014/main" id="{EE62DD2A-9056-B14E-B6FC-E021F320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2788"/>
            <a:ext cx="2520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The combination of polarizations no longer makes sense when the SNR gets too low—this can result in an amplification of noise.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We cut the combination off when the boxcar-smoothed slave SNR descends below 15 v/v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4AC756-40B7-B843-85F5-52F05CE5E44F}"/>
              </a:ext>
            </a:extLst>
          </p:cNvPr>
          <p:cNvSpPr/>
          <p:nvPr/>
        </p:nvSpPr>
        <p:spPr>
          <a:xfrm>
            <a:off x="352425" y="1654175"/>
            <a:ext cx="1427163" cy="687388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SPID 28011 and 28012 (IGOR)</a:t>
            </a:r>
          </a:p>
        </p:txBody>
      </p:sp>
      <p:sp>
        <p:nvSpPr>
          <p:cNvPr id="10242" name="TextBox 7">
            <a:extLst>
              <a:ext uri="{FF2B5EF4-FFF2-40B4-BE49-F238E27FC236}">
                <a16:creationId xmlns:a16="http://schemas.microsoft.com/office/drawing/2014/main" id="{E22328C9-D6E1-834F-9BAD-6C7C1132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80975"/>
            <a:ext cx="83804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300" dirty="0">
                <a:solidFill>
                  <a:schemeClr val="accent1"/>
                </a:solidFill>
              </a:rPr>
              <a:t>PAZ Data Flow at CDAAC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1E4FB4-A07D-E249-8924-CB1EB809C955}"/>
              </a:ext>
            </a:extLst>
          </p:cNvPr>
          <p:cNvSpPr/>
          <p:nvPr/>
        </p:nvSpPr>
        <p:spPr>
          <a:xfrm>
            <a:off x="2393950" y="1654175"/>
            <a:ext cx="1427163" cy="688975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IGOR binary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74601A-719D-944A-A233-F75E6D61CF6F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1779588" y="1997075"/>
            <a:ext cx="614362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474C5-20C5-A547-A285-06DFFC784751}"/>
              </a:ext>
            </a:extLst>
          </p:cNvPr>
          <p:cNvSpPr/>
          <p:nvPr/>
        </p:nvSpPr>
        <p:spPr>
          <a:xfrm>
            <a:off x="4033838" y="1654175"/>
            <a:ext cx="1428750" cy="687388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RINEX data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50FEC-0CB4-4847-B0AB-C4FD0D6F1DE0}"/>
              </a:ext>
            </a:extLst>
          </p:cNvPr>
          <p:cNvSpPr/>
          <p:nvPr/>
        </p:nvSpPr>
        <p:spPr>
          <a:xfrm>
            <a:off x="352425" y="3452813"/>
            <a:ext cx="1427163" cy="688975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SPID 15001 (attitude)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95195D-A551-E349-A655-E77A5C946F6F}"/>
              </a:ext>
            </a:extLst>
          </p:cNvPr>
          <p:cNvSpPr/>
          <p:nvPr/>
        </p:nvSpPr>
        <p:spPr>
          <a:xfrm>
            <a:off x="2393950" y="3452813"/>
            <a:ext cx="1427163" cy="688975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 err="1">
                <a:solidFill>
                  <a:schemeClr val="tx1"/>
                </a:solidFill>
              </a:rPr>
              <a:t>leoAtt</a:t>
            </a:r>
            <a:r>
              <a:rPr lang="en-US" sz="1050" dirty="0">
                <a:solidFill>
                  <a:schemeClr val="tx1"/>
                </a:solidFill>
              </a:rPr>
              <a:t> files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2183A1D-B15E-5E4F-AC36-723D8F023860}"/>
              </a:ext>
            </a:extLst>
          </p:cNvPr>
          <p:cNvSpPr/>
          <p:nvPr/>
        </p:nvSpPr>
        <p:spPr>
          <a:xfrm>
            <a:off x="4033838" y="3451225"/>
            <a:ext cx="1428750" cy="687388"/>
          </a:xfrm>
          <a:prstGeom prst="roundRect">
            <a:avLst/>
          </a:prstGeom>
          <a:solidFill>
            <a:schemeClr val="accent6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POD process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E67878-97C5-7B4F-B05F-EA2D58B2D972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3821113" y="1997075"/>
            <a:ext cx="212725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DB43AD-79D4-E941-9314-BD71B8ECB332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4748213" y="2341563"/>
            <a:ext cx="0" cy="110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4D0D2B3-2E18-F74D-AF22-74540451184E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779588" y="3797300"/>
            <a:ext cx="6143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B223CA-33AB-564E-BF4E-90A2F0B2C76B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 flipV="1">
            <a:off x="3821113" y="3794125"/>
            <a:ext cx="212725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94E8BB3B-4400-1040-B465-6D516C95B92A}"/>
              </a:ext>
            </a:extLst>
          </p:cNvPr>
          <p:cNvSpPr/>
          <p:nvPr/>
        </p:nvSpPr>
        <p:spPr>
          <a:xfrm>
            <a:off x="2393950" y="2554288"/>
            <a:ext cx="1427163" cy="687387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 err="1">
                <a:solidFill>
                  <a:schemeClr val="tx1"/>
                </a:solidFill>
              </a:rPr>
              <a:t>opnGNS</a:t>
            </a:r>
            <a:r>
              <a:rPr lang="en-US" sz="1050" dirty="0">
                <a:solidFill>
                  <a:schemeClr val="tx1"/>
                </a:solidFill>
              </a:rPr>
              <a:t> (occultation) data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854CAC-8F8C-2D43-A4F6-774871190348}"/>
              </a:ext>
            </a:extLst>
          </p:cNvPr>
          <p:cNvCxnSpPr>
            <a:cxnSpLocks/>
            <a:stCxn id="9" idx="2"/>
            <a:endCxn id="32" idx="0"/>
          </p:cNvCxnSpPr>
          <p:nvPr/>
        </p:nvCxnSpPr>
        <p:spPr>
          <a:xfrm>
            <a:off x="3106738" y="2343150"/>
            <a:ext cx="0" cy="21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B7874B68-A378-C545-A371-AD937BC22242}"/>
              </a:ext>
            </a:extLst>
          </p:cNvPr>
          <p:cNvSpPr/>
          <p:nvPr/>
        </p:nvSpPr>
        <p:spPr>
          <a:xfrm>
            <a:off x="5757863" y="2554288"/>
            <a:ext cx="1428750" cy="687387"/>
          </a:xfrm>
          <a:prstGeom prst="roundRect">
            <a:avLst/>
          </a:prstGeom>
          <a:solidFill>
            <a:schemeClr val="accent6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Excess phase process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443C6D-1D39-D04F-87EA-1D6DCA0C306A}"/>
              </a:ext>
            </a:extLst>
          </p:cNvPr>
          <p:cNvSpPr/>
          <p:nvPr/>
        </p:nvSpPr>
        <p:spPr>
          <a:xfrm>
            <a:off x="5757863" y="3451225"/>
            <a:ext cx="1428750" cy="687388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LEO orbits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032D46-C6DE-564D-9425-E53802E39FAF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>
            <a:off x="5462588" y="3794125"/>
            <a:ext cx="295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39BD9B-E798-3747-B7D2-F91E4CDD5B96}"/>
              </a:ext>
            </a:extLst>
          </p:cNvPr>
          <p:cNvCxnSpPr>
            <a:cxnSpLocks/>
            <a:stCxn id="32" idx="3"/>
            <a:endCxn id="36" idx="1"/>
          </p:cNvCxnSpPr>
          <p:nvPr/>
        </p:nvCxnSpPr>
        <p:spPr>
          <a:xfrm>
            <a:off x="3821113" y="2898775"/>
            <a:ext cx="19367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F8E6F07-A8E6-3E40-A8DC-F7F0EA9083DC}"/>
              </a:ext>
            </a:extLst>
          </p:cNvPr>
          <p:cNvCxnSpPr>
            <a:cxnSpLocks/>
            <a:stCxn id="37" idx="0"/>
            <a:endCxn id="36" idx="2"/>
          </p:cNvCxnSpPr>
          <p:nvPr/>
        </p:nvCxnSpPr>
        <p:spPr>
          <a:xfrm flipV="1">
            <a:off x="6472238" y="3241675"/>
            <a:ext cx="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54502C6-13D7-1249-97EE-2E73D1C32F6F}"/>
              </a:ext>
            </a:extLst>
          </p:cNvPr>
          <p:cNvSpPr/>
          <p:nvPr/>
        </p:nvSpPr>
        <p:spPr>
          <a:xfrm>
            <a:off x="7481888" y="2554288"/>
            <a:ext cx="1428750" cy="687387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 err="1">
                <a:solidFill>
                  <a:schemeClr val="tx1"/>
                </a:solidFill>
              </a:rPr>
              <a:t>conPhs</a:t>
            </a:r>
            <a:r>
              <a:rPr lang="en-US" sz="1050" dirty="0">
                <a:solidFill>
                  <a:schemeClr val="tx1"/>
                </a:solidFill>
              </a:rPr>
              <a:t> files (H, V or combined)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D6A274B-654B-7B4A-B79C-7A8FA83DD3B8}"/>
              </a:ext>
            </a:extLst>
          </p:cNvPr>
          <p:cNvSpPr/>
          <p:nvPr/>
        </p:nvSpPr>
        <p:spPr>
          <a:xfrm>
            <a:off x="7481888" y="3451225"/>
            <a:ext cx="1428750" cy="687388"/>
          </a:xfrm>
          <a:prstGeom prst="roundRect">
            <a:avLst/>
          </a:prstGeom>
          <a:solidFill>
            <a:schemeClr val="accent6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Inversion process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3B5A5B8-D296-E246-97D2-03B9F9E872B2}"/>
              </a:ext>
            </a:extLst>
          </p:cNvPr>
          <p:cNvCxnSpPr>
            <a:cxnSpLocks/>
            <a:stCxn id="36" idx="3"/>
            <a:endCxn id="47" idx="1"/>
          </p:cNvCxnSpPr>
          <p:nvPr/>
        </p:nvCxnSpPr>
        <p:spPr>
          <a:xfrm flipV="1">
            <a:off x="7186613" y="2898775"/>
            <a:ext cx="295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5D0568-BBBE-0241-BE7B-F76861CA1BC9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8196263" y="3241675"/>
            <a:ext cx="0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AD6CF85-7EA5-F741-B589-CAA57940E920}"/>
              </a:ext>
            </a:extLst>
          </p:cNvPr>
          <p:cNvSpPr/>
          <p:nvPr/>
        </p:nvSpPr>
        <p:spPr>
          <a:xfrm>
            <a:off x="7481888" y="4300538"/>
            <a:ext cx="1428750" cy="687387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 err="1">
                <a:solidFill>
                  <a:schemeClr val="tx1"/>
                </a:solidFill>
              </a:rPr>
              <a:t>atmPrf</a:t>
            </a:r>
            <a:r>
              <a:rPr lang="en-US" sz="1050" dirty="0">
                <a:solidFill>
                  <a:schemeClr val="tx1"/>
                </a:solidFill>
              </a:rPr>
              <a:t> (occultation profile) files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4AF1AA8-E3CB-2142-ACD4-04DAEA28C3E2}"/>
              </a:ext>
            </a:extLst>
          </p:cNvPr>
          <p:cNvCxnSpPr>
            <a:cxnSpLocks/>
            <a:stCxn id="49" idx="2"/>
            <a:endCxn id="56" idx="0"/>
          </p:cNvCxnSpPr>
          <p:nvPr/>
        </p:nvCxnSpPr>
        <p:spPr>
          <a:xfrm>
            <a:off x="8196263" y="4138613"/>
            <a:ext cx="0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5D7583-A677-694C-985E-F5AFE8F47873}"/>
              </a:ext>
            </a:extLst>
          </p:cNvPr>
          <p:cNvSpPr/>
          <p:nvPr/>
        </p:nvSpPr>
        <p:spPr>
          <a:xfrm>
            <a:off x="250825" y="1196975"/>
            <a:ext cx="1620838" cy="3106738"/>
          </a:xfrm>
          <a:prstGeom prst="rect">
            <a:avLst/>
          </a:prstGeom>
          <a:noFill/>
          <a:ln w="127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F39AAA-4B25-8E48-A10B-42FBE1067B3D}"/>
              </a:ext>
            </a:extLst>
          </p:cNvPr>
          <p:cNvSpPr/>
          <p:nvPr/>
        </p:nvSpPr>
        <p:spPr>
          <a:xfrm>
            <a:off x="260350" y="4694238"/>
            <a:ext cx="1619250" cy="1408112"/>
          </a:xfrm>
          <a:prstGeom prst="rect">
            <a:avLst/>
          </a:prstGeom>
          <a:noFill/>
          <a:ln w="127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68" name="TextBox 2">
            <a:extLst>
              <a:ext uri="{FF2B5EF4-FFF2-40B4-BE49-F238E27FC236}">
                <a16:creationId xmlns:a16="http://schemas.microsoft.com/office/drawing/2014/main" id="{FED7E8F5-F913-8D42-BEB3-F82050B3D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88" y="4344988"/>
            <a:ext cx="865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--or--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923BE9-7E80-E24D-8AC5-87D6BB57860E}"/>
              </a:ext>
            </a:extLst>
          </p:cNvPr>
          <p:cNvSpPr/>
          <p:nvPr/>
        </p:nvSpPr>
        <p:spPr>
          <a:xfrm>
            <a:off x="347663" y="5024438"/>
            <a:ext cx="1428750" cy="687387"/>
          </a:xfrm>
          <a:prstGeom prst="rect">
            <a:avLst/>
          </a:prstGeom>
          <a:solidFill>
            <a:schemeClr val="accent6">
              <a:alpha val="1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050" dirty="0">
                <a:solidFill>
                  <a:schemeClr val="tx1"/>
                </a:solidFill>
              </a:rPr>
              <a:t>Fairbanks PAZ download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0A0FC-E4CF-684F-99A6-2590D4410A02}"/>
              </a:ext>
            </a:extLst>
          </p:cNvPr>
          <p:cNvSpPr txBox="1"/>
          <p:nvPr/>
        </p:nvSpPr>
        <p:spPr>
          <a:xfrm>
            <a:off x="395288" y="1277938"/>
            <a:ext cx="1263650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latin typeface="Arial" charset="0"/>
              </a:rPr>
              <a:t>HISDESAT ASCII data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9508BFA4-E143-1F40-86EB-7ED4AC44F4B9}"/>
              </a:ext>
            </a:extLst>
          </p:cNvPr>
          <p:cNvCxnSpPr>
            <a:stCxn id="34" idx="3"/>
          </p:cNvCxnSpPr>
          <p:nvPr/>
        </p:nvCxnSpPr>
        <p:spPr>
          <a:xfrm flipV="1">
            <a:off x="1776413" y="1997075"/>
            <a:ext cx="319087" cy="3370263"/>
          </a:xfrm>
          <a:prstGeom prst="bentConnector2">
            <a:avLst/>
          </a:prstGeom>
          <a:ln w="9525"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1F92E50-5C50-2446-9D70-2A4465C78E84}"/>
              </a:ext>
            </a:extLst>
          </p:cNvPr>
          <p:cNvSpPr/>
          <p:nvPr/>
        </p:nvSpPr>
        <p:spPr>
          <a:xfrm>
            <a:off x="2051050" y="1952625"/>
            <a:ext cx="90488" cy="904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21D25CD-97CC-B445-A5E8-20AD086715F4}"/>
              </a:ext>
            </a:extLst>
          </p:cNvPr>
          <p:cNvSpPr/>
          <p:nvPr/>
        </p:nvSpPr>
        <p:spPr>
          <a:xfrm>
            <a:off x="2060575" y="3748088"/>
            <a:ext cx="90488" cy="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4" name="TextBox 23">
            <a:extLst>
              <a:ext uri="{FF2B5EF4-FFF2-40B4-BE49-F238E27FC236}">
                <a16:creationId xmlns:a16="http://schemas.microsoft.com/office/drawing/2014/main" id="{1890351A-C7DA-A640-9D26-A01BBF9D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4954457"/>
            <a:ext cx="27909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Special purpose decoding software created for HISDESAT archive data and for Fairbanks downlink station binary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37B73-08CF-1842-B9F7-29B22B757DA1}"/>
              </a:ext>
            </a:extLst>
          </p:cNvPr>
          <p:cNvSpPr txBox="1"/>
          <p:nvPr/>
        </p:nvSpPr>
        <p:spPr>
          <a:xfrm>
            <a:off x="2462038" y="459069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software: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6A08D65-A37B-8047-8420-B61C78DDED25}"/>
              </a:ext>
            </a:extLst>
          </p:cNvPr>
          <p:cNvSpPr/>
          <p:nvPr/>
        </p:nvSpPr>
        <p:spPr>
          <a:xfrm>
            <a:off x="1879600" y="1844824"/>
            <a:ext cx="429295" cy="3744416"/>
          </a:xfrm>
          <a:prstGeom prst="round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60369F-7039-A646-924E-937EA51E7E41}"/>
              </a:ext>
            </a:extLst>
          </p:cNvPr>
          <p:cNvCxnSpPr/>
          <p:nvPr/>
        </p:nvCxnSpPr>
        <p:spPr>
          <a:xfrm flipH="1" flipV="1">
            <a:off x="2128328" y="4486275"/>
            <a:ext cx="314995" cy="5622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9A8EB3-EB87-ED4E-9642-C12753C59103}"/>
              </a:ext>
            </a:extLst>
          </p:cNvPr>
          <p:cNvCxnSpPr>
            <a:cxnSpLocks/>
          </p:cNvCxnSpPr>
          <p:nvPr/>
        </p:nvCxnSpPr>
        <p:spPr>
          <a:xfrm flipV="1">
            <a:off x="5292478" y="3241675"/>
            <a:ext cx="465384" cy="18068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23">
            <a:extLst>
              <a:ext uri="{FF2B5EF4-FFF2-40B4-BE49-F238E27FC236}">
                <a16:creationId xmlns:a16="http://schemas.microsoft.com/office/drawing/2014/main" id="{37BE5FC6-C4FF-7420-C39A-E266C2E6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476" y="4951282"/>
            <a:ext cx="22301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Custom excess phase software to combine H and V polarizations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E8991A0F-5B5F-F945-9A73-0A03ED74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8078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Single Polarization Processing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DE5CD-73A8-0747-BAB1-78D15292F030}"/>
              </a:ext>
            </a:extLst>
          </p:cNvPr>
          <p:cNvSpPr txBox="1"/>
          <p:nvPr/>
        </p:nvSpPr>
        <p:spPr>
          <a:xfrm>
            <a:off x="457200" y="1052736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Normal RO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06CC23-5C5B-084E-B7A6-07B8206C0BC6}"/>
                  </a:ext>
                </a:extLst>
              </p:cNvPr>
              <p:cNvSpPr txBox="1"/>
              <p:nvPr/>
            </p:nvSpPr>
            <p:spPr>
              <a:xfrm>
                <a:off x="287524" y="1422068"/>
                <a:ext cx="8532948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Start with high rate </a:t>
                </a:r>
                <a:r>
                  <a:rPr lang="en-US" dirty="0" err="1"/>
                  <a:t>opnGns</a:t>
                </a:r>
                <a:r>
                  <a:rPr lang="en-US" dirty="0"/>
                  <a:t> occultation data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Remove orbital motion (LEO and GNSS POD data), GNSS clocks (e.g. IGS products), and LEO clocks (via differencing with a high elevation (reference) satellite)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Compute an atmospheric Doppler model from climatology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Integrate this model to get a phase model, then difference it with the observed (excess) phase computed above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This phase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now rotating slowly enough to generate meaningful I and Q components: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𝑆𝑁𝑅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∗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Apply navigation bits to the open-loop portion of I and Q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Stitch open- and closed-loop I’s and Q’s together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Compute phase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Fix full cycle slips by adding or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to minimize the difference between samples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Add the phase model back in to get connected excess phase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These connected L1 and L2 phases are then submitted to the </a:t>
                </a:r>
                <a:r>
                  <a:rPr lang="en-US" i="1" dirty="0"/>
                  <a:t>inversion process</a:t>
                </a:r>
                <a:r>
                  <a:rPr lang="en-US" dirty="0"/>
                  <a:t> to compute bending angle, refractivity, and finally temperature and pressure profiles.  This same inversion process is used by all other missions.</a:t>
                </a:r>
                <a:endParaRPr lang="en-US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06CC23-5C5B-084E-B7A6-07B8206C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1422068"/>
                <a:ext cx="8532948" cy="5078313"/>
              </a:xfrm>
              <a:prstGeom prst="rect">
                <a:avLst/>
              </a:prstGeom>
              <a:blipFill>
                <a:blip r:embed="rId2"/>
                <a:stretch>
                  <a:fillRect l="-446" t="-499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95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Picture 5">
            <a:extLst>
              <a:ext uri="{FF2B5EF4-FFF2-40B4-BE49-F238E27FC236}">
                <a16:creationId xmlns:a16="http://schemas.microsoft.com/office/drawing/2014/main" id="{A82FFB91-41DB-AC43-A13C-30A60D638E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24250" y="2125663"/>
            <a:ext cx="536733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582C512C-53EC-314E-B9BE-BB749A1CC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PAZ V and H Compared</a:t>
            </a:r>
          </a:p>
        </p:txBody>
      </p:sp>
      <p:sp>
        <p:nvSpPr>
          <p:cNvPr id="12291" name="Picture 3">
            <a:extLst>
              <a:ext uri="{FF2B5EF4-FFF2-40B4-BE49-F238E27FC236}">
                <a16:creationId xmlns:a16="http://schemas.microsoft.com/office/drawing/2014/main" id="{B4613C61-3C97-AD41-B0B3-DF694E8E64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4175" y="2138363"/>
            <a:ext cx="52562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B816-B77C-2F46-AEEF-ABC97916C58D}"/>
              </a:ext>
            </a:extLst>
          </p:cNvPr>
          <p:cNvSpPr/>
          <p:nvPr/>
        </p:nvSpPr>
        <p:spPr bwMode="auto">
          <a:xfrm>
            <a:off x="5532438" y="5913438"/>
            <a:ext cx="7048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D98AC-92C1-C049-B4D3-60F25918D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4" y="1844823"/>
            <a:ext cx="4697806" cy="5013177"/>
          </a:xfrm>
          <a:prstGeom prst="rect">
            <a:avLst/>
          </a:prstGeom>
        </p:spPr>
      </p:pic>
      <p:sp>
        <p:nvSpPr>
          <p:cNvPr id="12293" name="TextBox 8">
            <a:extLst>
              <a:ext uri="{FF2B5EF4-FFF2-40B4-BE49-F238E27FC236}">
                <a16:creationId xmlns:a16="http://schemas.microsoft.com/office/drawing/2014/main" id="{6ECD57B1-FD27-2842-A348-A4F80E96F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4" y="833993"/>
            <a:ext cx="8302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Single-polarization processing generates reasonable results</a:t>
            </a:r>
          </a:p>
          <a:p>
            <a:pPr eaLnBrk="1" hangingPunct="1"/>
            <a:r>
              <a:rPr lang="en-US" altLang="en-US" dirty="0"/>
              <a:t>Retrieved profile (</a:t>
            </a:r>
            <a:r>
              <a:rPr lang="en-US" altLang="en-US" dirty="0">
                <a:solidFill>
                  <a:srgbClr val="FF0000"/>
                </a:solidFill>
              </a:rPr>
              <a:t>red</a:t>
            </a:r>
            <a:r>
              <a:rPr lang="en-US" altLang="en-US" dirty="0"/>
              <a:t>), ECMWF short term forecast derived profile (</a:t>
            </a:r>
            <a:r>
              <a:rPr lang="en-US" altLang="en-US" dirty="0">
                <a:solidFill>
                  <a:srgbClr val="00B050"/>
                </a:solidFill>
              </a:rPr>
              <a:t>green</a:t>
            </a:r>
            <a:r>
              <a:rPr lang="en-US" altLang="en-US" dirty="0"/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E8BEB7-CA29-E14D-B274-EB78434C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88" y="1844823"/>
            <a:ext cx="4680012" cy="50390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9FDAA0-EF5A-8144-B865-87ED41FA3B1F}"/>
              </a:ext>
            </a:extLst>
          </p:cNvPr>
          <p:cNvSpPr txBox="1"/>
          <p:nvPr/>
        </p:nvSpPr>
        <p:spPr>
          <a:xfrm>
            <a:off x="1007604" y="140849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79A3C-9BE1-C948-BB3A-C6EAEF0243BF}"/>
              </a:ext>
            </a:extLst>
          </p:cNvPr>
          <p:cNvSpPr txBox="1"/>
          <p:nvPr/>
        </p:nvSpPr>
        <p:spPr>
          <a:xfrm>
            <a:off x="5290796" y="1482883"/>
            <a:ext cx="151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2D34DAC-F21F-4840-8036-ABA76F602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Dual Polarization Processing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via Vector Sum of I and Q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03E6FB-E364-C94B-972B-8D4834728EF2}"/>
              </a:ext>
            </a:extLst>
          </p:cNvPr>
          <p:cNvCxnSpPr>
            <a:cxnSpLocks/>
          </p:cNvCxnSpPr>
          <p:nvPr/>
        </p:nvCxnSpPr>
        <p:spPr>
          <a:xfrm>
            <a:off x="7038975" y="2097088"/>
            <a:ext cx="0" cy="3132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45C711-EADA-4240-BB92-0B1963CDB9CA}"/>
              </a:ext>
            </a:extLst>
          </p:cNvPr>
          <p:cNvCxnSpPr>
            <a:cxnSpLocks/>
          </p:cNvCxnSpPr>
          <p:nvPr/>
        </p:nvCxnSpPr>
        <p:spPr>
          <a:xfrm>
            <a:off x="6102350" y="3968750"/>
            <a:ext cx="2854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9" name="TextBox 8">
            <a:extLst>
              <a:ext uri="{FF2B5EF4-FFF2-40B4-BE49-F238E27FC236}">
                <a16:creationId xmlns:a16="http://schemas.microsoft.com/office/drawing/2014/main" id="{63AC8686-350A-B449-BFC7-588F50BA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1727200"/>
            <a:ext cx="287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6390" name="TextBox 9">
            <a:extLst>
              <a:ext uri="{FF2B5EF4-FFF2-40B4-BE49-F238E27FC236}">
                <a16:creationId xmlns:a16="http://schemas.microsoft.com/office/drawing/2014/main" id="{2AE55649-1421-FA4D-83EA-854F79EF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675" y="37846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E3DF70-5DBD-BB49-BCE8-A017E5B9596B}"/>
              </a:ext>
            </a:extLst>
          </p:cNvPr>
          <p:cNvCxnSpPr>
            <a:cxnSpLocks/>
          </p:cNvCxnSpPr>
          <p:nvPr/>
        </p:nvCxnSpPr>
        <p:spPr>
          <a:xfrm flipV="1">
            <a:off x="7038975" y="3033713"/>
            <a:ext cx="1331913" cy="935037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7E260B-D960-E542-961E-661E26443951}"/>
              </a:ext>
            </a:extLst>
          </p:cNvPr>
          <p:cNvCxnSpPr>
            <a:cxnSpLocks/>
          </p:cNvCxnSpPr>
          <p:nvPr/>
        </p:nvCxnSpPr>
        <p:spPr>
          <a:xfrm flipV="1">
            <a:off x="8370888" y="1727200"/>
            <a:ext cx="539750" cy="130651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98077C-4DE9-1D41-872A-BF2F50DED933}"/>
              </a:ext>
            </a:extLst>
          </p:cNvPr>
          <p:cNvCxnSpPr>
            <a:cxnSpLocks/>
          </p:cNvCxnSpPr>
          <p:nvPr/>
        </p:nvCxnSpPr>
        <p:spPr>
          <a:xfrm flipV="1">
            <a:off x="7038975" y="1738313"/>
            <a:ext cx="1871663" cy="22304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4" name="TextBox 22">
            <a:extLst>
              <a:ext uri="{FF2B5EF4-FFF2-40B4-BE49-F238E27FC236}">
                <a16:creationId xmlns:a16="http://schemas.microsoft.com/office/drawing/2014/main" id="{17FA79EA-4D44-A54F-BFCF-8050ED0BA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3311525"/>
            <a:ext cx="1068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master</a:t>
            </a:r>
          </a:p>
        </p:txBody>
      </p:sp>
      <p:sp>
        <p:nvSpPr>
          <p:cNvPr id="16395" name="TextBox 23">
            <a:extLst>
              <a:ext uri="{FF2B5EF4-FFF2-40B4-BE49-F238E27FC236}">
                <a16:creationId xmlns:a16="http://schemas.microsoft.com/office/drawing/2014/main" id="{1F0E3B4B-6F6F-A542-A087-49B26599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413" y="2379663"/>
            <a:ext cx="1068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slave</a:t>
            </a:r>
          </a:p>
        </p:txBody>
      </p:sp>
      <p:sp>
        <p:nvSpPr>
          <p:cNvPr id="16396" name="TextBox 24">
            <a:extLst>
              <a:ext uri="{FF2B5EF4-FFF2-40B4-BE49-F238E27FC236}">
                <a16:creationId xmlns:a16="http://schemas.microsoft.com/office/drawing/2014/main" id="{6049A329-7A56-514E-AB7A-9169A9C10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236378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combined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2B9B79-5CC3-D44B-82A6-0149037F1E07}"/>
                  </a:ext>
                </a:extLst>
              </p:cNvPr>
              <p:cNvSpPr txBox="1"/>
              <p:nvPr/>
            </p:nvSpPr>
            <p:spPr>
              <a:xfrm>
                <a:off x="179512" y="1520788"/>
                <a:ext cx="5922838" cy="500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Determine a ‘master’ polarization for this occultation.  We use higher SNR to choose between H and V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Compute separate Horizontal and Vertical I and Q values as in the single-polarization example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Determine the phase alignment between H and V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Line the I’s and Q’s up and use the ‘master’ to fix ½ cycle slips in the ‘slave’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Find the point at which the slave polarization signal descends into noise.  This is the point at which to stop the vector combination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Perform a vector sum of the lined up I and Q values from the master and slave: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Assemble the combined excess phase (as in steps 9-11 in the single polarization processing)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Compute the SNR of the combined signal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(assumes similar random noise on H and V channels)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2B9B79-5CC3-D44B-82A6-0149037F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20788"/>
                <a:ext cx="5922838" cy="5004832"/>
              </a:xfrm>
              <a:prstGeom prst="rect">
                <a:avLst/>
              </a:prstGeom>
              <a:blipFill>
                <a:blip r:embed="rId2"/>
                <a:stretch>
                  <a:fillRect l="-427" t="-506" r="-1496" b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46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780CD0E-2D57-C246-A1D7-B539D36D9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84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V/H Combination Results</a:t>
            </a:r>
          </a:p>
        </p:txBody>
      </p:sp>
      <p:sp>
        <p:nvSpPr>
          <p:cNvPr id="21506" name="Picture 5">
            <a:extLst>
              <a:ext uri="{FF2B5EF4-FFF2-40B4-BE49-F238E27FC236}">
                <a16:creationId xmlns:a16="http://schemas.microsoft.com/office/drawing/2014/main" id="{824D3608-E3BA-0642-AD17-9BB7DBB9C9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27313" y="1484313"/>
            <a:ext cx="5868987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TextBox 1">
            <a:extLst>
              <a:ext uri="{FF2B5EF4-FFF2-40B4-BE49-F238E27FC236}">
                <a16:creationId xmlns:a16="http://schemas.microsoft.com/office/drawing/2014/main" id="{E22581C9-4AC2-2840-8890-2CD8F9FAF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64838"/>
            <a:ext cx="27352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Combined processing results in good statistics compared with ECMWF.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combination results in much higher occultation counts compared with processing H or V polarization separately.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EA16F-9602-0D40-AF22-03B725781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422" y="1206579"/>
            <a:ext cx="6137501" cy="561324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D8F50B-980D-4F48-AA04-FD373E177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55636"/>
              </p:ext>
            </p:extLst>
          </p:nvPr>
        </p:nvGraphicFramePr>
        <p:xfrm>
          <a:off x="107950" y="4346576"/>
          <a:ext cx="2892472" cy="21908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46236">
                  <a:extLst>
                    <a:ext uri="{9D8B030D-6E8A-4147-A177-3AD203B41FA5}">
                      <a16:colId xmlns:a16="http://schemas.microsoft.com/office/drawing/2014/main" val="1855778343"/>
                    </a:ext>
                  </a:extLst>
                </a:gridCol>
                <a:gridCol w="1446236">
                  <a:extLst>
                    <a:ext uri="{9D8B030D-6E8A-4147-A177-3AD203B41FA5}">
                      <a16:colId xmlns:a16="http://schemas.microsoft.com/office/drawing/2014/main" val="1497346832"/>
                    </a:ext>
                  </a:extLst>
                </a:gridCol>
              </a:tblGrid>
              <a:tr h="753320">
                <a:tc>
                  <a:txBody>
                    <a:bodyPr/>
                    <a:lstStyle/>
                    <a:p>
                      <a:r>
                        <a:rPr lang="en-US" sz="1600" dirty="0"/>
                        <a:t>Polarization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occultation count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432974"/>
                  </a:ext>
                </a:extLst>
              </a:tr>
              <a:tr h="455947"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4390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531989"/>
                  </a:ext>
                </a:extLst>
              </a:tr>
              <a:tr h="455947"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3493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5604267"/>
                  </a:ext>
                </a:extLst>
              </a:tr>
              <a:tr h="45594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Combined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5750</a:t>
                      </a: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187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23881DF-D3C6-646E-9076-F734F10B8ED7}"/>
              </a:ext>
            </a:extLst>
          </p:cNvPr>
          <p:cNvSpPr/>
          <p:nvPr/>
        </p:nvSpPr>
        <p:spPr>
          <a:xfrm>
            <a:off x="3036426" y="6381328"/>
            <a:ext cx="1823606" cy="4406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6083AD3-E143-3747-824A-39CECE88C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8487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Operational PAZ Processing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5B08D4D5-0E55-4848-AAE0-A13B17EF7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2" y="1916833"/>
            <a:ext cx="3941182" cy="483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>
            <a:extLst>
              <a:ext uri="{FF2B5EF4-FFF2-40B4-BE49-F238E27FC236}">
                <a16:creationId xmlns:a16="http://schemas.microsoft.com/office/drawing/2014/main" id="{9A609222-63D9-5546-B7F1-F5AD1EDD2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062843"/>
            <a:ext cx="453650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Fairbanks data for PAZ downlinked and processed at CDAAC since March 2019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Near real-time processing implemented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Leveraging COSMIC-2 data processing center infrastructure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UCAR/CDAAC PAZ products are being provided to the NOAA Product Distribution and Access (PDA) system since July 2019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PAZ products also sent to weather centers worldwide via WMO GTS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807AA4-1A99-1E9E-A9A1-C2B798E2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738623"/>
            <a:ext cx="3200400" cy="3119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EF60C-69B0-40F8-2305-CEAAE92F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76244"/>
            <a:ext cx="3200400" cy="3119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2BE813-89D4-E2EC-44AE-05ABD59F6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198" y="676245"/>
            <a:ext cx="3200400" cy="3119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752DEE-BF46-CE58-625E-4F5338402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6" y="3738622"/>
            <a:ext cx="3200400" cy="3119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4E00F8-5EC1-0E68-BD51-64C3503E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1" y="-7750"/>
            <a:ext cx="6552728" cy="611070"/>
          </a:xfrm>
        </p:spPr>
        <p:txBody>
          <a:bodyPr>
            <a:noAutofit/>
          </a:bodyPr>
          <a:lstStyle/>
          <a:p>
            <a:r>
              <a:rPr lang="en-US" sz="2800" dirty="0"/>
              <a:t>PAZ compared with other RO 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F8434-5C56-0F9F-8965-56685A0F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3" y="676246"/>
            <a:ext cx="2907808" cy="60090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Showing CDAAC near real-time bending angle (BA) vs. ECMWF short term forecast statistics</a:t>
            </a:r>
          </a:p>
          <a:p>
            <a:r>
              <a:rPr lang="en-US" dirty="0"/>
              <a:t>Collocated profiles (3 </a:t>
            </a:r>
            <a:r>
              <a:rPr lang="en-US" dirty="0" err="1"/>
              <a:t>hr</a:t>
            </a:r>
            <a:r>
              <a:rPr lang="en-US" dirty="0"/>
              <a:t>, 300 km) during Aug. 2022</a:t>
            </a:r>
          </a:p>
          <a:p>
            <a:r>
              <a:rPr lang="en-US" dirty="0"/>
              <a:t>Generally very similar results across 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275CB-444E-98BF-9E55-74875366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2DE46-E4D8-9F47-9B54-05DAAC36151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E419CC-1FE5-E279-8903-DF16FBDFEBAC}"/>
              </a:ext>
            </a:extLst>
          </p:cNvPr>
          <p:cNvSpPr txBox="1"/>
          <p:nvPr/>
        </p:nvSpPr>
        <p:spPr>
          <a:xfrm>
            <a:off x="4033520" y="1656486"/>
            <a:ext cx="144584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767 pairs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 1 km: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 63%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K5 58%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2D475E-909B-2435-2B09-B8F27E0A197A}"/>
              </a:ext>
            </a:extLst>
          </p:cNvPr>
          <p:cNvSpPr txBox="1"/>
          <p:nvPr/>
        </p:nvSpPr>
        <p:spPr>
          <a:xfrm>
            <a:off x="7236875" y="1656486"/>
            <a:ext cx="144584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1482 pairs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 1 km: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 68%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GeoOpt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7E8017-DFC3-1129-24FC-8F93A9186EC7}"/>
              </a:ext>
            </a:extLst>
          </p:cNvPr>
          <p:cNvSpPr txBox="1"/>
          <p:nvPr/>
        </p:nvSpPr>
        <p:spPr>
          <a:xfrm>
            <a:off x="7236874" y="4739353"/>
            <a:ext cx="144584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44583 pairs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 1 km: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 68%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Spire 69%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91B2F-3EB5-BC41-ACEA-FBFA04AE2F35}"/>
              </a:ext>
            </a:extLst>
          </p:cNvPr>
          <p:cNvSpPr txBox="1"/>
          <p:nvPr/>
        </p:nvSpPr>
        <p:spPr>
          <a:xfrm>
            <a:off x="4040217" y="4739353"/>
            <a:ext cx="144584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968 pairs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Reaching 1 km: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C2 70%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PAZ 55%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F7B88-85E5-DC50-7BCD-411F9CAA9A25}"/>
              </a:ext>
            </a:extLst>
          </p:cNvPr>
          <p:cNvSpPr txBox="1"/>
          <p:nvPr/>
        </p:nvSpPr>
        <p:spPr>
          <a:xfrm>
            <a:off x="7236873" y="4348270"/>
            <a:ext cx="1878693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Spire from NOAA CDP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2C444-EE21-CBB2-38EA-72840A8DBEF2}"/>
              </a:ext>
            </a:extLst>
          </p:cNvPr>
          <p:cNvSpPr txBox="1"/>
          <p:nvPr/>
        </p:nvSpPr>
        <p:spPr>
          <a:xfrm>
            <a:off x="0" y="6550223"/>
            <a:ext cx="188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Courtesy Z. Zeng, UCAR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A98F9-3221-9D54-877D-DB728F7DDCEB}"/>
              </a:ext>
            </a:extLst>
          </p:cNvPr>
          <p:cNvSpPr/>
          <p:nvPr/>
        </p:nvSpPr>
        <p:spPr>
          <a:xfrm>
            <a:off x="2743196" y="3738622"/>
            <a:ext cx="3200400" cy="31193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07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104416</TotalTime>
  <Words>2211</Words>
  <Application>Microsoft Macintosh PowerPoint</Application>
  <PresentationFormat>On-screen Show (4:3)</PresentationFormat>
  <Paragraphs>302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Verdana</vt:lpstr>
      <vt:lpstr>Default Design</vt:lpstr>
      <vt:lpstr>Office Theme</vt:lpstr>
      <vt:lpstr>PowerPoint Presentation</vt:lpstr>
      <vt:lpstr>Contents </vt:lpstr>
      <vt:lpstr>PowerPoint Presentation</vt:lpstr>
      <vt:lpstr>Single Polarization Processing</vt:lpstr>
      <vt:lpstr>PAZ V and H Compared</vt:lpstr>
      <vt:lpstr>Dual Polarization Processing via Vector Sum of I and Q</vt:lpstr>
      <vt:lpstr>V/H Combination Results</vt:lpstr>
      <vt:lpstr>Operational PAZ Processing</vt:lpstr>
      <vt:lpstr>PAZ compared with other RO missions</vt:lpstr>
      <vt:lpstr>Spire PRO Processing</vt:lpstr>
      <vt:lpstr>Standard RO processing</vt:lpstr>
      <vt:lpstr>Standard Spire RO Processing</vt:lpstr>
      <vt:lpstr>Differences Between Spire and PAZ PRO Processing</vt:lpstr>
      <vt:lpstr>Spire ∆𝜙 Processing</vt:lpstr>
      <vt:lpstr>Delta Phi: GPS</vt:lpstr>
      <vt:lpstr>Delta Phi: GLONASS</vt:lpstr>
      <vt:lpstr>Delta Phi: Galileo</vt:lpstr>
      <vt:lpstr>Discussion of ∆𝜙 Results</vt:lpstr>
      <vt:lpstr>Conclusion</vt:lpstr>
      <vt:lpstr>Backup slides</vt:lpstr>
      <vt:lpstr>PAZ Background</vt:lpstr>
      <vt:lpstr>PowerPoint Presentation</vt:lpstr>
      <vt:lpstr>PowerPoint Presentation</vt:lpstr>
      <vt:lpstr>V and H Compared</vt:lpstr>
      <vt:lpstr>Spectrogram Comparison</vt:lpstr>
      <vt:lpstr>PowerPoint Presentation</vt:lpstr>
      <vt:lpstr>PowerPoint Presentation</vt:lpstr>
      <vt:lpstr>PowerPoint Presentation</vt:lpstr>
      <vt:lpstr>PowerPoint Presentation</vt:lpstr>
    </vt:vector>
  </TitlesOfParts>
  <Company>UCAR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Sergey Sokolovskiy</dc:creator>
  <cp:lastModifiedBy>Douglas Hunt</cp:lastModifiedBy>
  <cp:revision>880</cp:revision>
  <dcterms:created xsi:type="dcterms:W3CDTF">2010-08-30T20:37:03Z</dcterms:created>
  <dcterms:modified xsi:type="dcterms:W3CDTF">2023-11-28T04:15:34Z</dcterms:modified>
</cp:coreProperties>
</file>