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8" r:id="rId1"/>
  </p:sldMasterIdLst>
  <p:notesMasterIdLst>
    <p:notesMasterId r:id="rId27"/>
  </p:notesMasterIdLst>
  <p:sldIdLst>
    <p:sldId id="257" r:id="rId2"/>
    <p:sldId id="267" r:id="rId3"/>
    <p:sldId id="258" r:id="rId4"/>
    <p:sldId id="259" r:id="rId5"/>
    <p:sldId id="270" r:id="rId6"/>
    <p:sldId id="268" r:id="rId7"/>
    <p:sldId id="261" r:id="rId8"/>
    <p:sldId id="278" r:id="rId9"/>
    <p:sldId id="280" r:id="rId10"/>
    <p:sldId id="276" r:id="rId11"/>
    <p:sldId id="277" r:id="rId12"/>
    <p:sldId id="495" r:id="rId13"/>
    <p:sldId id="489" r:id="rId14"/>
    <p:sldId id="281" r:id="rId15"/>
    <p:sldId id="283" r:id="rId16"/>
    <p:sldId id="285" r:id="rId17"/>
    <p:sldId id="274" r:id="rId18"/>
    <p:sldId id="275" r:id="rId19"/>
    <p:sldId id="273" r:id="rId20"/>
    <p:sldId id="493" r:id="rId21"/>
    <p:sldId id="488" r:id="rId22"/>
    <p:sldId id="494" r:id="rId23"/>
    <p:sldId id="490" r:id="rId24"/>
    <p:sldId id="264" r:id="rId25"/>
    <p:sldId id="26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40FF"/>
    <a:srgbClr val="E5E201"/>
    <a:srgbClr val="FFFC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2"/>
    <p:restoredTop sz="93000"/>
  </p:normalViewPr>
  <p:slideViewPr>
    <p:cSldViewPr snapToGrid="0">
      <p:cViewPr varScale="1">
        <p:scale>
          <a:sx n="100" d="100"/>
          <a:sy n="100" d="100"/>
        </p:scale>
        <p:origin x="5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5B332-3768-2C4A-8E88-698F52C45F93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941D9-1A33-1247-BC57-2EFF35E175F5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0893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7845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3604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 assess the sensitivity of PAZ </a:t>
            </a:r>
            <a:br>
              <a:rPr lang="en-US" dirty="0"/>
            </a:b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observations to differences in the microphysics, either inter-model or </a:t>
            </a:r>
            <a:br>
              <a:rPr lang="en-US" dirty="0"/>
            </a:b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from the same model with different parameterizations.</a:t>
            </a:r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9362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a few or none snow in WSM6 and Purdue Lin</a:t>
            </a:r>
          </a:p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12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20132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14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9362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20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99288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21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78212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941D9-1A33-1247-BC57-2EFF35E175F5}" type="slidenum">
              <a:rPr lang="en-TW" smtClean="0"/>
              <a:t>22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0819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57989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358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68872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768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87810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71639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51059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37470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9754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3605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42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7006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365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3593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3187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2309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3392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4CEF10-7B65-694F-883C-E3D02380E9F8}" type="datetimeFigureOut">
              <a:rPr lang="en-TW" smtClean="0"/>
              <a:t>2023/11/27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55075FA-BB24-A74B-9397-05A7F1E8BA4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4510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9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7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7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g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11" Type="http://schemas.openxmlformats.org/officeDocument/2006/relationships/image" Target="../media/image9.png"/><Relationship Id="rId5" Type="http://schemas.microsoft.com/office/2007/relationships/media" Target="../media/media3.mpg"/><Relationship Id="rId10" Type="http://schemas.openxmlformats.org/officeDocument/2006/relationships/image" Target="../media/image8.png"/><Relationship Id="rId4" Type="http://schemas.openxmlformats.org/officeDocument/2006/relationships/video" Target="../media/media2.m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emf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80AA7-5A96-CCF3-4BF7-FFA2542B4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14" y="1300785"/>
            <a:ext cx="11517086" cy="1828005"/>
          </a:xfrm>
        </p:spPr>
        <p:txBody>
          <a:bodyPr/>
          <a:lstStyle/>
          <a:p>
            <a:r>
              <a:rPr lang="en-TW" dirty="0">
                <a:solidFill>
                  <a:srgbClr val="002060"/>
                </a:solidFill>
              </a:rPr>
              <a:t>WRF Simulations of tropical cyclones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43882-E1F8-9EDE-572C-99FE58B10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906" y="3603848"/>
            <a:ext cx="9670188" cy="1371599"/>
          </a:xfrm>
        </p:spPr>
        <p:txBody>
          <a:bodyPr>
            <a:normAutofit/>
          </a:bodyPr>
          <a:lstStyle/>
          <a:p>
            <a:r>
              <a:rPr lang="en-US" sz="2800" cap="none" dirty="0">
                <a:solidFill>
                  <a:srgbClr val="002060"/>
                </a:solidFill>
              </a:rPr>
              <a:t>S</a:t>
            </a:r>
            <a:r>
              <a:rPr lang="en-TW" sz="2800" cap="none" dirty="0">
                <a:solidFill>
                  <a:srgbClr val="002060"/>
                </a:solidFill>
              </a:rPr>
              <a:t>hu-Ya Chen</a:t>
            </a:r>
            <a:r>
              <a:rPr lang="en-TW" sz="2800" i="1" cap="none" baseline="30000" dirty="0">
                <a:solidFill>
                  <a:srgbClr val="002060"/>
                </a:solidFill>
              </a:rPr>
              <a:t>1</a:t>
            </a:r>
            <a:r>
              <a:rPr lang="en-TW" sz="2800" cap="none" dirty="0">
                <a:solidFill>
                  <a:srgbClr val="002060"/>
                </a:solidFill>
              </a:rPr>
              <a:t>, Ying-Hwa Kuo</a:t>
            </a:r>
            <a:r>
              <a:rPr lang="en-TW" sz="2800" i="1" cap="none" baseline="30000" dirty="0">
                <a:solidFill>
                  <a:srgbClr val="002060"/>
                </a:solidFill>
              </a:rPr>
              <a:t>2</a:t>
            </a:r>
            <a:r>
              <a:rPr lang="en-TW" sz="2800" cap="none" dirty="0">
                <a:solidFill>
                  <a:srgbClr val="002060"/>
                </a:solidFill>
              </a:rPr>
              <a:t>, Hsiu-Wei Li</a:t>
            </a:r>
            <a:r>
              <a:rPr lang="en-TW" sz="2800" i="1" cap="none" baseline="30000" dirty="0">
                <a:solidFill>
                  <a:srgbClr val="002060"/>
                </a:solidFill>
              </a:rPr>
              <a:t>1</a:t>
            </a:r>
            <a:endParaRPr lang="en-TW" sz="2800" i="1" cap="none" dirty="0">
              <a:solidFill>
                <a:srgbClr val="002060"/>
              </a:solidFill>
            </a:endParaRPr>
          </a:p>
          <a:p>
            <a:r>
              <a:rPr lang="en-US" altLang="zh-TW" sz="1800" i="1" kern="0" cap="none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 </a:t>
            </a:r>
            <a:r>
              <a:rPr lang="en-US" altLang="zh-TW" sz="1800" i="1" kern="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GPS Science and Application Research Center, National Central University, Taiwan</a:t>
            </a:r>
            <a:br>
              <a:rPr lang="en-TW" altLang="zh-TW" sz="1800" i="1" kern="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TW" altLang="zh-TW" sz="1800" i="1" kern="0" cap="none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en-TW" altLang="zh-TW" sz="1800" i="1" kern="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800" i="1" kern="0" cap="non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UCAR Community Programs, University Corporation for Atmospheric Research, U.S.A.</a:t>
            </a:r>
            <a:r>
              <a:rPr lang="en-TW" sz="1800" i="1" cap="none" dirty="0">
                <a:solidFill>
                  <a:srgbClr val="002060"/>
                </a:solidFill>
                <a:effectLst/>
              </a:rPr>
              <a:t> </a:t>
            </a:r>
            <a:endParaRPr lang="en-US" altLang="zh-TW" sz="1800" i="1" kern="0" cap="none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NgX\Downloads\NCU_logo.jpg">
            <a:extLst>
              <a:ext uri="{FF2B5EF4-FFF2-40B4-BE49-F238E27FC236}">
                <a16:creationId xmlns:a16="http://schemas.microsoft.com/office/drawing/2014/main" id="{B4159E19-3F77-F051-6633-EE313BEB5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5" b="97619" l="32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5940" y="5566505"/>
            <a:ext cx="106079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5">
            <a:extLst>
              <a:ext uri="{FF2B5EF4-FFF2-40B4-BE49-F238E27FC236}">
                <a16:creationId xmlns:a16="http://schemas.microsoft.com/office/drawing/2014/main" id="{D2AD8D7E-BDCD-F7FE-6187-FCFADC35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11" y="5612944"/>
            <a:ext cx="1225617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5195B-3EF5-9D31-B516-7D3D863D95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</a:blip>
          <a:srcRect r="34510"/>
          <a:stretch/>
        </p:blipFill>
        <p:spPr>
          <a:xfrm>
            <a:off x="2933700" y="5682505"/>
            <a:ext cx="3006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1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28A6-8008-B50F-C65F-E4623744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41" y="13957"/>
            <a:ext cx="10364451" cy="1282451"/>
          </a:xfrm>
        </p:spPr>
        <p:txBody>
          <a:bodyPr>
            <a:normAutofit/>
          </a:bodyPr>
          <a:lstStyle/>
          <a:p>
            <a:r>
              <a:rPr lang="en-TW" sz="4000" cap="none" dirty="0"/>
              <a:t>18-h Forecasted TPW+SLP+10m Wind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n-US" sz="4000" b="0" i="0" u="none" strike="noStrike" dirty="0">
                <a:solidFill>
                  <a:srgbClr val="C00000"/>
                </a:solidFill>
                <a:effectLst/>
              </a:rPr>
              <a:t>MATMO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en-TW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2E62D-D89C-E9EA-9F5C-9F5A365A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000"/>
            <a:ext cx="2825750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5F7CFB-49AA-D193-45E0-E17F76E0F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000" y="1440000"/>
            <a:ext cx="282575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721ACD-419B-E330-ECFE-521400C5A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1440000"/>
            <a:ext cx="2825750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27FEB-9F81-693F-F319-EE13069E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000" y="1440000"/>
            <a:ext cx="282575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B6E8A0-8E24-01C1-53BC-D9B74703E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0" y="1440000"/>
            <a:ext cx="2825750" cy="3124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AED245-FD73-D40B-76E7-FB37259E3DAB}"/>
              </a:ext>
            </a:extLst>
          </p:cNvPr>
          <p:cNvSpPr txBox="1"/>
          <p:nvPr/>
        </p:nvSpPr>
        <p:spPr>
          <a:xfrm>
            <a:off x="10412274" y="1053851"/>
            <a:ext cx="127470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2000" dirty="0">
                <a:latin typeface="+mj-lt"/>
              </a:rPr>
              <a:t>Morrison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920D4-B8EB-4578-203E-A630EC677978}"/>
              </a:ext>
            </a:extLst>
          </p:cNvPr>
          <p:cNvSpPr txBox="1"/>
          <p:nvPr/>
        </p:nvSpPr>
        <p:spPr>
          <a:xfrm>
            <a:off x="685808" y="1053851"/>
            <a:ext cx="125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Purdue 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FE975-9329-4095-6334-EA0F8DF793F9}"/>
              </a:ext>
            </a:extLst>
          </p:cNvPr>
          <p:cNvSpPr txBox="1"/>
          <p:nvPr/>
        </p:nvSpPr>
        <p:spPr>
          <a:xfrm>
            <a:off x="3176590" y="1053851"/>
            <a:ext cx="102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WSM6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A6CCF-EB6D-2A7A-8D69-EC0DF9159518}"/>
              </a:ext>
            </a:extLst>
          </p:cNvPr>
          <p:cNvSpPr txBox="1"/>
          <p:nvPr/>
        </p:nvSpPr>
        <p:spPr>
          <a:xfrm>
            <a:off x="5522516" y="1053851"/>
            <a:ext cx="1333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Goddard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25E9F-F21C-729E-B375-8DEE60BBBE5A}"/>
              </a:ext>
            </a:extLst>
          </p:cNvPr>
          <p:cNvSpPr txBox="1"/>
          <p:nvPr/>
        </p:nvSpPr>
        <p:spPr>
          <a:xfrm>
            <a:off x="7870528" y="1054105"/>
            <a:ext cx="1234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Thompson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6E708C-3D49-867E-6B73-2902CF6C3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72000"/>
            <a:ext cx="2825750" cy="3124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F8AFD7-3420-5D13-D1F2-544F5E329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000" y="3672000"/>
            <a:ext cx="2825750" cy="3124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CEE610-250E-D8EE-77E7-72ECC9DE6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0000" y="3672000"/>
            <a:ext cx="2825750" cy="3124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8296B3-DBE8-617A-6B03-FC160AB4AC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000" y="3672000"/>
            <a:ext cx="2825750" cy="3124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85667B-77F7-FCEF-479A-7436D5A0DA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0000" y="3672000"/>
            <a:ext cx="2825750" cy="3124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178867-6D9F-3ABC-AEFD-904D86743AAA}"/>
              </a:ext>
            </a:extLst>
          </p:cNvPr>
          <p:cNvSpPr txBox="1"/>
          <p:nvPr/>
        </p:nvSpPr>
        <p:spPr>
          <a:xfrm>
            <a:off x="116677" y="1465400"/>
            <a:ext cx="90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ERA5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2BF0CD-A9F3-4956-F09B-459A248EFF39}"/>
              </a:ext>
            </a:extLst>
          </p:cNvPr>
          <p:cNvSpPr txBox="1"/>
          <p:nvPr/>
        </p:nvSpPr>
        <p:spPr>
          <a:xfrm>
            <a:off x="124958" y="3697400"/>
            <a:ext cx="104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GDAS</a:t>
            </a:r>
          </a:p>
        </p:txBody>
      </p:sp>
    </p:spTree>
    <p:extLst>
      <p:ext uri="{BB962C8B-B14F-4D97-AF65-F5344CB8AC3E}">
        <p14:creationId xmlns:p14="http://schemas.microsoft.com/office/powerpoint/2010/main" val="54838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28A6-8008-B50F-C65F-E4623744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088" y="106530"/>
            <a:ext cx="10732125" cy="1053851"/>
          </a:xfrm>
        </p:spPr>
        <p:txBody>
          <a:bodyPr>
            <a:normAutofit/>
          </a:bodyPr>
          <a:lstStyle/>
          <a:p>
            <a:r>
              <a:rPr lang="en-TW" sz="4000" cap="none" dirty="0"/>
              <a:t>18-h Forecasted TPW+SLP+10m Wind 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en-US" sz="4000" b="0" i="0" u="none" strike="noStrike" dirty="0">
                <a:solidFill>
                  <a:srgbClr val="C00000"/>
                </a:solidFill>
                <a:effectLst/>
              </a:rPr>
              <a:t>KOMPASU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en-TW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7802B-E9FB-FACD-A817-FF7557DF4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000"/>
            <a:ext cx="2825750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09797-87EB-35F0-BFF8-63D4370A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000" y="1440000"/>
            <a:ext cx="282575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0382A-0A4C-155C-0B55-2E526393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1440000"/>
            <a:ext cx="2825750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7CE3D1-0B9B-AA0C-BB39-419E5C510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000" y="1440000"/>
            <a:ext cx="282575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8B364-2629-7E07-4167-51542664C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0" y="1440000"/>
            <a:ext cx="2825750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CAEE7-540B-85E4-3324-29945CEB0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72000"/>
            <a:ext cx="2825750" cy="312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845176-290A-FBE7-98ED-4A1DF293D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000" y="3672000"/>
            <a:ext cx="2825750" cy="3124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19F59E-6288-80DE-C61D-1E0020863E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0000" y="3672000"/>
            <a:ext cx="2825750" cy="3124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9A10FE-DBE5-6AE8-F506-B75550963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000" y="3672000"/>
            <a:ext cx="2825750" cy="3124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014F85-F151-137B-7C4D-881F68D67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0000" y="3672000"/>
            <a:ext cx="2825750" cy="3124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EB4C0D-D829-A2A8-2D03-09D857F113D4}"/>
              </a:ext>
            </a:extLst>
          </p:cNvPr>
          <p:cNvSpPr txBox="1"/>
          <p:nvPr/>
        </p:nvSpPr>
        <p:spPr>
          <a:xfrm>
            <a:off x="10412274" y="1053851"/>
            <a:ext cx="127470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2000" dirty="0">
                <a:latin typeface="+mj-lt"/>
              </a:rPr>
              <a:t>Morrison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D4EF7E-DDAE-F67C-CC95-B0D781A76064}"/>
              </a:ext>
            </a:extLst>
          </p:cNvPr>
          <p:cNvSpPr txBox="1"/>
          <p:nvPr/>
        </p:nvSpPr>
        <p:spPr>
          <a:xfrm>
            <a:off x="685808" y="1053851"/>
            <a:ext cx="125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Purdue Lin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BAC233-9768-B37C-162E-EBFCE87BDF3C}"/>
              </a:ext>
            </a:extLst>
          </p:cNvPr>
          <p:cNvSpPr txBox="1"/>
          <p:nvPr/>
        </p:nvSpPr>
        <p:spPr>
          <a:xfrm>
            <a:off x="3176590" y="1053851"/>
            <a:ext cx="102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WSM6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625341-468B-30CA-9911-24AB37421577}"/>
              </a:ext>
            </a:extLst>
          </p:cNvPr>
          <p:cNvSpPr txBox="1"/>
          <p:nvPr/>
        </p:nvSpPr>
        <p:spPr>
          <a:xfrm>
            <a:off x="5522516" y="1053851"/>
            <a:ext cx="1333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Goddard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5538D4-D5C3-BA44-5B10-B10D2B7A43D1}"/>
              </a:ext>
            </a:extLst>
          </p:cNvPr>
          <p:cNvSpPr txBox="1"/>
          <p:nvPr/>
        </p:nvSpPr>
        <p:spPr>
          <a:xfrm>
            <a:off x="7870528" y="1054105"/>
            <a:ext cx="1234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Thompson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72E0B3-FB83-FC7C-D01D-8C2D32986F12}"/>
              </a:ext>
            </a:extLst>
          </p:cNvPr>
          <p:cNvSpPr txBox="1"/>
          <p:nvPr/>
        </p:nvSpPr>
        <p:spPr>
          <a:xfrm>
            <a:off x="116677" y="1465400"/>
            <a:ext cx="90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ERA5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DF0D13-21EF-C203-030F-82043ABA0F57}"/>
              </a:ext>
            </a:extLst>
          </p:cNvPr>
          <p:cNvSpPr txBox="1"/>
          <p:nvPr/>
        </p:nvSpPr>
        <p:spPr>
          <a:xfrm>
            <a:off x="124958" y="3697400"/>
            <a:ext cx="104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GDAS</a:t>
            </a:r>
          </a:p>
        </p:txBody>
      </p:sp>
    </p:spTree>
    <p:extLst>
      <p:ext uri="{BB962C8B-B14F-4D97-AF65-F5344CB8AC3E}">
        <p14:creationId xmlns:p14="http://schemas.microsoft.com/office/powerpoint/2010/main" val="302085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8B3D-DBD9-B170-30AD-3BD1E2CC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40" y="-23660"/>
            <a:ext cx="10364451" cy="747296"/>
          </a:xfrm>
        </p:spPr>
        <p:txBody>
          <a:bodyPr/>
          <a:lstStyle/>
          <a:p>
            <a:r>
              <a:rPr lang="en-TW" cap="none" dirty="0"/>
              <a:t>Hydrometeors (mixing ratio) for </a:t>
            </a:r>
            <a:r>
              <a:rPr lang="en-US" sz="3600" b="0" i="0" u="none" strike="noStrike" dirty="0">
                <a:solidFill>
                  <a:srgbClr val="C00000"/>
                </a:solidFill>
                <a:effectLst/>
              </a:rPr>
              <a:t>KOMPASU</a:t>
            </a:r>
            <a:endParaRPr lang="en-TW" cap="none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32309-9AA8-BF72-DAAD-0BFA74B47E06}"/>
              </a:ext>
            </a:extLst>
          </p:cNvPr>
          <p:cNvSpPr txBox="1"/>
          <p:nvPr/>
        </p:nvSpPr>
        <p:spPr>
          <a:xfrm>
            <a:off x="85151" y="3577478"/>
            <a:ext cx="17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GDAS </a:t>
            </a:r>
            <a:r>
              <a:rPr lang="en-TW" sz="1800" dirty="0">
                <a:latin typeface="+mj-lt"/>
              </a:rPr>
              <a:t>Goddard</a:t>
            </a:r>
            <a:r>
              <a:rPr lang="en-TW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CFB2E9-0FD1-C3C5-49E0-4B547792A182}"/>
              </a:ext>
            </a:extLst>
          </p:cNvPr>
          <p:cNvSpPr txBox="1"/>
          <p:nvPr/>
        </p:nvSpPr>
        <p:spPr>
          <a:xfrm>
            <a:off x="75071" y="187914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ERA5 </a:t>
            </a:r>
            <a:r>
              <a:rPr lang="en-TW" sz="1800" dirty="0">
                <a:latin typeface="+mj-lt"/>
              </a:rPr>
              <a:t>Goddard</a:t>
            </a:r>
            <a:r>
              <a:rPr lang="en-TW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6CF83F-34FF-9207-8B91-25D33321C6BE}"/>
              </a:ext>
            </a:extLst>
          </p:cNvPr>
          <p:cNvSpPr txBox="1"/>
          <p:nvPr/>
        </p:nvSpPr>
        <p:spPr>
          <a:xfrm>
            <a:off x="85151" y="5428728"/>
            <a:ext cx="167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GDAS </a:t>
            </a:r>
            <a:r>
              <a:rPr lang="en-TW" sz="1800" dirty="0">
                <a:latin typeface="+mj-lt"/>
              </a:rPr>
              <a:t>Morrison</a:t>
            </a:r>
            <a:r>
              <a:rPr lang="en-TW" dirty="0"/>
              <a:t>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33DCAF-E8A7-B65B-94B8-598E0E087A32}"/>
              </a:ext>
            </a:extLst>
          </p:cNvPr>
          <p:cNvGrpSpPr/>
          <p:nvPr/>
        </p:nvGrpSpPr>
        <p:grpSpPr>
          <a:xfrm>
            <a:off x="1757404" y="705886"/>
            <a:ext cx="10338365" cy="6032444"/>
            <a:chOff x="1764000" y="705886"/>
            <a:chExt cx="10338365" cy="6032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B845B9-BA8F-CF7E-A3B4-CFF0CC9BA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4000" y="2916000"/>
              <a:ext cx="2011680" cy="18783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09BDE8-2083-EAFD-112E-4846C5419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6000" y="2916000"/>
              <a:ext cx="2011680" cy="18783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995365-9DC0-4459-E63A-3B4AEB854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8000" y="2916000"/>
              <a:ext cx="2011680" cy="18783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2E6FA8-FE79-D523-9D7B-998381D2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0000" y="2916000"/>
              <a:ext cx="2011680" cy="18783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0582A5-5C07-2DC9-C5C1-AD588E1D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72000" y="2916000"/>
              <a:ext cx="2011680" cy="187833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167D94-6DF9-1D8E-8DAB-9086E2CF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4000" y="1008000"/>
              <a:ext cx="2011680" cy="18783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A93D2D-097E-B1D0-7FA6-F5B455D6F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6000" y="1008000"/>
              <a:ext cx="2011680" cy="187833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3762B1-105C-EF47-F5DB-8C7D0D22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8000" y="1008000"/>
              <a:ext cx="2011680" cy="18783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958B3C-8356-B4F7-91C6-AF13BFF6D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20000" y="1008000"/>
              <a:ext cx="2011680" cy="187833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1323AE-DF84-8E9D-90DF-D4E04AB4D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72000" y="1008000"/>
              <a:ext cx="2011680" cy="187833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C82577-465B-D30D-716D-84313546B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64000" y="4860000"/>
              <a:ext cx="2011680" cy="18783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9EB3A72-CBFC-9081-D0E8-32935C2BA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16000" y="4860000"/>
              <a:ext cx="2011680" cy="187833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C584DA-05E3-9110-F04A-CFF5EA266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68000" y="4860000"/>
              <a:ext cx="2011680" cy="187833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EDA462F-913E-6953-6AB7-B34667A1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20000" y="4860000"/>
              <a:ext cx="2011680" cy="187833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B30D459-64FD-3013-BE1E-13B8F5D8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972000" y="4860000"/>
              <a:ext cx="2011680" cy="187833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563476-D700-1536-01A7-F78F6226DC5F}"/>
                </a:ext>
              </a:extLst>
            </p:cNvPr>
            <p:cNvSpPr txBox="1"/>
            <p:nvPr/>
          </p:nvSpPr>
          <p:spPr>
            <a:xfrm>
              <a:off x="2229304" y="705886"/>
              <a:ext cx="9873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TW" dirty="0"/>
                <a:t>loud Ice                  Cloud Water                Graupel                     Rain Water                 Snow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12DDCB4-2BCC-68C6-A435-BCDC19C2E969}"/>
              </a:ext>
            </a:extLst>
          </p:cNvPr>
          <p:cNvSpPr txBox="1"/>
          <p:nvPr/>
        </p:nvSpPr>
        <p:spPr>
          <a:xfrm>
            <a:off x="5229726" y="22138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TW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B97E01-AC10-2F52-A4BF-A3B578F6AD1D}"/>
              </a:ext>
            </a:extLst>
          </p:cNvPr>
          <p:cNvGrpSpPr/>
          <p:nvPr/>
        </p:nvGrpSpPr>
        <p:grpSpPr>
          <a:xfrm>
            <a:off x="40954" y="62654"/>
            <a:ext cx="1696290" cy="1648800"/>
            <a:chOff x="40954" y="62654"/>
            <a:chExt cx="1696290" cy="16488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EBD1B5C-53CD-BA48-112F-2DD07F681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12085"/>
            <a:stretch/>
          </p:blipFill>
          <p:spPr>
            <a:xfrm>
              <a:off x="40954" y="62654"/>
              <a:ext cx="1696290" cy="16488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B71C334-C8C1-B778-56EC-36E963CFD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927" y="605177"/>
              <a:ext cx="514984" cy="5534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A807DD-6D9A-7412-B8D6-8636514F0B8E}"/>
              </a:ext>
            </a:extLst>
          </p:cNvPr>
          <p:cNvSpPr txBox="1"/>
          <p:nvPr/>
        </p:nvSpPr>
        <p:spPr>
          <a:xfrm>
            <a:off x="9954892" y="5993395"/>
            <a:ext cx="223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125-A5D6-25BC-7C3A-C5D802C8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4000" cap="none" dirty="0"/>
              <a:t>12-h Accumulated Rainfall from GPM IMERG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6366E-4F1C-62A3-02EF-F8E9A246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31" y="2338043"/>
            <a:ext cx="3901440" cy="3901440"/>
          </a:xfrm>
          <a:prstGeom prst="rect">
            <a:avLst/>
          </a:prstGeom>
          <a:ln w="254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1161A-045C-D128-5AE2-DD3AC129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23" y="2338043"/>
            <a:ext cx="3901440" cy="390144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67556-5544-9739-942F-1E57168C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515" y="2338043"/>
            <a:ext cx="3901440" cy="390144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6A09D-F8E2-E8A9-13A9-9FDEED3F6BAA}"/>
              </a:ext>
            </a:extLst>
          </p:cNvPr>
          <p:cNvSpPr txBox="1"/>
          <p:nvPr/>
        </p:nvSpPr>
        <p:spPr>
          <a:xfrm>
            <a:off x="1854944" y="1937933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Bualoi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7E1F9-B089-DA3F-CE59-6EC3EC8455C0}"/>
              </a:ext>
            </a:extLst>
          </p:cNvPr>
          <p:cNvSpPr txBox="1"/>
          <p:nvPr/>
        </p:nvSpPr>
        <p:spPr>
          <a:xfrm>
            <a:off x="5839985" y="1937933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Matmo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E3AE5B-0D0E-26BF-850D-0FF73EB9AE51}"/>
              </a:ext>
            </a:extLst>
          </p:cNvPr>
          <p:cNvSpPr txBox="1"/>
          <p:nvPr/>
        </p:nvSpPr>
        <p:spPr>
          <a:xfrm>
            <a:off x="9658712" y="1937933"/>
            <a:ext cx="109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Kompasu</a:t>
            </a:r>
          </a:p>
        </p:txBody>
      </p:sp>
    </p:spTree>
    <p:extLst>
      <p:ext uri="{BB962C8B-B14F-4D97-AF65-F5344CB8AC3E}">
        <p14:creationId xmlns:p14="http://schemas.microsoft.com/office/powerpoint/2010/main" val="1105057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FBE5-0C5A-3E7A-C085-FDE8123E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906" y="33340"/>
            <a:ext cx="9240126" cy="1053851"/>
          </a:xfrm>
        </p:spPr>
        <p:txBody>
          <a:bodyPr>
            <a:normAutofit/>
          </a:bodyPr>
          <a:lstStyle/>
          <a:p>
            <a:pPr algn="r"/>
            <a:r>
              <a:rPr lang="en-TW" sz="4000" cap="none" dirty="0"/>
              <a:t>12-h Accumulated Rainfall (f6-18h) 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(</a:t>
            </a:r>
            <a:r>
              <a:rPr lang="en-US" sz="4000" b="0" i="0" u="none" strike="noStrike" cap="none" dirty="0" err="1">
                <a:solidFill>
                  <a:srgbClr val="C00000"/>
                </a:solidFill>
                <a:effectLst/>
              </a:rPr>
              <a:t>Bualoi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)</a:t>
            </a:r>
            <a:endParaRPr lang="en-TW" sz="400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89323-7A12-545F-DFF1-9431604FD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8318"/>
            <a:ext cx="2825750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89158-067F-EA47-8D6B-02C336FA5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000" y="998318"/>
            <a:ext cx="2825750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D0961-A997-8707-BDD0-9DEF7CA41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998318"/>
            <a:ext cx="2825750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B42B9-2EB9-C74D-6F87-2EF663D0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000" y="998318"/>
            <a:ext cx="282575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3B832-DFDA-2321-1835-C0616985D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000" y="998318"/>
            <a:ext cx="2825750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48F079-50E9-6B16-38D5-84057043A7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993"/>
          <a:stretch/>
        </p:blipFill>
        <p:spPr>
          <a:xfrm>
            <a:off x="0" y="3230318"/>
            <a:ext cx="2825750" cy="2780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02BABA-59B8-4982-B840-4281106036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993"/>
          <a:stretch/>
        </p:blipFill>
        <p:spPr>
          <a:xfrm>
            <a:off x="2340000" y="3230318"/>
            <a:ext cx="2825750" cy="27807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866ACC-696B-FF22-2656-2C20A5101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993"/>
          <a:stretch/>
        </p:blipFill>
        <p:spPr>
          <a:xfrm>
            <a:off x="4680000" y="3230318"/>
            <a:ext cx="2825750" cy="2780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1C6F24-5531-0BA7-02F7-C829D85177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993"/>
          <a:stretch/>
        </p:blipFill>
        <p:spPr>
          <a:xfrm>
            <a:off x="7020000" y="3230318"/>
            <a:ext cx="2825750" cy="27807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B93482-85E1-D2F6-358A-3CBDFBDBA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0993"/>
          <a:stretch/>
        </p:blipFill>
        <p:spPr>
          <a:xfrm>
            <a:off x="9360000" y="3230318"/>
            <a:ext cx="2825750" cy="27807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2E795D-1536-863E-6406-30FDA0D77EAB}"/>
              </a:ext>
            </a:extLst>
          </p:cNvPr>
          <p:cNvGrpSpPr/>
          <p:nvPr/>
        </p:nvGrpSpPr>
        <p:grpSpPr>
          <a:xfrm>
            <a:off x="1295046" y="3366658"/>
            <a:ext cx="10239493" cy="400110"/>
            <a:chOff x="1295046" y="3808340"/>
            <a:chExt cx="10239493" cy="4001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559A22-AF36-AE06-6B22-43414C3D7127}"/>
                </a:ext>
              </a:extLst>
            </p:cNvPr>
            <p:cNvSpPr txBox="1"/>
            <p:nvPr/>
          </p:nvSpPr>
          <p:spPr>
            <a:xfrm>
              <a:off x="10259837" y="3808340"/>
              <a:ext cx="12747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Morrison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E2FA65-5897-1EBF-BD0F-3527F857CDF0}"/>
                </a:ext>
              </a:extLst>
            </p:cNvPr>
            <p:cNvSpPr txBox="1"/>
            <p:nvPr/>
          </p:nvSpPr>
          <p:spPr>
            <a:xfrm>
              <a:off x="1295046" y="3808340"/>
              <a:ext cx="12509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Purdue Lin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F03C91-0015-2607-A954-D2E5B485117F}"/>
                </a:ext>
              </a:extLst>
            </p:cNvPr>
            <p:cNvSpPr txBox="1"/>
            <p:nvPr/>
          </p:nvSpPr>
          <p:spPr>
            <a:xfrm>
              <a:off x="3294327" y="3808340"/>
              <a:ext cx="1022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WSM6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CCC1B2-1D9A-87FE-97A8-EBBC6A3FBD5E}"/>
                </a:ext>
              </a:extLst>
            </p:cNvPr>
            <p:cNvSpPr txBox="1"/>
            <p:nvPr/>
          </p:nvSpPr>
          <p:spPr>
            <a:xfrm>
              <a:off x="5484678" y="3808340"/>
              <a:ext cx="1333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Goddard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5BCDBA-6A3A-A641-5905-62ECDC23C5F9}"/>
                </a:ext>
              </a:extLst>
            </p:cNvPr>
            <p:cNvSpPr txBox="1"/>
            <p:nvPr/>
          </p:nvSpPr>
          <p:spPr>
            <a:xfrm>
              <a:off x="7881873" y="3808340"/>
              <a:ext cx="12346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Thompson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8EF56BD-1A45-A954-CC71-3CD58C2A92CD}"/>
              </a:ext>
            </a:extLst>
          </p:cNvPr>
          <p:cNvSpPr txBox="1"/>
          <p:nvPr/>
        </p:nvSpPr>
        <p:spPr>
          <a:xfrm>
            <a:off x="116677" y="1023718"/>
            <a:ext cx="90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ERA5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298E30-6EFD-67A1-B3F0-E67BF8E98777}"/>
              </a:ext>
            </a:extLst>
          </p:cNvPr>
          <p:cNvSpPr txBox="1"/>
          <p:nvPr/>
        </p:nvSpPr>
        <p:spPr>
          <a:xfrm>
            <a:off x="124958" y="3255718"/>
            <a:ext cx="104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GDAS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623ACE-B098-1459-1F02-5E07B1F1B3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14" t="95801" r="1474"/>
          <a:stretch/>
        </p:blipFill>
        <p:spPr>
          <a:xfrm>
            <a:off x="921000" y="6092332"/>
            <a:ext cx="10343750" cy="5197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7C0D0E-91BD-01D3-2907-F79D6F52B288}"/>
              </a:ext>
            </a:extLst>
          </p:cNvPr>
          <p:cNvGrpSpPr/>
          <p:nvPr/>
        </p:nvGrpSpPr>
        <p:grpSpPr>
          <a:xfrm>
            <a:off x="1142334" y="424774"/>
            <a:ext cx="1293005" cy="1258154"/>
            <a:chOff x="1767033" y="1371409"/>
            <a:chExt cx="1293005" cy="12581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D93EE2-D2EA-6484-00BD-B4324A71A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6843" t="19922" r="25747" b="34269"/>
            <a:stretch/>
          </p:blipFill>
          <p:spPr>
            <a:xfrm>
              <a:off x="1826923" y="1438089"/>
              <a:ext cx="1233115" cy="119147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C9CD38-E193-47F9-3A51-AC99C5E677E0}"/>
                </a:ext>
              </a:extLst>
            </p:cNvPr>
            <p:cNvSpPr txBox="1"/>
            <p:nvPr/>
          </p:nvSpPr>
          <p:spPr>
            <a:xfrm>
              <a:off x="1767033" y="1371409"/>
              <a:ext cx="1175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dirty="0"/>
                <a:t>GPM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30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FBE5-0C5A-3E7A-C085-FDE8123E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72" y="0"/>
            <a:ext cx="10364451" cy="1161535"/>
          </a:xfrm>
        </p:spPr>
        <p:txBody>
          <a:bodyPr>
            <a:normAutofit/>
          </a:bodyPr>
          <a:lstStyle/>
          <a:p>
            <a:pPr algn="r"/>
            <a:r>
              <a:rPr lang="en-TW" sz="4000" cap="none" dirty="0"/>
              <a:t>12-h Accumulated Rainfall (f6-18h) 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(</a:t>
            </a:r>
            <a:r>
              <a:rPr lang="en-US" sz="4000" b="0" i="0" u="none" strike="noStrike" cap="none" dirty="0" err="1">
                <a:solidFill>
                  <a:srgbClr val="C00000"/>
                </a:solidFill>
                <a:effectLst/>
              </a:rPr>
              <a:t>Matmo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)</a:t>
            </a:r>
            <a:endParaRPr lang="en-TW" sz="40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28E70-2EAF-7A1C-04D7-9D5F4322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885"/>
            <a:ext cx="2825750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4355D0-8DA6-80C6-9AD1-BE3FDA59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000" y="1044885"/>
            <a:ext cx="2825750" cy="312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086B6B-D7DF-200E-5958-0764B7E6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1044885"/>
            <a:ext cx="2825750" cy="3124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EE7E81-9E1D-254F-3918-2EB28C894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000" y="1044885"/>
            <a:ext cx="2825750" cy="3124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2C1DDE-C420-FBC0-9DF1-183A7B08E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0" y="1044885"/>
            <a:ext cx="2825750" cy="3124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780665-B16A-1C52-C36E-6896CB383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940"/>
          <a:stretch/>
        </p:blipFill>
        <p:spPr>
          <a:xfrm>
            <a:off x="0" y="3276885"/>
            <a:ext cx="2825750" cy="27823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AC5117-1F69-5981-066F-225351752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940"/>
          <a:stretch/>
        </p:blipFill>
        <p:spPr>
          <a:xfrm>
            <a:off x="2340000" y="3276885"/>
            <a:ext cx="2825750" cy="27823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96C9D5-8C52-AE8C-8C6D-18D123E68A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940"/>
          <a:stretch/>
        </p:blipFill>
        <p:spPr>
          <a:xfrm>
            <a:off x="4680000" y="3276885"/>
            <a:ext cx="2825750" cy="27823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8BB0D8-AAC2-6559-6616-607FFF7070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940"/>
          <a:stretch/>
        </p:blipFill>
        <p:spPr>
          <a:xfrm>
            <a:off x="7020000" y="3276885"/>
            <a:ext cx="2825750" cy="27823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86A218-EA06-AB87-6BB7-7106C52726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940"/>
          <a:stretch/>
        </p:blipFill>
        <p:spPr>
          <a:xfrm>
            <a:off x="9360000" y="3276885"/>
            <a:ext cx="2825750" cy="278239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8E2CF3-187A-D79A-A528-8A758F263923}"/>
              </a:ext>
            </a:extLst>
          </p:cNvPr>
          <p:cNvSpPr txBox="1"/>
          <p:nvPr/>
        </p:nvSpPr>
        <p:spPr>
          <a:xfrm>
            <a:off x="116677" y="1070285"/>
            <a:ext cx="90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ERA5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C6D82E-AF67-F3C5-85AB-DAF5592C3CD0}"/>
              </a:ext>
            </a:extLst>
          </p:cNvPr>
          <p:cNvSpPr txBox="1"/>
          <p:nvPr/>
        </p:nvSpPr>
        <p:spPr>
          <a:xfrm>
            <a:off x="124958" y="3302285"/>
            <a:ext cx="104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GDAS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C5FA07-1888-0302-7971-596B0DD19084}"/>
              </a:ext>
            </a:extLst>
          </p:cNvPr>
          <p:cNvGrpSpPr/>
          <p:nvPr/>
        </p:nvGrpSpPr>
        <p:grpSpPr>
          <a:xfrm>
            <a:off x="809624" y="3702395"/>
            <a:ext cx="10843477" cy="400110"/>
            <a:chOff x="1295046" y="3808340"/>
            <a:chExt cx="10843477" cy="4001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F146D3-FBCD-812E-7932-633B03D7DD41}"/>
                </a:ext>
              </a:extLst>
            </p:cNvPr>
            <p:cNvSpPr txBox="1"/>
            <p:nvPr/>
          </p:nvSpPr>
          <p:spPr>
            <a:xfrm>
              <a:off x="10863821" y="3808340"/>
              <a:ext cx="12747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Morrison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486662-D10A-CD64-1230-301F5DD2A62A}"/>
                </a:ext>
              </a:extLst>
            </p:cNvPr>
            <p:cNvSpPr txBox="1"/>
            <p:nvPr/>
          </p:nvSpPr>
          <p:spPr>
            <a:xfrm>
              <a:off x="1295046" y="3808340"/>
              <a:ext cx="12509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Purdue Lin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B4BD70-A2D0-D42C-A806-0B87BE5B4451}"/>
                </a:ext>
              </a:extLst>
            </p:cNvPr>
            <p:cNvSpPr txBox="1"/>
            <p:nvPr/>
          </p:nvSpPr>
          <p:spPr>
            <a:xfrm>
              <a:off x="3733463" y="3808340"/>
              <a:ext cx="1022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WSM6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EDF7F-F82E-425F-30DE-FB7E4492D339}"/>
                </a:ext>
              </a:extLst>
            </p:cNvPr>
            <p:cNvSpPr txBox="1"/>
            <p:nvPr/>
          </p:nvSpPr>
          <p:spPr>
            <a:xfrm>
              <a:off x="5964715" y="3808340"/>
              <a:ext cx="1333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Goddard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E86D8D-1CE1-0584-1F4D-3DB13C8AE16B}"/>
                </a:ext>
              </a:extLst>
            </p:cNvPr>
            <p:cNvSpPr txBox="1"/>
            <p:nvPr/>
          </p:nvSpPr>
          <p:spPr>
            <a:xfrm>
              <a:off x="8268412" y="3808340"/>
              <a:ext cx="12346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Thompson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DEF2A-D339-5544-34AC-C24F933F91B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14" t="95801" r="1474"/>
          <a:stretch/>
        </p:blipFill>
        <p:spPr>
          <a:xfrm>
            <a:off x="921000" y="6206633"/>
            <a:ext cx="10343750" cy="5197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E173FE-D376-D89B-3866-D1158EA2EEAB}"/>
              </a:ext>
            </a:extLst>
          </p:cNvPr>
          <p:cNvGrpSpPr/>
          <p:nvPr/>
        </p:nvGrpSpPr>
        <p:grpSpPr>
          <a:xfrm>
            <a:off x="1092511" y="196756"/>
            <a:ext cx="1560005" cy="1685266"/>
            <a:chOff x="5165748" y="2686049"/>
            <a:chExt cx="1560005" cy="16852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261C13-C4E0-5547-3392-25F1DEC66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4520" t="8921" r="15502" b="26285"/>
            <a:stretch/>
          </p:blipFill>
          <p:spPr>
            <a:xfrm>
              <a:off x="5165749" y="2686049"/>
              <a:ext cx="1560004" cy="16852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C2B7A6-302E-ADEE-4308-E1F708E7FB5D}"/>
                </a:ext>
              </a:extLst>
            </p:cNvPr>
            <p:cNvSpPr txBox="1"/>
            <p:nvPr/>
          </p:nvSpPr>
          <p:spPr>
            <a:xfrm>
              <a:off x="5165748" y="2694798"/>
              <a:ext cx="1175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dirty="0"/>
                <a:t>GPM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20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FBE5-0C5A-3E7A-C085-FDE8123E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299" y="-34351"/>
            <a:ext cx="10364451" cy="1223319"/>
          </a:xfrm>
        </p:spPr>
        <p:txBody>
          <a:bodyPr>
            <a:normAutofit/>
          </a:bodyPr>
          <a:lstStyle/>
          <a:p>
            <a:pPr algn="r">
              <a:tabLst>
                <a:tab pos="8396288" algn="l"/>
              </a:tabLst>
            </a:pPr>
            <a:r>
              <a:rPr lang="en-TW" sz="4000" cap="none" dirty="0"/>
              <a:t>12-h Accumulated Rainfall (f6-18h) 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(</a:t>
            </a:r>
            <a:r>
              <a:rPr lang="en-US" sz="4000" b="0" i="0" u="none" strike="noStrike" cap="none" dirty="0" err="1">
                <a:solidFill>
                  <a:srgbClr val="C00000"/>
                </a:solidFill>
                <a:effectLst/>
              </a:rPr>
              <a:t>Kompasu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)</a:t>
            </a:r>
            <a:endParaRPr lang="en-TW" sz="400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74A79-D3BE-4637-2DC7-7BE9C72D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889"/>
            <a:ext cx="2825750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9EFE3-1D8E-A531-44E9-C7BA3BB7D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000" y="1044889"/>
            <a:ext cx="2825750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6344F-C90D-71C8-E58B-B90608241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1044889"/>
            <a:ext cx="2825750" cy="312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FBDF1-FCFC-2D52-F3CB-2F78A7ED7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000" y="1044889"/>
            <a:ext cx="2825750" cy="3124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00AE09-B046-9B2C-6D40-69F752574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0" y="1044889"/>
            <a:ext cx="2825750" cy="3124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B19CE1-E508-370D-72C9-3C0D2F42B3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940"/>
          <a:stretch/>
        </p:blipFill>
        <p:spPr>
          <a:xfrm>
            <a:off x="0" y="3276889"/>
            <a:ext cx="2825750" cy="27823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913D10-B7ED-4AB0-2C9C-7354B685BA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940"/>
          <a:stretch/>
        </p:blipFill>
        <p:spPr>
          <a:xfrm>
            <a:off x="2340000" y="3276889"/>
            <a:ext cx="2825750" cy="27823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EE23B8-6B44-8FDD-2EDD-31FED1EDFB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940"/>
          <a:stretch/>
        </p:blipFill>
        <p:spPr>
          <a:xfrm>
            <a:off x="4680000" y="3276889"/>
            <a:ext cx="2825750" cy="27823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57503E-BEA5-D20A-4BA7-31CF8DB57B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940"/>
          <a:stretch/>
        </p:blipFill>
        <p:spPr>
          <a:xfrm>
            <a:off x="7020000" y="3276889"/>
            <a:ext cx="2825750" cy="27823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A40A38-A67A-02A0-AC61-3D422914DA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940"/>
          <a:stretch/>
        </p:blipFill>
        <p:spPr>
          <a:xfrm>
            <a:off x="9360000" y="3276889"/>
            <a:ext cx="2825750" cy="2782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81AB4-8099-7F82-9832-6688957A35EA}"/>
              </a:ext>
            </a:extLst>
          </p:cNvPr>
          <p:cNvSpPr txBox="1"/>
          <p:nvPr/>
        </p:nvSpPr>
        <p:spPr>
          <a:xfrm>
            <a:off x="116677" y="1070285"/>
            <a:ext cx="90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ERA5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104BD-5336-D3DF-A889-8375CBD87E6D}"/>
              </a:ext>
            </a:extLst>
          </p:cNvPr>
          <p:cNvSpPr txBox="1"/>
          <p:nvPr/>
        </p:nvSpPr>
        <p:spPr>
          <a:xfrm>
            <a:off x="124958" y="3302285"/>
            <a:ext cx="104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GDAS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E16123-B1DB-A6CA-CFC0-97AEDBA5169D}"/>
              </a:ext>
            </a:extLst>
          </p:cNvPr>
          <p:cNvGrpSpPr/>
          <p:nvPr/>
        </p:nvGrpSpPr>
        <p:grpSpPr>
          <a:xfrm>
            <a:off x="787400" y="3958415"/>
            <a:ext cx="10879115" cy="410729"/>
            <a:chOff x="787400" y="4353530"/>
            <a:chExt cx="10879115" cy="4107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0919B2-2A6F-99C8-2658-AD80A9DB2CAE}"/>
                </a:ext>
              </a:extLst>
            </p:cNvPr>
            <p:cNvSpPr txBox="1"/>
            <p:nvPr/>
          </p:nvSpPr>
          <p:spPr>
            <a:xfrm>
              <a:off x="10391813" y="4353530"/>
              <a:ext cx="12747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Morrison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B9E713-33A4-0994-007F-09F21517A086}"/>
                </a:ext>
              </a:extLst>
            </p:cNvPr>
            <p:cNvSpPr txBox="1"/>
            <p:nvPr/>
          </p:nvSpPr>
          <p:spPr>
            <a:xfrm>
              <a:off x="787400" y="4355839"/>
              <a:ext cx="12509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Purdue Lin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0D4466-3365-0E9E-9651-9A6E8BBFAAFA}"/>
                </a:ext>
              </a:extLst>
            </p:cNvPr>
            <p:cNvSpPr txBox="1"/>
            <p:nvPr/>
          </p:nvSpPr>
          <p:spPr>
            <a:xfrm>
              <a:off x="3311179" y="4355839"/>
              <a:ext cx="10223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WSM6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8AC769-95F7-E9FC-BF8B-67971F883656}"/>
                </a:ext>
              </a:extLst>
            </p:cNvPr>
            <p:cNvSpPr txBox="1"/>
            <p:nvPr/>
          </p:nvSpPr>
          <p:spPr>
            <a:xfrm>
              <a:off x="5600230" y="4364149"/>
              <a:ext cx="1333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Goddard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A5CF57-9C42-CFC2-34A6-18E399250443}"/>
                </a:ext>
              </a:extLst>
            </p:cNvPr>
            <p:cNvSpPr txBox="1"/>
            <p:nvPr/>
          </p:nvSpPr>
          <p:spPr>
            <a:xfrm>
              <a:off x="7940230" y="4353530"/>
              <a:ext cx="12346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TW" sz="2000" dirty="0">
                  <a:solidFill>
                    <a:srgbClr val="002060"/>
                  </a:solidFill>
                  <a:latin typeface="+mj-lt"/>
                </a:rPr>
                <a:t>Thompson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8975E00-4549-FFCC-6D99-F236943A902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114" t="95801" r="1474"/>
          <a:stretch/>
        </p:blipFill>
        <p:spPr>
          <a:xfrm>
            <a:off x="921000" y="6206633"/>
            <a:ext cx="10343750" cy="5197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CDF291-700C-4B9E-D20D-34EDDA2BB586}"/>
              </a:ext>
            </a:extLst>
          </p:cNvPr>
          <p:cNvGrpSpPr/>
          <p:nvPr/>
        </p:nvGrpSpPr>
        <p:grpSpPr>
          <a:xfrm>
            <a:off x="1094840" y="404732"/>
            <a:ext cx="1621360" cy="1456668"/>
            <a:chOff x="8972549" y="3028950"/>
            <a:chExt cx="1621360" cy="14566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46FADD-5842-ABA1-976C-11796AE27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0559" t="17709" r="17104" b="26286"/>
            <a:stretch/>
          </p:blipFill>
          <p:spPr>
            <a:xfrm>
              <a:off x="8972549" y="3028950"/>
              <a:ext cx="1621360" cy="145666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B4F5A1-0175-CCDC-EB46-E4343BA0F303}"/>
                </a:ext>
              </a:extLst>
            </p:cNvPr>
            <p:cNvSpPr txBox="1"/>
            <p:nvPr/>
          </p:nvSpPr>
          <p:spPr>
            <a:xfrm>
              <a:off x="9012713" y="3059668"/>
              <a:ext cx="1175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dirty="0"/>
                <a:t>GPM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218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EE54-053A-80B5-D971-5C0A757F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400" y="-308409"/>
            <a:ext cx="10364451" cy="1596177"/>
          </a:xfrm>
        </p:spPr>
        <p:txBody>
          <a:bodyPr>
            <a:normAutofit/>
          </a:bodyPr>
          <a:lstStyle/>
          <a:p>
            <a:r>
              <a:rPr lang="en-TW" sz="4000" cap="none" dirty="0"/>
              <a:t>Typhoon T</a:t>
            </a:r>
            <a:r>
              <a:rPr lang="en-US" sz="4000" cap="none" dirty="0"/>
              <a:t>r</a:t>
            </a:r>
            <a:r>
              <a:rPr lang="en-TW" sz="4000" cap="none" dirty="0"/>
              <a:t>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A13DE-B7DD-D97D-E4D1-DEFB9C08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79" y="1195888"/>
            <a:ext cx="2969092" cy="27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92202B-52FB-D876-71CC-72293D51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30" y="1195888"/>
            <a:ext cx="3287721" cy="27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85120-7731-2060-BCA8-EF61D19CB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510" y="1195888"/>
            <a:ext cx="3305819" cy="27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241F11-2A78-C5FE-0AE2-734EE9DD2054}"/>
              </a:ext>
            </a:extLst>
          </p:cNvPr>
          <p:cNvSpPr txBox="1"/>
          <p:nvPr/>
        </p:nvSpPr>
        <p:spPr>
          <a:xfrm>
            <a:off x="574261" y="1870013"/>
            <a:ext cx="90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ERA5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D8487-20D1-101D-44BF-201855FFB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241" y="4026604"/>
            <a:ext cx="2948802" cy="27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472160-60D2-275A-7B91-A0CB433C6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405" y="4026604"/>
            <a:ext cx="3301846" cy="277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BDE5E5-BA00-1A47-3921-36BBF2D4A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942" y="4026604"/>
            <a:ext cx="3299387" cy="27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98A1B0-068E-D8C3-547B-29FC4F58AA92}"/>
              </a:ext>
            </a:extLst>
          </p:cNvPr>
          <p:cNvSpPr txBox="1"/>
          <p:nvPr/>
        </p:nvSpPr>
        <p:spPr>
          <a:xfrm>
            <a:off x="438111" y="4608849"/>
            <a:ext cx="104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GDAS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3DA66F-2BB3-4E3B-298F-B9C08B9FBAF3}"/>
              </a:ext>
            </a:extLst>
          </p:cNvPr>
          <p:cNvSpPr txBox="1"/>
          <p:nvPr/>
        </p:nvSpPr>
        <p:spPr>
          <a:xfrm>
            <a:off x="1424057" y="795778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/>
              <a:t>Bualoi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AD232-3F55-05B4-F57B-77F5AE7D2DAB}"/>
              </a:ext>
            </a:extLst>
          </p:cNvPr>
          <p:cNvSpPr txBox="1"/>
          <p:nvPr/>
        </p:nvSpPr>
        <p:spPr>
          <a:xfrm>
            <a:off x="4555393" y="849998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/>
              <a:t>Matmo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B31DC-0391-6288-448D-10795127C125}"/>
              </a:ext>
            </a:extLst>
          </p:cNvPr>
          <p:cNvSpPr txBox="1"/>
          <p:nvPr/>
        </p:nvSpPr>
        <p:spPr>
          <a:xfrm>
            <a:off x="8008510" y="806853"/>
            <a:ext cx="12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400" dirty="0"/>
              <a:t>Kompasu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F5E35B-BC05-6BE9-85F8-85ADD82172B9}"/>
              </a:ext>
            </a:extLst>
          </p:cNvPr>
          <p:cNvGrpSpPr/>
          <p:nvPr/>
        </p:nvGrpSpPr>
        <p:grpSpPr>
          <a:xfrm>
            <a:off x="10405506" y="87027"/>
            <a:ext cx="1956291" cy="1628708"/>
            <a:chOff x="9876951" y="241305"/>
            <a:chExt cx="1967952" cy="17602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D80450-9303-005A-DD0C-62DD2AEF2847}"/>
                </a:ext>
              </a:extLst>
            </p:cNvPr>
            <p:cNvSpPr/>
            <p:nvPr/>
          </p:nvSpPr>
          <p:spPr>
            <a:xfrm>
              <a:off x="9876951" y="241305"/>
              <a:ext cx="1759770" cy="17543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C2CACB-D7B3-29C8-7654-EDF6A0A51610}"/>
                </a:ext>
              </a:extLst>
            </p:cNvPr>
            <p:cNvGrpSpPr/>
            <p:nvPr/>
          </p:nvGrpSpPr>
          <p:grpSpPr>
            <a:xfrm>
              <a:off x="9964592" y="247251"/>
              <a:ext cx="1880311" cy="1754326"/>
              <a:chOff x="9036000" y="398022"/>
              <a:chExt cx="1880311" cy="1754326"/>
            </a:xfrm>
            <a:noFill/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CCED48-F7CF-B790-BED1-BC857F0E6EBA}"/>
                  </a:ext>
                </a:extLst>
              </p:cNvPr>
              <p:cNvSpPr txBox="1"/>
              <p:nvPr/>
            </p:nvSpPr>
            <p:spPr>
              <a:xfrm>
                <a:off x="9634011" y="398022"/>
                <a:ext cx="1282300" cy="175432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sz="1600" dirty="0"/>
                  <a:t>BestTrack</a:t>
                </a:r>
              </a:p>
              <a:p>
                <a:r>
                  <a:rPr lang="en-TW" sz="1600" dirty="0"/>
                  <a:t>Purdue Lin</a:t>
                </a:r>
              </a:p>
              <a:p>
                <a:r>
                  <a:rPr lang="en-TW" sz="1600" dirty="0"/>
                  <a:t>WSM6</a:t>
                </a:r>
              </a:p>
              <a:p>
                <a:r>
                  <a:rPr lang="en-TW" sz="1600" dirty="0"/>
                  <a:t>Goddard</a:t>
                </a:r>
              </a:p>
              <a:p>
                <a:r>
                  <a:rPr lang="en-TW" sz="1600" dirty="0"/>
                  <a:t>Thompson</a:t>
                </a:r>
              </a:p>
              <a:p>
                <a:r>
                  <a:rPr lang="en-TW" sz="1600" dirty="0"/>
                  <a:t>Morrison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A47E0A3-002E-9210-9D8B-F1A6B880FC8E}"/>
                  </a:ext>
                </a:extLst>
              </p:cNvPr>
              <p:cNvCxnSpPr/>
              <p:nvPr/>
            </p:nvCxnSpPr>
            <p:spPr>
              <a:xfrm>
                <a:off x="9036000" y="580423"/>
                <a:ext cx="577222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4996241-54C6-D049-1060-94EA782328B3}"/>
                  </a:ext>
                </a:extLst>
              </p:cNvPr>
              <p:cNvCxnSpPr/>
              <p:nvPr/>
            </p:nvCxnSpPr>
            <p:spPr>
              <a:xfrm>
                <a:off x="9036000" y="845557"/>
                <a:ext cx="577222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329789B-9D90-37C0-E2D1-0B72A5D6BAA9}"/>
                  </a:ext>
                </a:extLst>
              </p:cNvPr>
              <p:cNvCxnSpPr/>
              <p:nvPr/>
            </p:nvCxnSpPr>
            <p:spPr>
              <a:xfrm>
                <a:off x="9036000" y="1121129"/>
                <a:ext cx="577222" cy="0"/>
              </a:xfrm>
              <a:prstGeom prst="line">
                <a:avLst/>
              </a:prstGeom>
              <a:grpFill/>
              <a:ln w="28575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B1AC219-C2E0-7D44-9423-52B9101F954A}"/>
                  </a:ext>
                </a:extLst>
              </p:cNvPr>
              <p:cNvCxnSpPr/>
              <p:nvPr/>
            </p:nvCxnSpPr>
            <p:spPr>
              <a:xfrm>
                <a:off x="9036000" y="1386263"/>
                <a:ext cx="577222" cy="0"/>
              </a:xfrm>
              <a:prstGeom prst="line">
                <a:avLst/>
              </a:prstGeom>
              <a:grpFill/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1DCAC95-7DCF-9D86-FAAC-470A577D6D53}"/>
                  </a:ext>
                </a:extLst>
              </p:cNvPr>
              <p:cNvCxnSpPr/>
              <p:nvPr/>
            </p:nvCxnSpPr>
            <p:spPr>
              <a:xfrm>
                <a:off x="9036000" y="1661835"/>
                <a:ext cx="577222" cy="0"/>
              </a:xfrm>
              <a:prstGeom prst="line">
                <a:avLst/>
              </a:prstGeom>
              <a:grpFill/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494B706-5299-548E-EEB1-3CFBA641F0BF}"/>
                  </a:ext>
                </a:extLst>
              </p:cNvPr>
              <p:cNvCxnSpPr/>
              <p:nvPr/>
            </p:nvCxnSpPr>
            <p:spPr>
              <a:xfrm>
                <a:off x="9036000" y="1926969"/>
                <a:ext cx="577222" cy="0"/>
              </a:xfrm>
              <a:prstGeom prst="line">
                <a:avLst/>
              </a:prstGeom>
              <a:grpFill/>
              <a:ln w="28575">
                <a:solidFill>
                  <a:srgbClr val="00FA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68B510-7679-A9EE-0EFB-7AA530346219}"/>
              </a:ext>
            </a:extLst>
          </p:cNvPr>
          <p:cNvSpPr txBox="1"/>
          <p:nvPr/>
        </p:nvSpPr>
        <p:spPr>
          <a:xfrm>
            <a:off x="4826480" y="3443248"/>
            <a:ext cx="318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typhoon at the first output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46295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69BD-AF2A-45D9-99BA-CDB19E8F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5182225" cy="1596177"/>
          </a:xfrm>
        </p:spPr>
        <p:txBody>
          <a:bodyPr>
            <a:normAutofit/>
          </a:bodyPr>
          <a:lstStyle/>
          <a:p>
            <a:pPr algn="l"/>
            <a:r>
              <a:rPr lang="en-TW" sz="4000" cap="none" dirty="0"/>
              <a:t>Track Errors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36920-C27A-0B79-440E-7F99E1544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520" y="100208"/>
            <a:ext cx="5651500" cy="354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DA2AF1-E5DC-BDE7-4742-A42F24E2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94" y="3299395"/>
            <a:ext cx="5676900" cy="3505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D61519-916F-4535-4755-B0B0BA547338}"/>
              </a:ext>
            </a:extLst>
          </p:cNvPr>
          <p:cNvSpPr txBox="1"/>
          <p:nvPr/>
        </p:nvSpPr>
        <p:spPr>
          <a:xfrm>
            <a:off x="4893257" y="1579470"/>
            <a:ext cx="139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ERA5 (solid)</a:t>
            </a:r>
          </a:p>
          <a:p>
            <a:r>
              <a:rPr lang="en-TW" dirty="0"/>
              <a:t>GDAS (dash)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6BB36-7823-8DAA-C8C1-179E708E8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80" y="2529882"/>
            <a:ext cx="5676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9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298A-8D3C-C7F1-C998-F99D33595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308" y="618517"/>
            <a:ext cx="9708918" cy="1596177"/>
          </a:xfrm>
        </p:spPr>
        <p:txBody>
          <a:bodyPr>
            <a:normAutofit/>
          </a:bodyPr>
          <a:lstStyle/>
          <a:p>
            <a:pPr algn="l"/>
            <a:r>
              <a:rPr lang="en-TW" sz="4000" cap="none" dirty="0"/>
              <a:t>Intensity</a:t>
            </a:r>
            <a:endParaRPr lang="en-TW" sz="3200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1D639-AC8C-506C-BF6A-44AD98BA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558918"/>
            <a:ext cx="56769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0C57E-859F-4371-D6FC-1832D0F22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179" y="137786"/>
            <a:ext cx="5651500" cy="3543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189A5-4961-1A0D-721E-5EB59EB6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179" y="3267205"/>
            <a:ext cx="5676900" cy="350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BB6B17-EF14-F3C8-E9BE-4B47341151BD}"/>
              </a:ext>
            </a:extLst>
          </p:cNvPr>
          <p:cNvSpPr txBox="1"/>
          <p:nvPr/>
        </p:nvSpPr>
        <p:spPr>
          <a:xfrm>
            <a:off x="4893257" y="1579470"/>
            <a:ext cx="139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ERA5 (solid)</a:t>
            </a:r>
          </a:p>
          <a:p>
            <a:r>
              <a:rPr lang="en-TW" dirty="0"/>
              <a:t>GDAS (dash)</a:t>
            </a:r>
          </a:p>
        </p:txBody>
      </p:sp>
    </p:spTree>
    <p:extLst>
      <p:ext uri="{BB962C8B-B14F-4D97-AF65-F5344CB8AC3E}">
        <p14:creationId xmlns:p14="http://schemas.microsoft.com/office/powerpoint/2010/main" val="208676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CD4CE-8177-090A-CB2A-9DAB08EC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92" y="-20807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cap="none" dirty="0"/>
              <a:t>T</a:t>
            </a:r>
            <a:r>
              <a:rPr lang="en-TW" sz="4000" cap="none" dirty="0"/>
              <a:t>hree Tropical Cyclones (Satellite Imagery)</a:t>
            </a:r>
          </a:p>
        </p:txBody>
      </p:sp>
      <p:pic>
        <p:nvPicPr>
          <p:cNvPr id="6" name="201921">
            <a:hlinkClick r:id="" action="ppaction://media"/>
            <a:extLst>
              <a:ext uri="{FF2B5EF4-FFF2-40B4-BE49-F238E27FC236}">
                <a16:creationId xmlns:a16="http://schemas.microsoft.com/office/drawing/2014/main" id="{5519E8DA-7117-C8F8-4DA5-A210856A1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552448"/>
            <a:ext cx="4064000" cy="304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201922">
            <a:hlinkClick r:id="" action="ppaction://media"/>
            <a:extLst>
              <a:ext uri="{FF2B5EF4-FFF2-40B4-BE49-F238E27FC236}">
                <a16:creationId xmlns:a16="http://schemas.microsoft.com/office/drawing/2014/main" id="{47245FB7-AF27-83E5-D82D-99F60A2505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64000" y="1552448"/>
            <a:ext cx="4064000" cy="304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202118">
            <a:hlinkClick r:id="" action="ppaction://media"/>
            <a:extLst>
              <a:ext uri="{FF2B5EF4-FFF2-40B4-BE49-F238E27FC236}">
                <a16:creationId xmlns:a16="http://schemas.microsoft.com/office/drawing/2014/main" id="{1278F7C9-C6C0-9811-BDA0-27B71914D2C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8000" y="1552448"/>
            <a:ext cx="4064000" cy="304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6FAF9A-7536-E5D6-8644-3AA50EB71411}"/>
              </a:ext>
            </a:extLst>
          </p:cNvPr>
          <p:cNvSpPr txBox="1"/>
          <p:nvPr/>
        </p:nvSpPr>
        <p:spPr>
          <a:xfrm>
            <a:off x="563473" y="1177673"/>
            <a:ext cx="2501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Typhoon Bualoi (2019)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A8275-03CA-029F-4C19-873A2F521F71}"/>
              </a:ext>
            </a:extLst>
          </p:cNvPr>
          <p:cNvSpPr txBox="1"/>
          <p:nvPr/>
        </p:nvSpPr>
        <p:spPr>
          <a:xfrm>
            <a:off x="4955319" y="1175260"/>
            <a:ext cx="2586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Typhoon Matmo (2019)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C5DEB-D3C6-CE62-5932-3890D0120F09}"/>
              </a:ext>
            </a:extLst>
          </p:cNvPr>
          <p:cNvSpPr txBox="1"/>
          <p:nvPr/>
        </p:nvSpPr>
        <p:spPr>
          <a:xfrm>
            <a:off x="9019319" y="1198953"/>
            <a:ext cx="2794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Typhoon Kompasu (2021)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2B179C-C55B-3A8A-4FAA-C59D64B5B99D}"/>
              </a:ext>
            </a:extLst>
          </p:cNvPr>
          <p:cNvSpPr txBox="1"/>
          <p:nvPr/>
        </p:nvSpPr>
        <p:spPr>
          <a:xfrm>
            <a:off x="22034" y="4672327"/>
            <a:ext cx="4032000" cy="2016000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Bualoi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formed on Oct. 19, 2019.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Under a favorable condition of low vertical wind shear and warm sea surface temperature, it rapidly intensified to be a typhoon on Oct. 20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and became a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Category-5 typhoon on October 22.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D1729-31EC-114F-D0E1-B74CC7B827F4}"/>
              </a:ext>
            </a:extLst>
          </p:cNvPr>
          <p:cNvSpPr txBox="1"/>
          <p:nvPr/>
        </p:nvSpPr>
        <p:spPr>
          <a:xfrm>
            <a:off x="4074872" y="4677157"/>
            <a:ext cx="4032000" cy="2016000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Matmo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formed on Oct. 28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in the South China Sea and became weakened due to landfall in central Vietnam.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The remnants of </a:t>
            </a:r>
            <a:r>
              <a:rPr lang="en-US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Matmo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emerged into the Bay of Bengal, it redeveloped into a depression on Nov. 5. Then, the cyclone was renamed Bulbul.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FE469-1450-BEFF-79EE-D7A4CA945AEC}"/>
              </a:ext>
            </a:extLst>
          </p:cNvPr>
          <p:cNvSpPr txBox="1"/>
          <p:nvPr/>
        </p:nvSpPr>
        <p:spPr>
          <a:xfrm>
            <a:off x="8127856" y="4682667"/>
            <a:ext cx="4032000" cy="2016000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There were two tropical depressions (</a:t>
            </a:r>
            <a:r>
              <a:rPr lang="en-US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Maring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and Nando) in the same monsoonal circulation.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Maring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merged with the Nando, that 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formed a very broad and large circulation.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JMA reclassified it to a tropical storm, and named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Kompasu</a:t>
            </a:r>
            <a:r>
              <a:rPr lang="en-US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8EBC4-B06F-1067-5E57-9C77FFC7F2B7}"/>
              </a:ext>
            </a:extLst>
          </p:cNvPr>
          <p:cNvSpPr txBox="1"/>
          <p:nvPr/>
        </p:nvSpPr>
        <p:spPr>
          <a:xfrm>
            <a:off x="-24597" y="1500273"/>
            <a:ext cx="246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www.d</a:t>
            </a:r>
            <a:r>
              <a:rPr lang="en-TW" dirty="0">
                <a:solidFill>
                  <a:srgbClr val="FFFF00"/>
                </a:solidFill>
              </a:rPr>
              <a:t>igital-typhoon.org</a:t>
            </a:r>
          </a:p>
        </p:txBody>
      </p:sp>
    </p:spTree>
    <p:extLst>
      <p:ext uri="{BB962C8B-B14F-4D97-AF65-F5344CB8AC3E}">
        <p14:creationId xmlns:p14="http://schemas.microsoft.com/office/powerpoint/2010/main" val="23808916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3" repeatCount="3000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BDA4-8BCE-78BB-1C6D-F7F56D6A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none" dirty="0"/>
              <a:t>V</a:t>
            </a:r>
            <a:r>
              <a:rPr lang="en-TW" sz="4000" cap="none" dirty="0"/>
              <a:t>erification against ERA5</a:t>
            </a:r>
            <a:br>
              <a:rPr lang="en-TW" sz="4000" cap="none" dirty="0"/>
            </a:br>
            <a:r>
              <a:rPr lang="en-TW" sz="4000" cap="none" dirty="0">
                <a:solidFill>
                  <a:srgbClr val="0070C0"/>
                </a:solidFill>
              </a:rPr>
              <a:t>RMSE during the 18 h forecasts for 3 Cases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9607EF-17C5-78A8-1A17-E10150CE165B}"/>
              </a:ext>
            </a:extLst>
          </p:cNvPr>
          <p:cNvGrpSpPr/>
          <p:nvPr/>
        </p:nvGrpSpPr>
        <p:grpSpPr>
          <a:xfrm>
            <a:off x="70338" y="2450705"/>
            <a:ext cx="12131391" cy="3557012"/>
            <a:chOff x="70338" y="2450705"/>
            <a:chExt cx="12131391" cy="355701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FE43428-9BCC-313B-52DE-93A0A808C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87"/>
            <a:stretch/>
          </p:blipFill>
          <p:spPr>
            <a:xfrm>
              <a:off x="2715324" y="3107491"/>
              <a:ext cx="3240000" cy="2900226"/>
            </a:xfrm>
            <a:prstGeom prst="rect">
              <a:avLst/>
            </a:prstGeom>
          </p:spPr>
        </p:pic>
        <p:pic>
          <p:nvPicPr>
            <p:cNvPr id="9" name="圖片 5">
              <a:extLst>
                <a:ext uri="{FF2B5EF4-FFF2-40B4-BE49-F238E27FC236}">
                  <a16:creationId xmlns:a16="http://schemas.microsoft.com/office/drawing/2014/main" id="{05C3BE0F-FFD9-D84B-3BB7-F058F92B1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87"/>
            <a:stretch/>
          </p:blipFill>
          <p:spPr>
            <a:xfrm>
              <a:off x="70338" y="3107491"/>
              <a:ext cx="3240000" cy="2900226"/>
            </a:xfrm>
            <a:prstGeom prst="rect">
              <a:avLst/>
            </a:prstGeom>
          </p:spPr>
        </p:pic>
        <p:pic>
          <p:nvPicPr>
            <p:cNvPr id="11" name="圖片 8">
              <a:extLst>
                <a:ext uri="{FF2B5EF4-FFF2-40B4-BE49-F238E27FC236}">
                  <a16:creationId xmlns:a16="http://schemas.microsoft.com/office/drawing/2014/main" id="{EC82D58E-961D-F2EE-3451-6D48BD7DE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87"/>
            <a:stretch/>
          </p:blipFill>
          <p:spPr>
            <a:xfrm>
              <a:off x="8717540" y="3107489"/>
              <a:ext cx="3240000" cy="2900228"/>
            </a:xfrm>
            <a:prstGeom prst="rect">
              <a:avLst/>
            </a:prstGeom>
          </p:spPr>
        </p:pic>
        <p:pic>
          <p:nvPicPr>
            <p:cNvPr id="12" name="圖片 6">
              <a:extLst>
                <a:ext uri="{FF2B5EF4-FFF2-40B4-BE49-F238E27FC236}">
                  <a16:creationId xmlns:a16="http://schemas.microsoft.com/office/drawing/2014/main" id="{65C9FA83-30A4-FF8D-0F8C-B04AF814C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87"/>
            <a:stretch/>
          </p:blipFill>
          <p:spPr>
            <a:xfrm>
              <a:off x="6044680" y="3107489"/>
              <a:ext cx="3240000" cy="29002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9E54D4-E05B-AA12-071F-4F73E284516E}"/>
                </a:ext>
              </a:extLst>
            </p:cNvPr>
            <p:cNvSpPr txBox="1"/>
            <p:nvPr/>
          </p:nvSpPr>
          <p:spPr>
            <a:xfrm>
              <a:off x="2162274" y="2450705"/>
              <a:ext cx="3401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sz="2400" dirty="0"/>
                <a:t>Temperature (</a:t>
              </a:r>
              <a:r>
                <a:rPr lang="en-TW" sz="2400" baseline="30000" dirty="0"/>
                <a:t>o</a:t>
              </a:r>
              <a:r>
                <a:rPr lang="en-TW" sz="2400" dirty="0"/>
                <a:t>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294B61-A78C-3A9C-AE1F-BE0693437E87}"/>
                </a:ext>
              </a:extLst>
            </p:cNvPr>
            <p:cNvSpPr txBox="1"/>
            <p:nvPr/>
          </p:nvSpPr>
          <p:spPr>
            <a:xfrm>
              <a:off x="7030472" y="2450705"/>
              <a:ext cx="4501128" cy="460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sz="2400" dirty="0"/>
                <a:t>Water Vapor Mixing Ratio (g kg</a:t>
              </a:r>
              <a:r>
                <a:rPr lang="en-TW" sz="2400" baseline="30000" dirty="0"/>
                <a:t>-1</a:t>
              </a:r>
              <a:r>
                <a:rPr lang="en-TW" sz="2400" dirty="0"/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440226-6261-6D3F-94B9-9383440CA99E}"/>
                </a:ext>
              </a:extLst>
            </p:cNvPr>
            <p:cNvSpPr txBox="1"/>
            <p:nvPr/>
          </p:nvSpPr>
          <p:spPr>
            <a:xfrm>
              <a:off x="2115382" y="4095234"/>
              <a:ext cx="1190625" cy="1354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</a:t>
              </a:r>
              <a:r>
                <a:rPr lang="en-TW" sz="1600" dirty="0">
                  <a:solidFill>
                    <a:srgbClr val="FF0000"/>
                  </a:solidFill>
                </a:rPr>
                <a:t>urdue_Lin</a:t>
              </a:r>
            </a:p>
            <a:p>
              <a:r>
                <a:rPr lang="en-TW" sz="1600" dirty="0">
                  <a:solidFill>
                    <a:srgbClr val="0432FF"/>
                  </a:solidFill>
                </a:rPr>
                <a:t>WSM6</a:t>
              </a:r>
            </a:p>
            <a:p>
              <a:r>
                <a:rPr lang="en-US" sz="1600" dirty="0">
                  <a:solidFill>
                    <a:srgbClr val="E5E201"/>
                  </a:solidFill>
                </a:rPr>
                <a:t>G</a:t>
              </a:r>
              <a:r>
                <a:rPr lang="en-TW" sz="1600" dirty="0">
                  <a:solidFill>
                    <a:srgbClr val="E5E201"/>
                  </a:solidFill>
                </a:rPr>
                <a:t>oddard</a:t>
              </a:r>
            </a:p>
            <a:p>
              <a:r>
                <a:rPr lang="en-TW" sz="1600" dirty="0">
                  <a:solidFill>
                    <a:srgbClr val="7030A0"/>
                  </a:solidFill>
                </a:rPr>
                <a:t>Thompson</a:t>
              </a:r>
            </a:p>
            <a:p>
              <a:r>
                <a:rPr lang="en-TW" sz="1600" dirty="0">
                  <a:solidFill>
                    <a:srgbClr val="00FA00"/>
                  </a:solidFill>
                </a:rPr>
                <a:t>Morrison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7975D0-72D0-70A2-EB85-6CB97F696304}"/>
                </a:ext>
              </a:extLst>
            </p:cNvPr>
            <p:cNvSpPr txBox="1"/>
            <p:nvPr/>
          </p:nvSpPr>
          <p:spPr>
            <a:xfrm>
              <a:off x="754435" y="3112714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2000" dirty="0"/>
                <a:t>ERA5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607A79-955B-184F-05A8-89F845AB4956}"/>
                </a:ext>
              </a:extLst>
            </p:cNvPr>
            <p:cNvSpPr txBox="1"/>
            <p:nvPr/>
          </p:nvSpPr>
          <p:spPr>
            <a:xfrm>
              <a:off x="3427767" y="3108902"/>
              <a:ext cx="815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2000" dirty="0"/>
                <a:t>GDAS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DDA003-2681-1522-11E5-1BCF152A6078}"/>
                </a:ext>
              </a:extLst>
            </p:cNvPr>
            <p:cNvSpPr txBox="1"/>
            <p:nvPr/>
          </p:nvSpPr>
          <p:spPr>
            <a:xfrm>
              <a:off x="7498568" y="3108902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2000" dirty="0"/>
                <a:t>ERA5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0AFDF1-478D-171B-97DA-688587F88C91}"/>
                </a:ext>
              </a:extLst>
            </p:cNvPr>
            <p:cNvSpPr txBox="1"/>
            <p:nvPr/>
          </p:nvSpPr>
          <p:spPr>
            <a:xfrm>
              <a:off x="10260800" y="3091758"/>
              <a:ext cx="815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2000" dirty="0"/>
                <a:t>GDAS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C69CCA-02DE-B793-74AC-BA8B1D036E5F}"/>
                </a:ext>
              </a:extLst>
            </p:cNvPr>
            <p:cNvSpPr txBox="1"/>
            <p:nvPr/>
          </p:nvSpPr>
          <p:spPr>
            <a:xfrm>
              <a:off x="9424586" y="4333837"/>
              <a:ext cx="1069604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</a:t>
              </a:r>
              <a:r>
                <a:rPr lang="en-TW" sz="1600" dirty="0">
                  <a:solidFill>
                    <a:srgbClr val="FF0000"/>
                  </a:solidFill>
                </a:rPr>
                <a:t>urdue_Lin</a:t>
              </a:r>
            </a:p>
            <a:p>
              <a:r>
                <a:rPr lang="en-TW" sz="1600" dirty="0">
                  <a:solidFill>
                    <a:srgbClr val="0432FF"/>
                  </a:solidFill>
                </a:rPr>
                <a:t>WSM6</a:t>
              </a:r>
            </a:p>
            <a:p>
              <a:r>
                <a:rPr lang="en-US" sz="1600" dirty="0">
                  <a:solidFill>
                    <a:srgbClr val="E5E201"/>
                  </a:solidFill>
                </a:rPr>
                <a:t>G</a:t>
              </a:r>
              <a:r>
                <a:rPr lang="en-TW" sz="1600" dirty="0">
                  <a:solidFill>
                    <a:srgbClr val="E5E201"/>
                  </a:solidFill>
                </a:rPr>
                <a:t>oddard</a:t>
              </a:r>
            </a:p>
            <a:p>
              <a:r>
                <a:rPr lang="en-TW" sz="1600" dirty="0">
                  <a:solidFill>
                    <a:srgbClr val="7030A0"/>
                  </a:solidFill>
                </a:rPr>
                <a:t>Thompson</a:t>
              </a:r>
            </a:p>
            <a:p>
              <a:r>
                <a:rPr lang="en-TW" sz="1600" dirty="0">
                  <a:solidFill>
                    <a:srgbClr val="00FA00"/>
                  </a:solidFill>
                </a:rPr>
                <a:t>Morrison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84B382-B126-EA47-E0BE-4D086F987906}"/>
                </a:ext>
              </a:extLst>
            </p:cNvPr>
            <p:cNvSpPr/>
            <p:nvPr/>
          </p:nvSpPr>
          <p:spPr>
            <a:xfrm>
              <a:off x="7745506" y="4948518"/>
              <a:ext cx="1532965" cy="981635"/>
            </a:xfrm>
            <a:prstGeom prst="ellipse">
              <a:avLst/>
            </a:prstGeom>
            <a:noFill/>
            <a:ln>
              <a:solidFill>
                <a:srgbClr val="FF40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97777E8-AEDC-AA14-37EA-434CE5E1CF2C}"/>
                </a:ext>
              </a:extLst>
            </p:cNvPr>
            <p:cNvSpPr/>
            <p:nvPr/>
          </p:nvSpPr>
          <p:spPr>
            <a:xfrm>
              <a:off x="10668764" y="4948517"/>
              <a:ext cx="1532965" cy="981635"/>
            </a:xfrm>
            <a:prstGeom prst="ellipse">
              <a:avLst/>
            </a:prstGeom>
            <a:noFill/>
            <a:ln>
              <a:solidFill>
                <a:srgbClr val="FF40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</p:grpSp>
    </p:spTree>
    <p:extLst>
      <p:ext uri="{BB962C8B-B14F-4D97-AF65-F5344CB8AC3E}">
        <p14:creationId xmlns:p14="http://schemas.microsoft.com/office/powerpoint/2010/main" val="117935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9"/>
          <a:stretch/>
        </p:blipFill>
        <p:spPr>
          <a:xfrm>
            <a:off x="8270809" y="3959184"/>
            <a:ext cx="3157220" cy="27493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/>
          <a:stretch/>
        </p:blipFill>
        <p:spPr>
          <a:xfrm>
            <a:off x="5083608" y="3959184"/>
            <a:ext cx="3157220" cy="273866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1896407" y="3948292"/>
            <a:ext cx="3157220" cy="2738889"/>
          </a:xfrm>
          <a:prstGeom prst="rect">
            <a:avLst/>
          </a:prstGeom>
        </p:spPr>
      </p:pic>
      <p:pic>
        <p:nvPicPr>
          <p:cNvPr id="6" name="圖片 2">
            <a:extLst>
              <a:ext uri="{FF2B5EF4-FFF2-40B4-BE49-F238E27FC236}">
                <a16:creationId xmlns:a16="http://schemas.microsoft.com/office/drawing/2014/main" id="{E8542946-1518-9D81-54BA-A700BC7991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8"/>
          <a:stretch/>
        </p:blipFill>
        <p:spPr>
          <a:xfrm>
            <a:off x="8270809" y="1198315"/>
            <a:ext cx="3157220" cy="2728217"/>
          </a:xfrm>
          <a:prstGeom prst="rect">
            <a:avLst/>
          </a:prstGeom>
        </p:spPr>
      </p:pic>
      <p:pic>
        <p:nvPicPr>
          <p:cNvPr id="12" name="圖片 3">
            <a:extLst>
              <a:ext uri="{FF2B5EF4-FFF2-40B4-BE49-F238E27FC236}">
                <a16:creationId xmlns:a16="http://schemas.microsoft.com/office/drawing/2014/main" id="{852F60A6-DD9E-0F19-5988-CD677D3079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8"/>
          <a:stretch/>
        </p:blipFill>
        <p:spPr>
          <a:xfrm>
            <a:off x="5083608" y="1220296"/>
            <a:ext cx="3157220" cy="2728217"/>
          </a:xfrm>
          <a:prstGeom prst="rect">
            <a:avLst/>
          </a:prstGeom>
        </p:spPr>
      </p:pic>
      <p:pic>
        <p:nvPicPr>
          <p:cNvPr id="14" name="圖片 4">
            <a:extLst>
              <a:ext uri="{FF2B5EF4-FFF2-40B4-BE49-F238E27FC236}">
                <a16:creationId xmlns:a16="http://schemas.microsoft.com/office/drawing/2014/main" id="{E2D148CE-559E-39E7-6728-8A81B73091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8"/>
          <a:stretch/>
        </p:blipFill>
        <p:spPr>
          <a:xfrm>
            <a:off x="1896407" y="1198315"/>
            <a:ext cx="3157220" cy="2728217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0AD7AB07-7571-A9D1-333F-953CC08C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4" y="170819"/>
            <a:ext cx="12547600" cy="909464"/>
          </a:xfrm>
        </p:spPr>
        <p:txBody>
          <a:bodyPr>
            <a:noAutofit/>
          </a:bodyPr>
          <a:lstStyle/>
          <a:p>
            <a:r>
              <a:rPr lang="en-US" sz="4000" cap="none" dirty="0"/>
              <a:t>QVAPOR V</a:t>
            </a:r>
            <a:r>
              <a:rPr lang="en-TW" sz="4000" cap="none" dirty="0"/>
              <a:t>erification against ERA5 </a:t>
            </a:r>
            <a:r>
              <a:rPr lang="en-TW" sz="4000" cap="none" dirty="0">
                <a:solidFill>
                  <a:srgbClr val="0070C0"/>
                </a:solidFill>
              </a:rPr>
              <a:t>(RMSE for </a:t>
            </a:r>
            <a:r>
              <a:rPr lang="en-US" sz="4000" b="0" i="0" u="none" strike="noStrike" cap="none" dirty="0" err="1">
                <a:solidFill>
                  <a:srgbClr val="0070C0"/>
                </a:solidFill>
                <a:effectLst/>
              </a:rPr>
              <a:t>Bualoi</a:t>
            </a:r>
            <a:r>
              <a:rPr lang="en-TW" sz="4000" cap="none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B8F431-0358-5DA4-941E-6BA908C7E4D4}"/>
              </a:ext>
            </a:extLst>
          </p:cNvPr>
          <p:cNvSpPr txBox="1"/>
          <p:nvPr/>
        </p:nvSpPr>
        <p:spPr>
          <a:xfrm>
            <a:off x="997392" y="1176555"/>
            <a:ext cx="1200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ERA5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124A4F-1BD1-426E-ADD9-ABB9A6E21ADB}"/>
              </a:ext>
            </a:extLst>
          </p:cNvPr>
          <p:cNvSpPr txBox="1"/>
          <p:nvPr/>
        </p:nvSpPr>
        <p:spPr>
          <a:xfrm>
            <a:off x="996034" y="3926532"/>
            <a:ext cx="1200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GDAS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9C4D3-8DB4-8609-45BB-E1E1F6F38D49}"/>
              </a:ext>
            </a:extLst>
          </p:cNvPr>
          <p:cNvSpPr txBox="1"/>
          <p:nvPr/>
        </p:nvSpPr>
        <p:spPr>
          <a:xfrm>
            <a:off x="3082945" y="116940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6-h forecast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9BE80B-EB92-1FCC-3B7E-5FE31D85D168}"/>
              </a:ext>
            </a:extLst>
          </p:cNvPr>
          <p:cNvSpPr txBox="1"/>
          <p:nvPr/>
        </p:nvSpPr>
        <p:spPr>
          <a:xfrm>
            <a:off x="6270146" y="117655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12-h forecast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C2312C-DF45-8344-89A1-822CE0246F86}"/>
              </a:ext>
            </a:extLst>
          </p:cNvPr>
          <p:cNvSpPr txBox="1"/>
          <p:nvPr/>
        </p:nvSpPr>
        <p:spPr>
          <a:xfrm>
            <a:off x="9427366" y="117655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18-h forecast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5DB11-63B6-A5FC-6E90-6846AA0B5D82}"/>
              </a:ext>
            </a:extLst>
          </p:cNvPr>
          <p:cNvSpPr txBox="1"/>
          <p:nvPr/>
        </p:nvSpPr>
        <p:spPr>
          <a:xfrm>
            <a:off x="10637867" y="1544599"/>
            <a:ext cx="1190625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TW" sz="1600" dirty="0">
                <a:solidFill>
                  <a:srgbClr val="FF0000"/>
                </a:solidFill>
              </a:rPr>
              <a:t>urdue_Lin</a:t>
            </a:r>
          </a:p>
          <a:p>
            <a:r>
              <a:rPr lang="en-TW" sz="1600" dirty="0">
                <a:solidFill>
                  <a:srgbClr val="0432FF"/>
                </a:solidFill>
              </a:rPr>
              <a:t>WSM6</a:t>
            </a:r>
          </a:p>
          <a:p>
            <a:r>
              <a:rPr lang="en-US" sz="1600" dirty="0">
                <a:solidFill>
                  <a:srgbClr val="E5E201"/>
                </a:solidFill>
              </a:rPr>
              <a:t>G</a:t>
            </a:r>
            <a:r>
              <a:rPr lang="en-TW" sz="1600" dirty="0">
                <a:solidFill>
                  <a:srgbClr val="E5E201"/>
                </a:solidFill>
              </a:rPr>
              <a:t>oddard</a:t>
            </a:r>
          </a:p>
          <a:p>
            <a:r>
              <a:rPr lang="en-TW" sz="1600" dirty="0">
                <a:solidFill>
                  <a:srgbClr val="7030A0"/>
                </a:solidFill>
              </a:rPr>
              <a:t>Thompson</a:t>
            </a:r>
          </a:p>
          <a:p>
            <a:r>
              <a:rPr lang="en-TW" sz="1600" dirty="0">
                <a:solidFill>
                  <a:srgbClr val="00FA00"/>
                </a:solidFill>
              </a:rPr>
              <a:t>Morrison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740863A-9C86-1950-1C8F-26FB71BDF5E4}"/>
              </a:ext>
            </a:extLst>
          </p:cNvPr>
          <p:cNvSpPr/>
          <p:nvPr/>
        </p:nvSpPr>
        <p:spPr>
          <a:xfrm>
            <a:off x="1766275" y="2615326"/>
            <a:ext cx="10160000" cy="1473200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7F907D0-4369-C3B5-1DE2-739EE6C2268E}"/>
              </a:ext>
            </a:extLst>
          </p:cNvPr>
          <p:cNvSpPr/>
          <p:nvPr/>
        </p:nvSpPr>
        <p:spPr>
          <a:xfrm>
            <a:off x="1766275" y="5313401"/>
            <a:ext cx="10160000" cy="1473200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71455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F181-6C3E-DFEA-2D1F-53867658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86" y="525989"/>
            <a:ext cx="7824627" cy="2263705"/>
          </a:xfrm>
        </p:spPr>
        <p:txBody>
          <a:bodyPr>
            <a:noAutofit/>
          </a:bodyPr>
          <a:lstStyle/>
          <a:p>
            <a:r>
              <a:rPr lang="en-US" sz="4000" cap="none" dirty="0"/>
              <a:t>Individual V</a:t>
            </a:r>
            <a:r>
              <a:rPr lang="en-TW" sz="4000" cap="none" dirty="0"/>
              <a:t>erification against Soundings </a:t>
            </a:r>
            <a:r>
              <a:rPr lang="en-TW" sz="4000" cap="none" dirty="0">
                <a:solidFill>
                  <a:srgbClr val="0070C0"/>
                </a:solidFill>
              </a:rPr>
              <a:t>(QVAPOR)</a:t>
            </a:r>
            <a:endParaRPr lang="en-TW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472545-564C-6F35-4BE8-0B742AAA18E3}"/>
              </a:ext>
            </a:extLst>
          </p:cNvPr>
          <p:cNvSpPr txBox="1"/>
          <p:nvPr/>
        </p:nvSpPr>
        <p:spPr>
          <a:xfrm>
            <a:off x="77492" y="3006289"/>
            <a:ext cx="1171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TW" dirty="0"/>
              <a:t>ounding A                            B                               C                             D                              E                              F</a:t>
            </a:r>
          </a:p>
        </p:txBody>
      </p:sp>
      <p:pic>
        <p:nvPicPr>
          <p:cNvPr id="27" name="圖片 18">
            <a:extLst>
              <a:ext uri="{FF2B5EF4-FFF2-40B4-BE49-F238E27FC236}">
                <a16:creationId xmlns:a16="http://schemas.microsoft.com/office/drawing/2014/main" id="{2DB7D30B-A435-29F0-10BD-7ADBEE8DF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3420000"/>
            <a:ext cx="1980000" cy="1489380"/>
          </a:xfrm>
          <a:prstGeom prst="rect">
            <a:avLst/>
          </a:prstGeom>
        </p:spPr>
      </p:pic>
      <p:pic>
        <p:nvPicPr>
          <p:cNvPr id="28" name="圖片 20">
            <a:extLst>
              <a:ext uri="{FF2B5EF4-FFF2-40B4-BE49-F238E27FC236}">
                <a16:creationId xmlns:a16="http://schemas.microsoft.com/office/drawing/2014/main" id="{6EBC8DE2-64A2-2DF3-C2F5-CE0DA0A04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4968000"/>
            <a:ext cx="1980000" cy="14893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87E9A4-67DD-4874-C647-78EC47145315}"/>
              </a:ext>
            </a:extLst>
          </p:cNvPr>
          <p:cNvSpPr txBox="1"/>
          <p:nvPr/>
        </p:nvSpPr>
        <p:spPr>
          <a:xfrm>
            <a:off x="287533" y="3578732"/>
            <a:ext cx="8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ERA5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820AA-91C7-D572-414C-99D2F11311CA}"/>
              </a:ext>
            </a:extLst>
          </p:cNvPr>
          <p:cNvSpPr txBox="1"/>
          <p:nvPr/>
        </p:nvSpPr>
        <p:spPr>
          <a:xfrm>
            <a:off x="287533" y="5069859"/>
            <a:ext cx="8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GDAS</a:t>
            </a:r>
          </a:p>
        </p:txBody>
      </p:sp>
      <p:pic>
        <p:nvPicPr>
          <p:cNvPr id="31" name="圖片 17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BC624015-9527-E56E-4684-F72657F6D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4968000"/>
            <a:ext cx="1980000" cy="1485000"/>
          </a:xfrm>
          <a:prstGeom prst="rect">
            <a:avLst/>
          </a:prstGeom>
        </p:spPr>
      </p:pic>
      <p:pic>
        <p:nvPicPr>
          <p:cNvPr id="32" name="圖片 59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488C3E8E-E607-3F0C-D038-59367D2E4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3420000"/>
            <a:ext cx="1980000" cy="1485000"/>
          </a:xfrm>
          <a:prstGeom prst="rect">
            <a:avLst/>
          </a:prstGeom>
        </p:spPr>
      </p:pic>
      <p:pic>
        <p:nvPicPr>
          <p:cNvPr id="33" name="圖片 6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A4E5C2F1-5A5C-189F-A0F0-FFE4B5C0C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4968000"/>
            <a:ext cx="1980000" cy="1485000"/>
          </a:xfrm>
          <a:prstGeom prst="rect">
            <a:avLst/>
          </a:prstGeom>
        </p:spPr>
      </p:pic>
      <p:pic>
        <p:nvPicPr>
          <p:cNvPr id="34" name="圖片 55" descr="一張含有 文字, 圖表, 螢幕擷取畫面, 行 的圖片&#10;&#10;自動產生的描述">
            <a:extLst>
              <a:ext uri="{FF2B5EF4-FFF2-40B4-BE49-F238E27FC236}">
                <a16:creationId xmlns:a16="http://schemas.microsoft.com/office/drawing/2014/main" id="{212CBE94-E743-702E-B596-AB700A5B6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3420000"/>
            <a:ext cx="1980000" cy="1485000"/>
          </a:xfrm>
          <a:prstGeom prst="rect">
            <a:avLst/>
          </a:prstGeom>
        </p:spPr>
      </p:pic>
      <p:pic>
        <p:nvPicPr>
          <p:cNvPr id="35" name="圖片 24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5E06304B-FD6A-FA00-C7D4-4D1C033A3B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4968000"/>
            <a:ext cx="1980000" cy="1485000"/>
          </a:xfrm>
          <a:prstGeom prst="rect">
            <a:avLst/>
          </a:prstGeom>
        </p:spPr>
      </p:pic>
      <p:pic>
        <p:nvPicPr>
          <p:cNvPr id="36" name="圖片 39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E7F44D02-73DD-D286-F35A-ABDC86AF65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3420000"/>
            <a:ext cx="1980000" cy="1485000"/>
          </a:xfrm>
          <a:prstGeom prst="rect">
            <a:avLst/>
          </a:prstGeom>
        </p:spPr>
      </p:pic>
      <p:pic>
        <p:nvPicPr>
          <p:cNvPr id="41" name="圖片 28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E6C7DCF6-BBB0-1D36-1B00-2E07B3300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3420000"/>
            <a:ext cx="1980000" cy="1485000"/>
          </a:xfrm>
          <a:prstGeom prst="rect">
            <a:avLst/>
          </a:prstGeom>
        </p:spPr>
      </p:pic>
      <p:pic>
        <p:nvPicPr>
          <p:cNvPr id="42" name="圖片 37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148F6866-E81B-22EF-B98C-CF27AB3A4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000" y="4968000"/>
            <a:ext cx="1980000" cy="1485000"/>
          </a:xfrm>
          <a:prstGeom prst="rect">
            <a:avLst/>
          </a:prstGeom>
        </p:spPr>
      </p:pic>
      <p:pic>
        <p:nvPicPr>
          <p:cNvPr id="43" name="圖片 10" descr="一張含有 文字, 圖表, 螢幕擷取畫面, 繪圖 的圖片&#10;&#10;自動產生的描述">
            <a:extLst>
              <a:ext uri="{FF2B5EF4-FFF2-40B4-BE49-F238E27FC236}">
                <a16:creationId xmlns:a16="http://schemas.microsoft.com/office/drawing/2014/main" id="{A6E20CDB-14AF-F2D9-7901-CFD46CA335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3420000"/>
            <a:ext cx="1980000" cy="1485000"/>
          </a:xfrm>
          <a:prstGeom prst="rect">
            <a:avLst/>
          </a:prstGeom>
        </p:spPr>
      </p:pic>
      <p:pic>
        <p:nvPicPr>
          <p:cNvPr id="44" name="圖片 33" descr="一張含有 文字, 圖表, 螢幕擷取畫面, 行 的圖片&#10;&#10;自動產生的描述">
            <a:extLst>
              <a:ext uri="{FF2B5EF4-FFF2-40B4-BE49-F238E27FC236}">
                <a16:creationId xmlns:a16="http://schemas.microsoft.com/office/drawing/2014/main" id="{2CF0D58C-0423-C155-50EC-031E6B42CF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4968000"/>
            <a:ext cx="1980000" cy="1485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5681D5-4296-FFB3-99E1-E7B77CB3F5FD}"/>
              </a:ext>
            </a:extLst>
          </p:cNvPr>
          <p:cNvSpPr txBox="1"/>
          <p:nvPr/>
        </p:nvSpPr>
        <p:spPr>
          <a:xfrm>
            <a:off x="4784364" y="2528072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</a:t>
            </a:r>
            <a:r>
              <a:rPr lang="en-TW" sz="2000" dirty="0">
                <a:solidFill>
                  <a:srgbClr val="C00000"/>
                </a:solidFill>
              </a:rPr>
              <a:t>o consistent mode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70616A-CFD5-9159-63F7-493DAC46196B}"/>
              </a:ext>
            </a:extLst>
          </p:cNvPr>
          <p:cNvGrpSpPr/>
          <p:nvPr/>
        </p:nvGrpSpPr>
        <p:grpSpPr>
          <a:xfrm>
            <a:off x="7616141" y="465607"/>
            <a:ext cx="4018117" cy="2384468"/>
            <a:chOff x="7616141" y="465607"/>
            <a:chExt cx="4018117" cy="238446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7378AF3-C73F-42DF-64CB-BCC830C06CAF}"/>
                </a:ext>
              </a:extLst>
            </p:cNvPr>
            <p:cNvGrpSpPr/>
            <p:nvPr/>
          </p:nvGrpSpPr>
          <p:grpSpPr>
            <a:xfrm>
              <a:off x="7616141" y="465607"/>
              <a:ext cx="4018117" cy="2384468"/>
              <a:chOff x="7616141" y="465607"/>
              <a:chExt cx="4018117" cy="238446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22C5C75-9662-EB71-1F9F-13CBFDF46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16141" y="465607"/>
                <a:ext cx="4018117" cy="238446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6" name="Line Callout 2 15">
                <a:extLst>
                  <a:ext uri="{FF2B5EF4-FFF2-40B4-BE49-F238E27FC236}">
                    <a16:creationId xmlns:a16="http://schemas.microsoft.com/office/drawing/2014/main" id="{775EFF7A-BEC6-B959-E3A3-C9A198069107}"/>
                  </a:ext>
                </a:extLst>
              </p:cNvPr>
              <p:cNvSpPr/>
              <p:nvPr/>
            </p:nvSpPr>
            <p:spPr>
              <a:xfrm>
                <a:off x="10526210" y="1628814"/>
                <a:ext cx="253388" cy="253388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15175"/>
                  <a:gd name="adj6" fmla="val -1008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dirty="0">
                    <a:solidFill>
                      <a:schemeClr val="accent5">
                        <a:lumMod val="50000"/>
                      </a:schemeClr>
                    </a:solidFill>
                  </a:rPr>
                  <a:t>A</a:t>
                </a:r>
              </a:p>
            </p:txBody>
          </p:sp>
          <p:sp>
            <p:nvSpPr>
              <p:cNvPr id="17" name="Line Callout 2 16">
                <a:extLst>
                  <a:ext uri="{FF2B5EF4-FFF2-40B4-BE49-F238E27FC236}">
                    <a16:creationId xmlns:a16="http://schemas.microsoft.com/office/drawing/2014/main" id="{E8F0A5F5-15DA-37E2-D33C-E0C95DB74316}"/>
                  </a:ext>
                </a:extLst>
              </p:cNvPr>
              <p:cNvSpPr/>
              <p:nvPr/>
            </p:nvSpPr>
            <p:spPr>
              <a:xfrm>
                <a:off x="9272659" y="2153237"/>
                <a:ext cx="253388" cy="253388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15175"/>
                  <a:gd name="adj6" fmla="val -1008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dirty="0">
                    <a:solidFill>
                      <a:schemeClr val="accent5">
                        <a:lumMod val="50000"/>
                      </a:schemeClr>
                    </a:solidFill>
                  </a:rPr>
                  <a:t>D</a:t>
                </a:r>
              </a:p>
            </p:txBody>
          </p:sp>
          <p:sp>
            <p:nvSpPr>
              <p:cNvPr id="18" name="Line Callout 2 17">
                <a:extLst>
                  <a:ext uri="{FF2B5EF4-FFF2-40B4-BE49-F238E27FC236}">
                    <a16:creationId xmlns:a16="http://schemas.microsoft.com/office/drawing/2014/main" id="{807800E9-C383-F699-0D1E-E8070DEADD2C}"/>
                  </a:ext>
                </a:extLst>
              </p:cNvPr>
              <p:cNvSpPr/>
              <p:nvPr/>
            </p:nvSpPr>
            <p:spPr>
              <a:xfrm>
                <a:off x="9273348" y="2410858"/>
                <a:ext cx="253388" cy="253388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24535"/>
                  <a:gd name="adj6" fmla="val -8381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dirty="0">
                    <a:solidFill>
                      <a:schemeClr val="accent5">
                        <a:lumMod val="50000"/>
                      </a:schemeClr>
                    </a:solidFill>
                  </a:rPr>
                  <a:t>C</a:t>
                </a:r>
              </a:p>
            </p:txBody>
          </p:sp>
          <p:sp>
            <p:nvSpPr>
              <p:cNvPr id="19" name="Line Callout 2 18">
                <a:extLst>
                  <a:ext uri="{FF2B5EF4-FFF2-40B4-BE49-F238E27FC236}">
                    <a16:creationId xmlns:a16="http://schemas.microsoft.com/office/drawing/2014/main" id="{6D6FF278-5AC9-4CA1-7DDD-EE027F47029D}"/>
                  </a:ext>
                </a:extLst>
              </p:cNvPr>
              <p:cNvSpPr/>
              <p:nvPr/>
            </p:nvSpPr>
            <p:spPr>
              <a:xfrm>
                <a:off x="9272659" y="1888231"/>
                <a:ext cx="253388" cy="253388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45694"/>
                  <a:gd name="adj6" fmla="val -10957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dirty="0">
                    <a:solidFill>
                      <a:schemeClr val="accent5">
                        <a:lumMod val="50000"/>
                      </a:schemeClr>
                    </a:solidFill>
                  </a:rPr>
                  <a:t>B</a:t>
                </a:r>
              </a:p>
            </p:txBody>
          </p:sp>
          <p:sp>
            <p:nvSpPr>
              <p:cNvPr id="20" name="Line Callout 2 19">
                <a:extLst>
                  <a:ext uri="{FF2B5EF4-FFF2-40B4-BE49-F238E27FC236}">
                    <a16:creationId xmlns:a16="http://schemas.microsoft.com/office/drawing/2014/main" id="{6C4AAAE1-46B5-065A-C748-B90C33864C45}"/>
                  </a:ext>
                </a:extLst>
              </p:cNvPr>
              <p:cNvSpPr/>
              <p:nvPr/>
            </p:nvSpPr>
            <p:spPr>
              <a:xfrm>
                <a:off x="9058046" y="1109297"/>
                <a:ext cx="253388" cy="253388"/>
              </a:xfrm>
              <a:prstGeom prst="borderCallout2">
                <a:avLst>
                  <a:gd name="adj1" fmla="val 103955"/>
                  <a:gd name="adj2" fmla="val 51812"/>
                  <a:gd name="adj3" fmla="val 103955"/>
                  <a:gd name="adj4" fmla="val 50161"/>
                  <a:gd name="adj5" fmla="val 179349"/>
                  <a:gd name="adj6" fmla="val 39113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dirty="0">
                    <a:solidFill>
                      <a:schemeClr val="accent5">
                        <a:lumMod val="50000"/>
                      </a:schemeClr>
                    </a:solidFill>
                  </a:rPr>
                  <a:t>E</a:t>
                </a:r>
              </a:p>
            </p:txBody>
          </p:sp>
          <p:sp>
            <p:nvSpPr>
              <p:cNvPr id="21" name="Line Callout 2 20">
                <a:extLst>
                  <a:ext uri="{FF2B5EF4-FFF2-40B4-BE49-F238E27FC236}">
                    <a16:creationId xmlns:a16="http://schemas.microsoft.com/office/drawing/2014/main" id="{DB83C3EA-91F2-1B7F-9BE3-49B9E07AF74A}"/>
                  </a:ext>
                </a:extLst>
              </p:cNvPr>
              <p:cNvSpPr/>
              <p:nvPr/>
            </p:nvSpPr>
            <p:spPr>
              <a:xfrm>
                <a:off x="8784844" y="1109297"/>
                <a:ext cx="253388" cy="253388"/>
              </a:xfrm>
              <a:prstGeom prst="borderCallout2">
                <a:avLst>
                  <a:gd name="adj1" fmla="val 103955"/>
                  <a:gd name="adj2" fmla="val 51812"/>
                  <a:gd name="adj3" fmla="val 103955"/>
                  <a:gd name="adj4" fmla="val 50161"/>
                  <a:gd name="adj5" fmla="val 189373"/>
                  <a:gd name="adj6" fmla="val 110953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dirty="0">
                    <a:solidFill>
                      <a:schemeClr val="accent5">
                        <a:lumMod val="50000"/>
                      </a:schemeClr>
                    </a:solidFill>
                  </a:rPr>
                  <a:t>F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BA6B62-5BD6-C13D-E9B4-51D1393CE68C}"/>
                </a:ext>
              </a:extLst>
            </p:cNvPr>
            <p:cNvSpPr txBox="1"/>
            <p:nvPr/>
          </p:nvSpPr>
          <p:spPr>
            <a:xfrm>
              <a:off x="9311434" y="586335"/>
              <a:ext cx="199724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TW" sz="2000" b="1" cap="none" dirty="0"/>
                <a:t>(15 RO, 1 RAOB)</a:t>
              </a:r>
              <a:endParaRPr lang="en-TW" sz="20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12EE65-54B0-BB77-6E9D-2975D24905C3}"/>
                </a:ext>
              </a:extLst>
            </p:cNvPr>
            <p:cNvSpPr txBox="1"/>
            <p:nvPr/>
          </p:nvSpPr>
          <p:spPr>
            <a:xfrm>
              <a:off x="10049339" y="2030825"/>
              <a:ext cx="1345852" cy="73866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40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TW" sz="1400" dirty="0"/>
                <a:t>TY center</a:t>
              </a:r>
            </a:p>
            <a:p>
              <a:pPr marL="285750" indent="-285750">
                <a:buClr>
                  <a:srgbClr val="FF000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TW" sz="1400" dirty="0"/>
                <a:t>GNSS RO</a:t>
              </a:r>
            </a:p>
            <a:p>
              <a:pPr marL="285750" indent="-285750">
                <a:buClr>
                  <a:srgbClr val="00FA0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TW" sz="1400" dirty="0"/>
                <a:t>Radiosonde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77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C999F-3ACA-42D3-5D02-AC1D9E36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679" y="450652"/>
            <a:ext cx="7885321" cy="1596177"/>
          </a:xfrm>
        </p:spPr>
        <p:txBody>
          <a:bodyPr>
            <a:noAutofit/>
          </a:bodyPr>
          <a:lstStyle/>
          <a:p>
            <a:r>
              <a:rPr lang="en-US" cap="none" dirty="0"/>
              <a:t>V</a:t>
            </a:r>
            <a:r>
              <a:rPr lang="en-TW" cap="none" dirty="0"/>
              <a:t>erification against Soundings </a:t>
            </a:r>
            <a:br>
              <a:rPr lang="en-TW" cap="none" dirty="0"/>
            </a:br>
            <a:r>
              <a:rPr lang="en-TW" cap="none" dirty="0">
                <a:solidFill>
                  <a:srgbClr val="0070C0"/>
                </a:solidFill>
              </a:rPr>
              <a:t>Mean Differences in QVAPOR for 3 Cases</a:t>
            </a:r>
            <a:endParaRPr lang="en-TW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9EBFC9-21DC-3BDA-E151-98D292CA4070}"/>
              </a:ext>
            </a:extLst>
          </p:cNvPr>
          <p:cNvGrpSpPr/>
          <p:nvPr/>
        </p:nvGrpSpPr>
        <p:grpSpPr>
          <a:xfrm>
            <a:off x="206585" y="2773085"/>
            <a:ext cx="11747795" cy="3959370"/>
            <a:chOff x="206585" y="2773085"/>
            <a:chExt cx="11747795" cy="39593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DB8164-6D48-4D8E-5CDE-454936BE74F0}"/>
                </a:ext>
              </a:extLst>
            </p:cNvPr>
            <p:cNvGrpSpPr/>
            <p:nvPr/>
          </p:nvGrpSpPr>
          <p:grpSpPr>
            <a:xfrm>
              <a:off x="206585" y="2773085"/>
              <a:ext cx="11747795" cy="3959370"/>
              <a:chOff x="176654" y="2636824"/>
              <a:chExt cx="11747795" cy="3959370"/>
            </a:xfrm>
          </p:grpSpPr>
          <p:pic>
            <p:nvPicPr>
              <p:cNvPr id="19" name="圖片 18" descr="一張含有 文字, 螢幕擷取畫面, 圖表, 行 的圖片&#10;&#10;自動產生的描述">
                <a:extLst>
                  <a:ext uri="{FF2B5EF4-FFF2-40B4-BE49-F238E27FC236}">
                    <a16:creationId xmlns:a16="http://schemas.microsoft.com/office/drawing/2014/main" id="{C90C7DA5-4EE8-FB7C-BCF9-F7FB751CC2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35"/>
              <a:stretch/>
            </p:blipFill>
            <p:spPr>
              <a:xfrm>
                <a:off x="176654" y="2636826"/>
                <a:ext cx="5842000" cy="3959368"/>
              </a:xfrm>
              <a:prstGeom prst="rect">
                <a:avLst/>
              </a:prstGeom>
            </p:spPr>
          </p:pic>
          <p:pic>
            <p:nvPicPr>
              <p:cNvPr id="20" name="圖片 16" descr="一張含有 文字, 螢幕擷取畫面, 圖表, 行 的圖片&#10;&#10;自動產生的描述">
                <a:extLst>
                  <a:ext uri="{FF2B5EF4-FFF2-40B4-BE49-F238E27FC236}">
                    <a16:creationId xmlns:a16="http://schemas.microsoft.com/office/drawing/2014/main" id="{4409E2AE-B398-820C-3C7F-8B2F9E9F40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35"/>
              <a:stretch/>
            </p:blipFill>
            <p:spPr>
              <a:xfrm>
                <a:off x="6082449" y="2636824"/>
                <a:ext cx="5842000" cy="395936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91EFF6-C3DF-F883-0FA7-A8444D737D42}"/>
                  </a:ext>
                </a:extLst>
              </p:cNvPr>
              <p:cNvSpPr txBox="1"/>
              <p:nvPr/>
            </p:nvSpPr>
            <p:spPr>
              <a:xfrm>
                <a:off x="6827867" y="2751891"/>
                <a:ext cx="1190625" cy="1354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P</a:t>
                </a:r>
                <a:r>
                  <a:rPr lang="en-TW" sz="1600" dirty="0">
                    <a:solidFill>
                      <a:srgbClr val="FF0000"/>
                    </a:solidFill>
                  </a:rPr>
                  <a:t>urdue_Lin</a:t>
                </a:r>
              </a:p>
              <a:p>
                <a:r>
                  <a:rPr lang="en-TW" sz="1600" dirty="0">
                    <a:solidFill>
                      <a:srgbClr val="0432FF"/>
                    </a:solidFill>
                  </a:rPr>
                  <a:t>WSM6</a:t>
                </a:r>
              </a:p>
              <a:p>
                <a:r>
                  <a:rPr lang="en-US" sz="1600" dirty="0">
                    <a:solidFill>
                      <a:srgbClr val="E5E201"/>
                    </a:solidFill>
                  </a:rPr>
                  <a:t>G</a:t>
                </a:r>
                <a:r>
                  <a:rPr lang="en-TW" sz="1600" dirty="0">
                    <a:solidFill>
                      <a:srgbClr val="E5E201"/>
                    </a:solidFill>
                  </a:rPr>
                  <a:t>oddard</a:t>
                </a:r>
              </a:p>
              <a:p>
                <a:r>
                  <a:rPr lang="en-TW" sz="1600" dirty="0">
                    <a:solidFill>
                      <a:srgbClr val="7030A0"/>
                    </a:solidFill>
                  </a:rPr>
                  <a:t>Thompson</a:t>
                </a:r>
              </a:p>
              <a:p>
                <a:r>
                  <a:rPr lang="en-TW" sz="1600" dirty="0">
                    <a:solidFill>
                      <a:srgbClr val="00FA00"/>
                    </a:solidFill>
                  </a:rPr>
                  <a:t>Morrison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21A073-DC9B-5B99-C385-8EB3758CE043}"/>
                  </a:ext>
                </a:extLst>
              </p:cNvPr>
              <p:cNvSpPr txBox="1"/>
              <p:nvPr/>
            </p:nvSpPr>
            <p:spPr>
              <a:xfrm>
                <a:off x="927454" y="2751891"/>
                <a:ext cx="1190625" cy="13542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P</a:t>
                </a:r>
                <a:r>
                  <a:rPr lang="en-TW" sz="1600" dirty="0">
                    <a:solidFill>
                      <a:srgbClr val="FF0000"/>
                    </a:solidFill>
                  </a:rPr>
                  <a:t>urdue_Lin</a:t>
                </a:r>
              </a:p>
              <a:p>
                <a:r>
                  <a:rPr lang="en-TW" sz="1600" dirty="0">
                    <a:solidFill>
                      <a:srgbClr val="0432FF"/>
                    </a:solidFill>
                  </a:rPr>
                  <a:t>WSM6</a:t>
                </a:r>
              </a:p>
              <a:p>
                <a:r>
                  <a:rPr lang="en-US" sz="1600" dirty="0">
                    <a:solidFill>
                      <a:srgbClr val="E5E201"/>
                    </a:solidFill>
                  </a:rPr>
                  <a:t>G</a:t>
                </a:r>
                <a:r>
                  <a:rPr lang="en-TW" sz="1600" dirty="0">
                    <a:solidFill>
                      <a:srgbClr val="E5E201"/>
                    </a:solidFill>
                  </a:rPr>
                  <a:t>oddard</a:t>
                </a:r>
              </a:p>
              <a:p>
                <a:r>
                  <a:rPr lang="en-TW" sz="1600" dirty="0">
                    <a:solidFill>
                      <a:srgbClr val="7030A0"/>
                    </a:solidFill>
                  </a:rPr>
                  <a:t>Thompson</a:t>
                </a:r>
              </a:p>
              <a:p>
                <a:r>
                  <a:rPr lang="en-TW" sz="1600" dirty="0">
                    <a:solidFill>
                      <a:srgbClr val="00FA00"/>
                    </a:solidFill>
                  </a:rPr>
                  <a:t>Morrison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50AA2D-46E9-5446-11D5-08122630AEED}"/>
                </a:ext>
              </a:extLst>
            </p:cNvPr>
            <p:cNvGrpSpPr/>
            <p:nvPr/>
          </p:nvGrpSpPr>
          <p:grpSpPr>
            <a:xfrm>
              <a:off x="1046025" y="2877158"/>
              <a:ext cx="8552588" cy="3211601"/>
              <a:chOff x="985867" y="2755143"/>
              <a:chExt cx="8552588" cy="32116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A6A6B-64C2-E221-CF9F-A647867E7C32}"/>
                  </a:ext>
                </a:extLst>
              </p:cNvPr>
              <p:cNvSpPr txBox="1"/>
              <p:nvPr/>
            </p:nvSpPr>
            <p:spPr>
              <a:xfrm>
                <a:off x="6827867" y="4643305"/>
                <a:ext cx="20193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WRF model has a underestimate QVAPOR in the lower troposphere</a:t>
                </a:r>
                <a:endParaRPr lang="en-TW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E47ED0-18FD-9082-1A0A-D7886EACDACC}"/>
                  </a:ext>
                </a:extLst>
              </p:cNvPr>
              <p:cNvSpPr txBox="1"/>
              <p:nvPr/>
            </p:nvSpPr>
            <p:spPr>
              <a:xfrm>
                <a:off x="2891683" y="2755143"/>
                <a:ext cx="7697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TW" sz="2000" b="1" dirty="0"/>
                  <a:t>ERA5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5EC0B55-6215-ED7D-0258-DB51655C0726}"/>
                  </a:ext>
                </a:extLst>
              </p:cNvPr>
              <p:cNvSpPr txBox="1"/>
              <p:nvPr/>
            </p:nvSpPr>
            <p:spPr>
              <a:xfrm>
                <a:off x="8733683" y="2766137"/>
                <a:ext cx="8047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TW" sz="2000" b="1" dirty="0"/>
                  <a:t>GDAS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CB8E18-E896-EBA2-E6D5-005BCCBF76D4}"/>
                  </a:ext>
                </a:extLst>
              </p:cNvPr>
              <p:cNvSpPr txBox="1"/>
              <p:nvPr/>
            </p:nvSpPr>
            <p:spPr>
              <a:xfrm>
                <a:off x="985867" y="4541705"/>
                <a:ext cx="20193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WRF model has a underestimate QVAPOR in most the troposphere</a:t>
                </a:r>
                <a:endParaRPr lang="en-TW" sz="2000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E6225A-8B91-173B-3294-0EDC76FF84E4}"/>
              </a:ext>
            </a:extLst>
          </p:cNvPr>
          <p:cNvGrpSpPr/>
          <p:nvPr/>
        </p:nvGrpSpPr>
        <p:grpSpPr>
          <a:xfrm>
            <a:off x="206585" y="231071"/>
            <a:ext cx="4018117" cy="2384468"/>
            <a:chOff x="154755" y="0"/>
            <a:chExt cx="4018117" cy="23844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847224-8910-851A-0258-E7577B40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755" y="0"/>
              <a:ext cx="4018117" cy="238446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148569-850A-8FB8-4767-59D2103E2001}"/>
                </a:ext>
              </a:extLst>
            </p:cNvPr>
            <p:cNvSpPr txBox="1"/>
            <p:nvPr/>
          </p:nvSpPr>
          <p:spPr>
            <a:xfrm>
              <a:off x="1900990" y="125545"/>
              <a:ext cx="199724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TW" sz="2000" b="1" cap="none" dirty="0"/>
                <a:t>(15 RO, 1 RAOB)</a:t>
              </a:r>
              <a:endParaRPr lang="en-TW" sz="20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3ABFDD-C2B0-A56C-083D-096C3DF81D20}"/>
                </a:ext>
              </a:extLst>
            </p:cNvPr>
            <p:cNvSpPr txBox="1"/>
            <p:nvPr/>
          </p:nvSpPr>
          <p:spPr>
            <a:xfrm>
              <a:off x="2385554" y="1427625"/>
              <a:ext cx="1538079" cy="9233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40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TW" dirty="0"/>
                <a:t>TY center</a:t>
              </a:r>
            </a:p>
            <a:p>
              <a:pPr marL="285750" indent="-285750">
                <a:buClr>
                  <a:srgbClr val="FF000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TW" dirty="0"/>
                <a:t>GNSS RO</a:t>
              </a:r>
            </a:p>
            <a:p>
              <a:pPr marL="285750" indent="-285750">
                <a:buClr>
                  <a:srgbClr val="00FA00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TW" dirty="0"/>
                <a:t>Radiosonde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851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0F74D-02AA-D5DF-73FC-42225346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264" y="457492"/>
            <a:ext cx="8982736" cy="1596177"/>
          </a:xfrm>
        </p:spPr>
        <p:txBody>
          <a:bodyPr>
            <a:normAutofit/>
          </a:bodyPr>
          <a:lstStyle/>
          <a:p>
            <a:r>
              <a:rPr lang="en-US" cap="none" dirty="0"/>
              <a:t>V</a:t>
            </a:r>
            <a:r>
              <a:rPr lang="en-TW" cap="none" dirty="0"/>
              <a:t>erification against Soundings (15 RO, 1 RAOB)</a:t>
            </a:r>
            <a:br>
              <a:rPr lang="en-TW" cap="none" dirty="0"/>
            </a:br>
            <a:r>
              <a:rPr lang="en-TW" cap="none" dirty="0">
                <a:solidFill>
                  <a:srgbClr val="0070C0"/>
                </a:solidFill>
              </a:rPr>
              <a:t>Mean Differences (Temperature)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7DEB9-B733-EE69-6B9F-90B378CF6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20" y="218519"/>
            <a:ext cx="3092450" cy="183515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1B9006-E3A9-A630-BB76-36B5E938E9E0}"/>
              </a:ext>
            </a:extLst>
          </p:cNvPr>
          <p:cNvGrpSpPr/>
          <p:nvPr/>
        </p:nvGrpSpPr>
        <p:grpSpPr>
          <a:xfrm>
            <a:off x="288264" y="2292642"/>
            <a:ext cx="11773406" cy="4381500"/>
            <a:chOff x="288264" y="2292642"/>
            <a:chExt cx="11773406" cy="4381500"/>
          </a:xfrm>
        </p:grpSpPr>
        <p:pic>
          <p:nvPicPr>
            <p:cNvPr id="5" name="圖片 8" descr="一張含有 文字, 圖表, 行, 繪圖 的圖片&#10;&#10;自動產生的描述">
              <a:extLst>
                <a:ext uri="{FF2B5EF4-FFF2-40B4-BE49-F238E27FC236}">
                  <a16:creationId xmlns:a16="http://schemas.microsoft.com/office/drawing/2014/main" id="{623C0ABA-F9D0-925B-3ECB-B92A85E0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64" y="2292642"/>
              <a:ext cx="5842000" cy="4381500"/>
            </a:xfrm>
            <a:prstGeom prst="rect">
              <a:avLst/>
            </a:prstGeom>
          </p:spPr>
        </p:pic>
        <p:pic>
          <p:nvPicPr>
            <p:cNvPr id="7" name="圖片 13" descr="一張含有 文字, 圖表, 螢幕擷取畫面, 行 的圖片&#10;&#10;自動產生的描述">
              <a:extLst>
                <a:ext uri="{FF2B5EF4-FFF2-40B4-BE49-F238E27FC236}">
                  <a16:creationId xmlns:a16="http://schemas.microsoft.com/office/drawing/2014/main" id="{7B288E24-8BBF-F070-8A0A-2FDEB9BB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670" y="2292642"/>
              <a:ext cx="5842000" cy="4381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2D11AA-9EF4-FE0B-EF98-B1FD01E5A05F}"/>
                </a:ext>
              </a:extLst>
            </p:cNvPr>
            <p:cNvSpPr txBox="1"/>
            <p:nvPr/>
          </p:nvSpPr>
          <p:spPr>
            <a:xfrm>
              <a:off x="6967567" y="2853491"/>
              <a:ext cx="881033" cy="801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140"/>
                </a:lnSpc>
              </a:pPr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TW" sz="1200" dirty="0">
                  <a:solidFill>
                    <a:srgbClr val="FF0000"/>
                  </a:solidFill>
                </a:rPr>
                <a:t>urdue_Lin</a:t>
              </a:r>
            </a:p>
            <a:p>
              <a:pPr>
                <a:lnSpc>
                  <a:spcPts val="1140"/>
                </a:lnSpc>
              </a:pPr>
              <a:r>
                <a:rPr lang="en-TW" sz="1200" dirty="0">
                  <a:solidFill>
                    <a:srgbClr val="0432FF"/>
                  </a:solidFill>
                </a:rPr>
                <a:t>WSM6</a:t>
              </a:r>
            </a:p>
            <a:p>
              <a:pPr>
                <a:lnSpc>
                  <a:spcPts val="1140"/>
                </a:lnSpc>
              </a:pPr>
              <a:r>
                <a:rPr lang="en-US" sz="1200" dirty="0">
                  <a:solidFill>
                    <a:srgbClr val="E5E201"/>
                  </a:solidFill>
                </a:rPr>
                <a:t>G</a:t>
              </a:r>
              <a:r>
                <a:rPr lang="en-TW" sz="1200" dirty="0">
                  <a:solidFill>
                    <a:srgbClr val="E5E201"/>
                  </a:solidFill>
                </a:rPr>
                <a:t>oddard</a:t>
              </a:r>
            </a:p>
            <a:p>
              <a:pPr>
                <a:lnSpc>
                  <a:spcPts val="1140"/>
                </a:lnSpc>
              </a:pPr>
              <a:r>
                <a:rPr lang="en-TW" sz="1200" dirty="0">
                  <a:solidFill>
                    <a:srgbClr val="7030A0"/>
                  </a:solidFill>
                </a:rPr>
                <a:t>Thompson</a:t>
              </a:r>
            </a:p>
            <a:p>
              <a:pPr>
                <a:lnSpc>
                  <a:spcPts val="1140"/>
                </a:lnSpc>
              </a:pPr>
              <a:r>
                <a:rPr lang="en-TW" sz="1200" dirty="0">
                  <a:solidFill>
                    <a:srgbClr val="00FA00"/>
                  </a:solidFill>
                </a:rPr>
                <a:t>Morrison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73765F-D0AE-0DE3-2798-ACB4865A2E6D}"/>
                </a:ext>
              </a:extLst>
            </p:cNvPr>
            <p:cNvSpPr txBox="1"/>
            <p:nvPr/>
          </p:nvSpPr>
          <p:spPr>
            <a:xfrm>
              <a:off x="1054455" y="2853491"/>
              <a:ext cx="1066446" cy="1354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020"/>
                </a:lnSpc>
              </a:pPr>
              <a:r>
                <a:rPr lang="en-US" sz="1600" dirty="0">
                  <a:solidFill>
                    <a:srgbClr val="FF0000"/>
                  </a:solidFill>
                </a:rPr>
                <a:t>P</a:t>
              </a:r>
              <a:r>
                <a:rPr lang="en-TW" sz="1600" dirty="0">
                  <a:solidFill>
                    <a:srgbClr val="FF0000"/>
                  </a:solidFill>
                </a:rPr>
                <a:t>urdue_Lin</a:t>
              </a:r>
            </a:p>
            <a:p>
              <a:pPr>
                <a:lnSpc>
                  <a:spcPts val="2020"/>
                </a:lnSpc>
              </a:pPr>
              <a:r>
                <a:rPr lang="en-TW" sz="1600" dirty="0">
                  <a:solidFill>
                    <a:srgbClr val="0432FF"/>
                  </a:solidFill>
                </a:rPr>
                <a:t>WSM6</a:t>
              </a:r>
            </a:p>
            <a:p>
              <a:pPr>
                <a:lnSpc>
                  <a:spcPts val="2020"/>
                </a:lnSpc>
              </a:pPr>
              <a:r>
                <a:rPr lang="en-US" sz="1600" dirty="0">
                  <a:solidFill>
                    <a:srgbClr val="E5E201"/>
                  </a:solidFill>
                </a:rPr>
                <a:t>G</a:t>
              </a:r>
              <a:r>
                <a:rPr lang="en-TW" sz="1600" dirty="0">
                  <a:solidFill>
                    <a:srgbClr val="E5E201"/>
                  </a:solidFill>
                </a:rPr>
                <a:t>oddard</a:t>
              </a:r>
            </a:p>
            <a:p>
              <a:pPr>
                <a:lnSpc>
                  <a:spcPts val="2020"/>
                </a:lnSpc>
              </a:pPr>
              <a:r>
                <a:rPr lang="en-TW" sz="1600" dirty="0">
                  <a:solidFill>
                    <a:srgbClr val="7030A0"/>
                  </a:solidFill>
                </a:rPr>
                <a:t>Thompson</a:t>
              </a:r>
            </a:p>
            <a:p>
              <a:pPr>
                <a:lnSpc>
                  <a:spcPts val="2020"/>
                </a:lnSpc>
              </a:pPr>
              <a:r>
                <a:rPr lang="en-TW" sz="1600" dirty="0">
                  <a:solidFill>
                    <a:srgbClr val="00FA00"/>
                  </a:solidFill>
                </a:rPr>
                <a:t>Morrison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949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A7C5-085B-631D-F640-80BBA38F6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4000" cap="non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C14B6-D032-D238-8A19-31E22F3655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40312"/>
            <a:ext cx="10363826" cy="4471639"/>
          </a:xfrm>
        </p:spPr>
        <p:txBody>
          <a:bodyPr>
            <a:normAutofit/>
          </a:bodyPr>
          <a:lstStyle/>
          <a:p>
            <a:r>
              <a:rPr lang="en-US" sz="2400" cap="none" dirty="0"/>
              <a:t>The results show a significant variability in hydrometeor distributions, which depend on the initial conditions and microphysics. </a:t>
            </a:r>
          </a:p>
          <a:p>
            <a:r>
              <a:rPr lang="en-US" sz="2400" cap="none" dirty="0"/>
              <a:t>In general, all the simulations in this study show an underestimation of precipitation compared to the GPM. An underestimated QVAPOR is also found in the verification against sounding observations.</a:t>
            </a:r>
          </a:p>
          <a:p>
            <a:r>
              <a:rPr lang="en-US" sz="2400" cap="none" dirty="0"/>
              <a:t>Comparing the WRF simulation, the accumulated rainfall is relatively higher for the cases with initial conditions from GDAS. </a:t>
            </a:r>
          </a:p>
          <a:p>
            <a:r>
              <a:rPr lang="en-US" sz="2400" cap="none" dirty="0"/>
              <a:t>In addition, the Goddard scheme shows the best performance in the water vapor mixing ratio for the verification against ERA5.</a:t>
            </a:r>
          </a:p>
        </p:txBody>
      </p:sp>
    </p:spTree>
    <p:extLst>
      <p:ext uri="{BB962C8B-B14F-4D97-AF65-F5344CB8AC3E}">
        <p14:creationId xmlns:p14="http://schemas.microsoft.com/office/powerpoint/2010/main" val="346822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A054-CBF8-09A7-96E3-035E1BC6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84879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cap="none" dirty="0"/>
              <a:t>T</a:t>
            </a:r>
            <a:r>
              <a:rPr lang="en-TW" sz="4000" cap="none" dirty="0"/>
              <a:t>hree Tropical Cyclones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D6C1C5-4CE7-D87E-5D62-0CFF166FFA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62640" y="1968010"/>
            <a:ext cx="3608385" cy="288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0ACB4-3DFB-2579-0165-EFBABD39E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83" y="1968010"/>
            <a:ext cx="3608386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99C45-5992-41C2-BEC5-5C4E89DDE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528" y="1968010"/>
            <a:ext cx="4453060" cy="28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A85E37-92AC-ACA1-E81F-1EB4C9DC3927}"/>
              </a:ext>
            </a:extLst>
          </p:cNvPr>
          <p:cNvSpPr txBox="1"/>
          <p:nvPr/>
        </p:nvSpPr>
        <p:spPr>
          <a:xfrm>
            <a:off x="802107" y="1571240"/>
            <a:ext cx="2501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Typhoon Bualoi (2019)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C38685-0A62-3383-A73B-0B694F8CF6E5}"/>
              </a:ext>
            </a:extLst>
          </p:cNvPr>
          <p:cNvSpPr txBox="1"/>
          <p:nvPr/>
        </p:nvSpPr>
        <p:spPr>
          <a:xfrm>
            <a:off x="4369312" y="1571240"/>
            <a:ext cx="2586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Typhoon Matmo (2019)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43AD66-BBEC-5849-28A9-CC1BDA089A5D}"/>
              </a:ext>
            </a:extLst>
          </p:cNvPr>
          <p:cNvSpPr txBox="1"/>
          <p:nvPr/>
        </p:nvSpPr>
        <p:spPr>
          <a:xfrm>
            <a:off x="8428307" y="1585529"/>
            <a:ext cx="2794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Typhoon Kompasu (2021)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7999E-A9EC-9EA1-50D1-7F436527CF5D}"/>
              </a:ext>
            </a:extLst>
          </p:cNvPr>
          <p:cNvSpPr txBox="1"/>
          <p:nvPr/>
        </p:nvSpPr>
        <p:spPr>
          <a:xfrm>
            <a:off x="162640" y="4864561"/>
            <a:ext cx="3608384" cy="1800000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Despite </a:t>
            </a:r>
            <a:r>
              <a:rPr lang="en-US" sz="1600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Bualoi</a:t>
            </a: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did not make landfall in Japan, the heavy rainfall caused floods and landslides and resulted in casualties and substantial property damage.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F95FD-6656-C8EB-9372-E9713E9936E1}"/>
              </a:ext>
            </a:extLst>
          </p:cNvPr>
          <p:cNvSpPr txBox="1"/>
          <p:nvPr/>
        </p:nvSpPr>
        <p:spPr>
          <a:xfrm>
            <a:off x="3858585" y="4864479"/>
            <a:ext cx="3608384" cy="1800000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Matmo</a:t>
            </a: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made landfall in Vietnam on Oct. 30, bringing strong winds and heavy rainfall, causing flooding and road closures.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accent5">
                    <a:lumMod val="50000"/>
                  </a:schemeClr>
                </a:solidFill>
                <a:effectLst/>
              </a:rPr>
              <a:t>Matmo</a:t>
            </a: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destroyed 2.7 thousand houses causing more than 165 million USD in damage in Vietnam.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DC7504-BD13-E657-9BA6-C65C674F634D}"/>
              </a:ext>
            </a:extLst>
          </p:cNvPr>
          <p:cNvSpPr txBox="1"/>
          <p:nvPr/>
        </p:nvSpPr>
        <p:spPr>
          <a:xfrm>
            <a:off x="7554527" y="4870194"/>
            <a:ext cx="4453059" cy="1800000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The typhoon</a:t>
            </a: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affected many areas, including the Philippines, Taiwan, southeast China, and Vietnam.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It</a:t>
            </a: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 caused significant damage to the Philippines,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thus “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Kompasu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” </a:t>
            </a:r>
            <a:r>
              <a:rPr lang="en-US" sz="16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</a:rPr>
              <a:t>was removed from the naming list. </a:t>
            </a:r>
          </a:p>
        </p:txBody>
      </p:sp>
    </p:spTree>
    <p:extLst>
      <p:ext uri="{BB962C8B-B14F-4D97-AF65-F5344CB8AC3E}">
        <p14:creationId xmlns:p14="http://schemas.microsoft.com/office/powerpoint/2010/main" val="3668060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0DE4-1847-6EB0-3B01-F5168FB0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WRF </a:t>
            </a:r>
            <a:r>
              <a:rPr lang="en-US" sz="4000" cap="none" dirty="0">
                <a:solidFill>
                  <a:srgbClr val="000000"/>
                </a:solidFill>
              </a:rPr>
              <a:t>M</a:t>
            </a:r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odel Configuration</a:t>
            </a:r>
            <a:endParaRPr lang="en-TW" sz="4000" cap="non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CC0FB4-5263-DEBB-C6B3-5173915EA73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09657" y="1648713"/>
            <a:ext cx="5197475" cy="47197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TW" sz="2400" cap="none" dirty="0"/>
              <a:t>WRF model v4.2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Two model domains</a:t>
            </a:r>
            <a:endParaRPr lang="en-TW" sz="2400" cap="none" dirty="0"/>
          </a:p>
          <a:p>
            <a:pPr>
              <a:spcBef>
                <a:spcPts val="0"/>
              </a:spcBef>
            </a:pPr>
            <a:r>
              <a:rPr lang="en-US" sz="2400" cap="none" dirty="0"/>
              <a:t>H</a:t>
            </a:r>
            <a:r>
              <a:rPr lang="en-TW" sz="2400" cap="none" dirty="0"/>
              <a:t>orizontal resolution: 15 km and 3 km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Grid pints: 662x386, 751x751 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V</a:t>
            </a:r>
            <a:r>
              <a:rPr lang="en-TW" sz="2400" cap="none" dirty="0"/>
              <a:t>ertical level: 52 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M</a:t>
            </a:r>
            <a:r>
              <a:rPr lang="en-TW" sz="2400" cap="none" dirty="0"/>
              <a:t>odel top: 20 hPa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Kain-Fritsch cumulus convection scheme applied only for the D01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RRTMG radiation physics scheme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YSU PBL scheme</a:t>
            </a:r>
          </a:p>
          <a:p>
            <a:pPr>
              <a:spcBef>
                <a:spcPts val="0"/>
              </a:spcBef>
            </a:pPr>
            <a:r>
              <a:rPr lang="en-US" sz="2400" cap="none" dirty="0"/>
              <a:t>N</a:t>
            </a:r>
            <a:r>
              <a:rPr lang="en-TW" sz="2400" cap="none" dirty="0"/>
              <a:t>o bogus vortex implementation</a:t>
            </a:r>
          </a:p>
          <a:p>
            <a:pPr>
              <a:spcBef>
                <a:spcPts val="0"/>
              </a:spcBef>
            </a:pPr>
            <a:endParaRPr lang="en-TW" sz="2400" cap="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87BF0D-74E0-F962-ACAA-909CA0224366}"/>
              </a:ext>
            </a:extLst>
          </p:cNvPr>
          <p:cNvGrpSpPr/>
          <p:nvPr/>
        </p:nvGrpSpPr>
        <p:grpSpPr>
          <a:xfrm>
            <a:off x="5464451" y="2099723"/>
            <a:ext cx="6184900" cy="3581400"/>
            <a:chOff x="5740114" y="503546"/>
            <a:chExt cx="6184900" cy="35814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61CBC9-8030-959A-02E2-5B08DCAA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0114" y="503546"/>
              <a:ext cx="6184900" cy="35814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822BF7-DD55-9F6E-9F48-738A7A45EB9F}"/>
                </a:ext>
              </a:extLst>
            </p:cNvPr>
            <p:cNvSpPr txBox="1"/>
            <p:nvPr/>
          </p:nvSpPr>
          <p:spPr>
            <a:xfrm>
              <a:off x="11062250" y="674914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D01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7D3EB5-FC75-2D1C-C081-A4B09E89ED4D}"/>
                </a:ext>
              </a:extLst>
            </p:cNvPr>
            <p:cNvSpPr txBox="1"/>
            <p:nvPr/>
          </p:nvSpPr>
          <p:spPr>
            <a:xfrm>
              <a:off x="10031099" y="1709057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D02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B43143-23EE-4F75-E646-5A92F0054E41}"/>
                </a:ext>
              </a:extLst>
            </p:cNvPr>
            <p:cNvSpPr txBox="1"/>
            <p:nvPr/>
          </p:nvSpPr>
          <p:spPr>
            <a:xfrm>
              <a:off x="8543863" y="2188208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D02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1BAECF-46E2-3278-F82D-C5AAD0D60E74}"/>
                </a:ext>
              </a:extLst>
            </p:cNvPr>
            <p:cNvSpPr txBox="1"/>
            <p:nvPr/>
          </p:nvSpPr>
          <p:spPr>
            <a:xfrm>
              <a:off x="8299471" y="2412412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D02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611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D828-9B65-69ED-4418-AD27D0F2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none" dirty="0"/>
              <a:t>M</a:t>
            </a:r>
            <a:r>
              <a:rPr lang="en-TW" sz="4000" cap="none" dirty="0"/>
              <a:t>icrophysics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F806-358F-6DCB-FCDD-1459F7BEA6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16946"/>
            <a:ext cx="10363826" cy="4672969"/>
          </a:xfrm>
        </p:spPr>
        <p:txBody>
          <a:bodyPr>
            <a:noAutofit/>
          </a:bodyPr>
          <a:lstStyle/>
          <a:p>
            <a:r>
              <a:rPr lang="en-TW" cap="none" dirty="0"/>
              <a:t>Microphysics provides atmospheric heat and moisture tendencies, microphysical rates, and sureface resolved-scale rainfall</a:t>
            </a:r>
          </a:p>
          <a:p>
            <a:r>
              <a:rPr lang="en-TW" cap="none" dirty="0"/>
              <a:t>Laten heat release from: condensation, evaporation, deposition, sublimation, freezing, melting</a:t>
            </a:r>
          </a:p>
          <a:p>
            <a:r>
              <a:rPr lang="en-US" cap="none" dirty="0"/>
              <a:t>P</a:t>
            </a:r>
            <a:r>
              <a:rPr lang="en-TW" cap="none" dirty="0"/>
              <a:t>article types: cloud water, rain drops, ice crystals, snow, graupel, and hail</a:t>
            </a:r>
          </a:p>
          <a:p>
            <a:r>
              <a:rPr lang="en-US" cap="none" dirty="0"/>
              <a:t>P</a:t>
            </a:r>
            <a:r>
              <a:rPr lang="en-TW" cap="none" dirty="0"/>
              <a:t>rocesses: aggregation, accretion, growth, fall-out</a:t>
            </a:r>
          </a:p>
          <a:p>
            <a:r>
              <a:rPr lang="en-US" b="1" cap="none" dirty="0"/>
              <a:t>S</a:t>
            </a:r>
            <a:r>
              <a:rPr lang="en-TW" b="1" cap="none" dirty="0"/>
              <a:t>ingle moment scheme: </a:t>
            </a:r>
            <a:r>
              <a:rPr lang="en-US" cap="none" dirty="0">
                <a:effectLst/>
              </a:rPr>
              <a:t>one prediction equation for mass (kg/kg) per species (</a:t>
            </a:r>
            <a:r>
              <a:rPr lang="en-US" cap="none" dirty="0" err="1">
                <a:effectLst/>
              </a:rPr>
              <a:t>Qr</a:t>
            </a:r>
            <a:r>
              <a:rPr lang="en-US" cap="none" dirty="0">
                <a:effectLst/>
              </a:rPr>
              <a:t>, Qs, etc.) with particle size distribution being derived from fixed parameters.</a:t>
            </a:r>
          </a:p>
          <a:p>
            <a:r>
              <a:rPr lang="en-US" b="1" cap="none" dirty="0"/>
              <a:t>Double-moment (DM) scheme: </a:t>
            </a:r>
            <a:r>
              <a:rPr lang="en-US" cap="none" dirty="0"/>
              <a:t>add a prediction equation for number concentration (#/kg) per DM species (Nr, Ns, etc.). DM schemes allow for additional processes such as size-sorting during fall-out and sometimes aerosol (cloud condensation nuclei,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cap="none" dirty="0"/>
              <a:t>CCN) effects.</a:t>
            </a:r>
            <a:endParaRPr lang="en-US" cap="none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7458F-A6E5-24A6-8144-ADC5E9FEEDB5}"/>
              </a:ext>
            </a:extLst>
          </p:cNvPr>
          <p:cNvSpPr txBox="1"/>
          <p:nvPr/>
        </p:nvSpPr>
        <p:spPr>
          <a:xfrm>
            <a:off x="217714" y="6389915"/>
            <a:ext cx="362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TW" dirty="0"/>
              <a:t>rom Dr. Dudhia (NCAR WRF tutorial)</a:t>
            </a:r>
          </a:p>
        </p:txBody>
      </p:sp>
    </p:spTree>
    <p:extLst>
      <p:ext uri="{BB962C8B-B14F-4D97-AF65-F5344CB8AC3E}">
        <p14:creationId xmlns:p14="http://schemas.microsoft.com/office/powerpoint/2010/main" val="400889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3E46-8929-E47F-8C17-941851FA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3" y="618517"/>
            <a:ext cx="8922953" cy="1596177"/>
          </a:xfrm>
        </p:spPr>
        <p:txBody>
          <a:bodyPr>
            <a:normAutofit/>
          </a:bodyPr>
          <a:lstStyle/>
          <a:p>
            <a:pPr algn="l"/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Microphysics in WRF</a:t>
            </a:r>
            <a:endParaRPr lang="en-TW" sz="4000" cap="non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C6618C-88C1-ED31-91EE-290358BB8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277180"/>
              </p:ext>
            </p:extLst>
          </p:nvPr>
        </p:nvGraphicFramePr>
        <p:xfrm>
          <a:off x="323923" y="2036331"/>
          <a:ext cx="11718325" cy="4114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2455">
                  <a:extLst>
                    <a:ext uri="{9D8B030D-6E8A-4147-A177-3AD203B41FA5}">
                      <a16:colId xmlns:a16="http://schemas.microsoft.com/office/drawing/2014/main" val="2975300890"/>
                    </a:ext>
                  </a:extLst>
                </a:gridCol>
                <a:gridCol w="2853246">
                  <a:extLst>
                    <a:ext uri="{9D8B030D-6E8A-4147-A177-3AD203B41FA5}">
                      <a16:colId xmlns:a16="http://schemas.microsoft.com/office/drawing/2014/main" val="3156585339"/>
                    </a:ext>
                  </a:extLst>
                </a:gridCol>
                <a:gridCol w="2511433">
                  <a:extLst>
                    <a:ext uri="{9D8B030D-6E8A-4147-A177-3AD203B41FA5}">
                      <a16:colId xmlns:a16="http://schemas.microsoft.com/office/drawing/2014/main" val="4191393828"/>
                    </a:ext>
                  </a:extLst>
                </a:gridCol>
                <a:gridCol w="5761191">
                  <a:extLst>
                    <a:ext uri="{9D8B030D-6E8A-4147-A177-3AD203B41FA5}">
                      <a16:colId xmlns:a16="http://schemas.microsoft.com/office/drawing/2014/main" val="2188767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Opt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Cloud microphysics scheme</a:t>
                      </a:r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800" dirty="0">
                          <a:latin typeface="+mn-lt"/>
                        </a:rPr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D</a:t>
                      </a:r>
                      <a:r>
                        <a:rPr lang="en-TW" sz="1800" dirty="0">
                          <a:latin typeface="+mn-lt"/>
                        </a:rPr>
                        <a:t>escription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71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800" dirty="0">
                          <a:latin typeface="+mn-lt"/>
                        </a:rPr>
                        <a:t>Purdue Lin</a:t>
                      </a:r>
                      <a:br>
                        <a:rPr lang="en-TW" sz="1800" dirty="0">
                          <a:latin typeface="+mn-lt"/>
                        </a:rPr>
                      </a:br>
                      <a:r>
                        <a:rPr lang="en-US" sz="14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Chen and Sun (2002</a:t>
                      </a:r>
                      <a:r>
                        <a:rPr lang="en-TW" sz="1400" dirty="0">
                          <a:solidFill>
                            <a:schemeClr val="accent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Qv Qc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sophisticated scheme that has ice, snow and graupel processes, suitable for real-data high-resolution simulations.</a:t>
                      </a:r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42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WSM6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Hong and Lim (2006)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Qv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Qc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moment scheme.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scheme with ice, snow and graupel processes suitable for high-resolution simulations. </a:t>
                      </a:r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00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800" dirty="0">
                          <a:latin typeface="+mn-lt"/>
                        </a:rPr>
                        <a:t>Goddard 4-ice</a:t>
                      </a:r>
                      <a:br>
                        <a:rPr lang="en-TW" sz="1800" dirty="0">
                          <a:latin typeface="+mn-lt"/>
                        </a:rPr>
                      </a:br>
                      <a:r>
                        <a:rPr lang="en-US" sz="14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Tao et al. (1989, 2016)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Qv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Qc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Qh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  <a:p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predicts hail and graupel separately, provides effective radii for radiation. </a:t>
                      </a:r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274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800" dirty="0">
                          <a:latin typeface="+mn-lt"/>
                        </a:rPr>
                        <a:t>New Thompson</a:t>
                      </a:r>
                      <a:br>
                        <a:rPr lang="en-TW" sz="1800" dirty="0">
                          <a:latin typeface="+mn-lt"/>
                        </a:rPr>
                      </a:br>
                      <a:r>
                        <a:rPr lang="en-US" sz="14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Thompson et al. (2008)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Qc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 Nr 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new scheme with ice, snow and graupel processes suitable for high-resolution simulations.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 moment scheme.</a:t>
                      </a:r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162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sz="1800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800" dirty="0">
                          <a:latin typeface="+mn-lt"/>
                        </a:rPr>
                        <a:t>Morrison 2-mom </a:t>
                      </a:r>
                      <a:br>
                        <a:rPr lang="en-TW" sz="1800" dirty="0">
                          <a:latin typeface="+mn-lt"/>
                        </a:rPr>
                      </a:br>
                      <a:r>
                        <a:rPr lang="en-US" sz="14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Morrison et al. (2009)</a:t>
                      </a:r>
                      <a:endParaRPr lang="en-US" sz="140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Qc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Qi Qs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 Ni Ns Ng 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Double-moment ice, snow, rain and graupel for cloud-resolving simulations. </a:t>
                      </a:r>
                      <a:endParaRPr lang="en-TW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0751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E276EE-101E-E2C4-5A8B-F200AE547B08}"/>
              </a:ext>
            </a:extLst>
          </p:cNvPr>
          <p:cNvSpPr txBox="1"/>
          <p:nvPr/>
        </p:nvSpPr>
        <p:spPr>
          <a:xfrm>
            <a:off x="217714" y="6389915"/>
            <a:ext cx="362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TW" dirty="0"/>
              <a:t>rom WRF User’s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D4E115-8DAB-DB6A-BCE5-6B56D979405F}"/>
              </a:ext>
            </a:extLst>
          </p:cNvPr>
          <p:cNvGrpSpPr/>
          <p:nvPr/>
        </p:nvGrpSpPr>
        <p:grpSpPr>
          <a:xfrm>
            <a:off x="7891779" y="559003"/>
            <a:ext cx="4150469" cy="1200329"/>
            <a:chOff x="8991556" y="959112"/>
            <a:chExt cx="4150469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DC24B8-CF44-30D1-98E2-A90D602EA229}"/>
                </a:ext>
              </a:extLst>
            </p:cNvPr>
            <p:cNvSpPr txBox="1"/>
            <p:nvPr/>
          </p:nvSpPr>
          <p:spPr>
            <a:xfrm>
              <a:off x="8991556" y="959112"/>
              <a:ext cx="1790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TW" dirty="0">
                  <a:solidFill>
                    <a:srgbClr val="002060"/>
                  </a:solidFill>
                </a:rPr>
                <a:t>Qv: water vapor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TW" dirty="0">
                  <a:solidFill>
                    <a:srgbClr val="002060"/>
                  </a:solidFill>
                </a:rPr>
                <a:t>Qc : </a:t>
              </a:r>
              <a:r>
                <a:rPr lang="en-US" kern="1200" dirty="0">
                  <a:solidFill>
                    <a:srgbClr val="002060"/>
                  </a:solidFill>
                  <a:effectLst/>
                </a:rPr>
                <a:t>cloud water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srgbClr val="002060"/>
                  </a:solidFill>
                  <a:effectLst/>
                </a:rPr>
                <a:t>Qr</a:t>
              </a:r>
              <a:r>
                <a:rPr lang="en-US" kern="1200" dirty="0">
                  <a:solidFill>
                    <a:srgbClr val="002060"/>
                  </a:solidFill>
                  <a:effectLst/>
                </a:rPr>
                <a:t> : rain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srgbClr val="002060"/>
                  </a:solidFill>
                  <a:effectLst/>
                </a:rPr>
                <a:t>Qi : ice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F2E518-FB80-BE9D-D7D7-2EA233A2FD98}"/>
                </a:ext>
              </a:extLst>
            </p:cNvPr>
            <p:cNvSpPr txBox="1"/>
            <p:nvPr/>
          </p:nvSpPr>
          <p:spPr>
            <a:xfrm>
              <a:off x="10782430" y="959112"/>
              <a:ext cx="2359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solidFill>
                    <a:srgbClr val="002060"/>
                  </a:solidFill>
                  <a:effectLst/>
                </a:rPr>
                <a:t>Qs : snow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srgbClr val="002060"/>
                  </a:solidFill>
                  <a:effectLst/>
                </a:rPr>
                <a:t>Qg</a:t>
              </a:r>
              <a:r>
                <a:rPr lang="en-US" kern="1200" dirty="0">
                  <a:solidFill>
                    <a:srgbClr val="002060"/>
                  </a:solidFill>
                  <a:effectLst/>
                </a:rPr>
                <a:t> : graupel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 err="1">
                  <a:solidFill>
                    <a:srgbClr val="002060"/>
                  </a:solidFill>
                  <a:effectLst/>
                </a:rPr>
                <a:t>Qh</a:t>
              </a:r>
              <a:r>
                <a:rPr lang="en-US" kern="1200" dirty="0">
                  <a:solidFill>
                    <a:srgbClr val="002060"/>
                  </a:solidFill>
                  <a:effectLst/>
                </a:rPr>
                <a:t> : hail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002060"/>
                  </a:solidFill>
                </a:rPr>
                <a:t>Nn</a:t>
              </a:r>
              <a:r>
                <a:rPr lang="en-US" dirty="0">
                  <a:solidFill>
                    <a:srgbClr val="002060"/>
                  </a:solidFill>
                </a:rPr>
                <a:t> : CCN number</a:t>
              </a:r>
              <a:endParaRPr lang="en-US" kern="1200" dirty="0">
                <a:solidFill>
                  <a:srgbClr val="00206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365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06DBA-8C2D-ED00-F401-365FCC325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09" y="260324"/>
            <a:ext cx="10364451" cy="1596177"/>
          </a:xfrm>
        </p:spPr>
        <p:txBody>
          <a:bodyPr>
            <a:normAutofit/>
          </a:bodyPr>
          <a:lstStyle/>
          <a:p>
            <a:r>
              <a:rPr lang="en-US" sz="4000" b="0" i="0" u="none" strike="noStrike" cap="none" dirty="0">
                <a:solidFill>
                  <a:srgbClr val="000000"/>
                </a:solidFill>
                <a:effectLst/>
              </a:rPr>
              <a:t>Experiments</a:t>
            </a:r>
            <a:endParaRPr lang="en-TW" sz="4000" cap="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7D604-0D2A-8170-D93D-181E78A0936A}"/>
              </a:ext>
            </a:extLst>
          </p:cNvPr>
          <p:cNvSpPr txBox="1"/>
          <p:nvPr/>
        </p:nvSpPr>
        <p:spPr>
          <a:xfrm>
            <a:off x="8327119" y="1644160"/>
            <a:ext cx="3864881" cy="1033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</a:pPr>
            <a:r>
              <a:rPr lang="en-US" sz="2000" b="1" dirty="0">
                <a:ea typeface="Heiti TC Medium" pitchFamily="2" charset="-128"/>
              </a:rPr>
              <a:t>Two Initial conditions: </a:t>
            </a:r>
          </a:p>
          <a:p>
            <a:pPr marL="342900" indent="-342900">
              <a:lnSpc>
                <a:spcPts val="2460"/>
              </a:lnSpc>
              <a:buFont typeface="+mj-lt"/>
              <a:buAutoNum type="arabicPeriod"/>
            </a:pPr>
            <a:r>
              <a:rPr lang="en-US" sz="2000" dirty="0">
                <a:ea typeface="Heiti TC Medium" pitchFamily="2" charset="-128"/>
              </a:rPr>
              <a:t>GDAS FNL 0.25</a:t>
            </a:r>
            <a:r>
              <a:rPr lang="en-US" sz="2000" baseline="30000" dirty="0">
                <a:ea typeface="Heiti TC Medium" pitchFamily="2" charset="-128"/>
              </a:rPr>
              <a:t>o </a:t>
            </a:r>
            <a:r>
              <a:rPr lang="en-US" sz="2000" dirty="0">
                <a:ea typeface="Heiti TC Medium" pitchFamily="2" charset="-128"/>
              </a:rPr>
              <a:t>(6-h interval)</a:t>
            </a:r>
          </a:p>
          <a:p>
            <a:pPr marL="342900" indent="-342900">
              <a:lnSpc>
                <a:spcPts val="2460"/>
              </a:lnSpc>
              <a:buFont typeface="+mj-lt"/>
              <a:buAutoNum type="arabicPeriod"/>
            </a:pPr>
            <a:r>
              <a:rPr lang="en-US" sz="2000" dirty="0">
                <a:ea typeface="Heiti TC Medium" pitchFamily="2" charset="-128"/>
              </a:rPr>
              <a:t>ERA5 0.25</a:t>
            </a:r>
            <a:r>
              <a:rPr lang="en-US" sz="2000" baseline="30000" dirty="0">
                <a:ea typeface="Heiti TC Medium" pitchFamily="2" charset="-128"/>
              </a:rPr>
              <a:t>o  </a:t>
            </a:r>
            <a:r>
              <a:rPr lang="en-US" sz="2000" dirty="0">
                <a:ea typeface="Heiti TC Medium" pitchFamily="2" charset="-128"/>
              </a:rPr>
              <a:t>(1-h interval)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C7DB55-6DEE-4ADE-9CB5-64A726144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26443"/>
              </p:ext>
            </p:extLst>
          </p:nvPr>
        </p:nvGraphicFramePr>
        <p:xfrm>
          <a:off x="563053" y="1644160"/>
          <a:ext cx="7668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320">
                  <a:extLst>
                    <a:ext uri="{9D8B030D-6E8A-4147-A177-3AD203B41FA5}">
                      <a16:colId xmlns:a16="http://schemas.microsoft.com/office/drawing/2014/main" val="479456168"/>
                    </a:ext>
                  </a:extLst>
                </a:gridCol>
                <a:gridCol w="2556320">
                  <a:extLst>
                    <a:ext uri="{9D8B030D-6E8A-4147-A177-3AD203B41FA5}">
                      <a16:colId xmlns:a16="http://schemas.microsoft.com/office/drawing/2014/main" val="2030630273"/>
                    </a:ext>
                  </a:extLst>
                </a:gridCol>
                <a:gridCol w="2556320">
                  <a:extLst>
                    <a:ext uri="{9D8B030D-6E8A-4147-A177-3AD203B41FA5}">
                      <a16:colId xmlns:a16="http://schemas.microsoft.com/office/drawing/2014/main" val="163997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latin typeface="+mn-lt"/>
                        </a:rPr>
                        <a:t>PAZ1.2019.296.21.41.G14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latin typeface="+mn-lt"/>
                        </a:rPr>
                        <a:t>PAZ1.2019.303.09.35.G16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latin typeface="+mn-lt"/>
                        </a:rPr>
                        <a:t>PAZ1.2021.285.23.27.G04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78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latin typeface="+mn-lt"/>
                        </a:rPr>
                        <a:t>2019-10-23 21:41:19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latin typeface="+mn-lt"/>
                        </a:rPr>
                        <a:t>2019-10-30 09:35:10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600" dirty="0">
                          <a:latin typeface="+mn-lt"/>
                        </a:rPr>
                        <a:t>2021-10-12 23:27:16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67389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544953C-857B-23F3-0342-96EE2291B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015571"/>
              </p:ext>
            </p:extLst>
          </p:nvPr>
        </p:nvGraphicFramePr>
        <p:xfrm>
          <a:off x="701177" y="5482147"/>
          <a:ext cx="7379808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476">
                  <a:extLst>
                    <a:ext uri="{9D8B030D-6E8A-4147-A177-3AD203B41FA5}">
                      <a16:colId xmlns:a16="http://schemas.microsoft.com/office/drawing/2014/main" val="3764535145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2423949226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516312626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2120234525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2572331151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3762416452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729046137"/>
                    </a:ext>
                  </a:extLst>
                </a:gridCol>
                <a:gridCol w="922476">
                  <a:extLst>
                    <a:ext uri="{9D8B030D-6E8A-4147-A177-3AD203B41FA5}">
                      <a16:colId xmlns:a16="http://schemas.microsoft.com/office/drawing/2014/main" val="13665317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41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TW" sz="8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141394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0DD3D055-8A57-F0BD-3797-851BA5209176}"/>
              </a:ext>
            </a:extLst>
          </p:cNvPr>
          <p:cNvGrpSpPr/>
          <p:nvPr/>
        </p:nvGrpSpPr>
        <p:grpSpPr>
          <a:xfrm>
            <a:off x="219031" y="2392636"/>
            <a:ext cx="8398182" cy="4151054"/>
            <a:chOff x="155531" y="2216359"/>
            <a:chExt cx="8398182" cy="41510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23256-782F-A4A9-4332-2B35EBDCA96C}"/>
                </a:ext>
              </a:extLst>
            </p:cNvPr>
            <p:cNvSpPr txBox="1"/>
            <p:nvPr/>
          </p:nvSpPr>
          <p:spPr>
            <a:xfrm>
              <a:off x="155531" y="5782638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1600" dirty="0"/>
                <a:t>2019/10/23</a:t>
              </a:r>
            </a:p>
            <a:p>
              <a:r>
                <a:rPr lang="en-TW" sz="1600" dirty="0"/>
                <a:t>06 UTC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C9F949-DFF4-C705-887C-62550A4E7376}"/>
                </a:ext>
              </a:extLst>
            </p:cNvPr>
            <p:cNvSpPr txBox="1"/>
            <p:nvPr/>
          </p:nvSpPr>
          <p:spPr>
            <a:xfrm>
              <a:off x="1599038" y="5782637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1600" dirty="0"/>
                <a:t>2019/10/24</a:t>
              </a:r>
            </a:p>
            <a:p>
              <a:r>
                <a:rPr lang="en-TW" sz="1600" dirty="0"/>
                <a:t>00 UTC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29390D-9951-64B3-A4EF-4249AAB99522}"/>
                </a:ext>
              </a:extLst>
            </p:cNvPr>
            <p:cNvSpPr txBox="1"/>
            <p:nvPr/>
          </p:nvSpPr>
          <p:spPr>
            <a:xfrm>
              <a:off x="2841781" y="5782636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1600" dirty="0"/>
                <a:t>2019/10/29</a:t>
              </a:r>
            </a:p>
            <a:p>
              <a:r>
                <a:rPr lang="en-TW" sz="1600" dirty="0"/>
                <a:t>18 UTC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4D9775-57F6-7222-B3CC-3A7EFDBD6C95}"/>
                </a:ext>
              </a:extLst>
            </p:cNvPr>
            <p:cNvSpPr txBox="1"/>
            <p:nvPr/>
          </p:nvSpPr>
          <p:spPr>
            <a:xfrm>
              <a:off x="4354622" y="5782635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1600" dirty="0"/>
                <a:t>2019/10/30</a:t>
              </a:r>
            </a:p>
            <a:p>
              <a:r>
                <a:rPr lang="en-TW" sz="1600" dirty="0"/>
                <a:t>12 UTC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05FD7A-BEB4-0912-2D59-1F80C1C49314}"/>
                </a:ext>
              </a:extLst>
            </p:cNvPr>
            <p:cNvSpPr txBox="1"/>
            <p:nvPr/>
          </p:nvSpPr>
          <p:spPr>
            <a:xfrm>
              <a:off x="5654978" y="5782635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1600" dirty="0"/>
                <a:t>2021/10/12</a:t>
              </a:r>
            </a:p>
            <a:p>
              <a:r>
                <a:rPr lang="en-TW" sz="1600" dirty="0"/>
                <a:t>06 UTC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97ED0F-0F0C-7848-06F1-5740600ED5CD}"/>
                </a:ext>
              </a:extLst>
            </p:cNvPr>
            <p:cNvSpPr txBox="1"/>
            <p:nvPr/>
          </p:nvSpPr>
          <p:spPr>
            <a:xfrm>
              <a:off x="7253357" y="5782635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sz="1600" dirty="0"/>
                <a:t>2021/10/13</a:t>
              </a:r>
            </a:p>
            <a:p>
              <a:r>
                <a:rPr lang="en-TW" sz="1600" dirty="0"/>
                <a:t>00 UTC</a:t>
              </a:r>
            </a:p>
          </p:txBody>
        </p:sp>
        <p:sp>
          <p:nvSpPr>
            <p:cNvPr id="21" name="Curved Down Arrow 20">
              <a:extLst>
                <a:ext uri="{FF2B5EF4-FFF2-40B4-BE49-F238E27FC236}">
                  <a16:creationId xmlns:a16="http://schemas.microsoft.com/office/drawing/2014/main" id="{E0311F4B-85CB-C0DB-8D29-176FAFF1AFB1}"/>
                </a:ext>
              </a:extLst>
            </p:cNvPr>
            <p:cNvSpPr/>
            <p:nvPr/>
          </p:nvSpPr>
          <p:spPr>
            <a:xfrm>
              <a:off x="637677" y="4852652"/>
              <a:ext cx="1851523" cy="378173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>
              <a:extLst>
                <a:ext uri="{FF2B5EF4-FFF2-40B4-BE49-F238E27FC236}">
                  <a16:creationId xmlns:a16="http://schemas.microsoft.com/office/drawing/2014/main" id="{352A1AC8-F4B0-4E39-5CCE-0C90643DE4C4}"/>
                </a:ext>
              </a:extLst>
            </p:cNvPr>
            <p:cNvSpPr/>
            <p:nvPr/>
          </p:nvSpPr>
          <p:spPr>
            <a:xfrm>
              <a:off x="3428540" y="4852652"/>
              <a:ext cx="1851523" cy="40317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</a:endParaRPr>
            </a:p>
          </p:txBody>
        </p:sp>
        <p:sp>
          <p:nvSpPr>
            <p:cNvPr id="23" name="Curved Down Arrow 22">
              <a:extLst>
                <a:ext uri="{FF2B5EF4-FFF2-40B4-BE49-F238E27FC236}">
                  <a16:creationId xmlns:a16="http://schemas.microsoft.com/office/drawing/2014/main" id="{BF95D648-731A-9F60-FE78-B796DE57435D}"/>
                </a:ext>
              </a:extLst>
            </p:cNvPr>
            <p:cNvSpPr/>
            <p:nvPr/>
          </p:nvSpPr>
          <p:spPr>
            <a:xfrm>
              <a:off x="6167465" y="4852652"/>
              <a:ext cx="1857873" cy="42672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98096E-74C4-23BB-CE25-2ACB007184B5}"/>
                </a:ext>
              </a:extLst>
            </p:cNvPr>
            <p:cNvSpPr txBox="1"/>
            <p:nvPr/>
          </p:nvSpPr>
          <p:spPr>
            <a:xfrm>
              <a:off x="1293973" y="4808718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18h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85CE77-EEAD-3CA9-7CA6-0AC77CC2E13C}"/>
                </a:ext>
              </a:extLst>
            </p:cNvPr>
            <p:cNvSpPr txBox="1"/>
            <p:nvPr/>
          </p:nvSpPr>
          <p:spPr>
            <a:xfrm>
              <a:off x="4081636" y="4808718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18h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47934-0B9A-EB1A-DFF3-F77CD04859DA}"/>
                </a:ext>
              </a:extLst>
            </p:cNvPr>
            <p:cNvSpPr txBox="1"/>
            <p:nvPr/>
          </p:nvSpPr>
          <p:spPr>
            <a:xfrm>
              <a:off x="6870099" y="4808718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18h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661CF23-2CDC-E20D-1AF4-3E7DE157BBE2}"/>
                </a:ext>
              </a:extLst>
            </p:cNvPr>
            <p:cNvCxnSpPr/>
            <p:nvPr/>
          </p:nvCxnSpPr>
          <p:spPr>
            <a:xfrm>
              <a:off x="2033108" y="4571341"/>
              <a:ext cx="0" cy="90341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6AB80AE-54E6-836E-360A-6227AC16A184}"/>
                </a:ext>
              </a:extLst>
            </p:cNvPr>
            <p:cNvCxnSpPr/>
            <p:nvPr/>
          </p:nvCxnSpPr>
          <p:spPr>
            <a:xfrm>
              <a:off x="4778395" y="4571341"/>
              <a:ext cx="0" cy="90341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B85C2B-9295-91CA-A98D-59B0B14E7031}"/>
                </a:ext>
              </a:extLst>
            </p:cNvPr>
            <p:cNvCxnSpPr/>
            <p:nvPr/>
          </p:nvCxnSpPr>
          <p:spPr>
            <a:xfrm>
              <a:off x="7910696" y="4563693"/>
              <a:ext cx="0" cy="90341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E5A4034-A8DF-CBFF-9203-BEE98FED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553" y="2222037"/>
              <a:ext cx="2522982" cy="23919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36F5070-2AF9-25DD-4D7F-9103723B5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8800" y="2216359"/>
              <a:ext cx="2533904" cy="239737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247B10-085A-9612-83C3-D6B77BE3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4609" y="2232741"/>
              <a:ext cx="2533904" cy="236461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1B06D42-DA0B-55A1-FB9B-B51D7FBA3F84}"/>
              </a:ext>
            </a:extLst>
          </p:cNvPr>
          <p:cNvSpPr txBox="1"/>
          <p:nvPr/>
        </p:nvSpPr>
        <p:spPr>
          <a:xfrm>
            <a:off x="12471" y="491490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forecast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D78931-EBC6-84B3-CFFA-58F6FCA216A5}"/>
              </a:ext>
            </a:extLst>
          </p:cNvPr>
          <p:cNvSpPr txBox="1"/>
          <p:nvPr/>
        </p:nvSpPr>
        <p:spPr>
          <a:xfrm>
            <a:off x="8327119" y="2702312"/>
            <a:ext cx="3864881" cy="16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</a:pPr>
            <a:r>
              <a:rPr lang="en-US" sz="2000" b="1" dirty="0">
                <a:ea typeface="Heiti TC Medium" pitchFamily="2" charset="-128"/>
              </a:rPr>
              <a:t>Model parameterizations:</a:t>
            </a:r>
          </a:p>
          <a:p>
            <a:pPr>
              <a:lnSpc>
                <a:spcPts val="2460"/>
              </a:lnSpc>
            </a:pPr>
            <a:r>
              <a:rPr lang="en-US" sz="2000" dirty="0">
                <a:ea typeface="Heiti TC Medium" pitchFamily="2" charset="-128"/>
              </a:rPr>
              <a:t>RRTMG for radiation physics, YSU scheme for PBL, and Kain-Fritsch for cumulus scheme (Not applied on D02)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A12185-2B69-A049-7254-9B0B181D930E}"/>
              </a:ext>
            </a:extLst>
          </p:cNvPr>
          <p:cNvSpPr txBox="1"/>
          <p:nvPr/>
        </p:nvSpPr>
        <p:spPr>
          <a:xfrm>
            <a:off x="1626938" y="2477337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Bualoi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D3179D-2BF0-2C7A-9CE0-F135A900F9C9}"/>
              </a:ext>
            </a:extLst>
          </p:cNvPr>
          <p:cNvSpPr txBox="1"/>
          <p:nvPr/>
        </p:nvSpPr>
        <p:spPr>
          <a:xfrm>
            <a:off x="4056751" y="2406865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Matmo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FCF8C0-FE3F-55C5-5B42-D5106A5AEECA}"/>
              </a:ext>
            </a:extLst>
          </p:cNvPr>
          <p:cNvSpPr txBox="1"/>
          <p:nvPr/>
        </p:nvSpPr>
        <p:spPr>
          <a:xfrm>
            <a:off x="6441831" y="2406865"/>
            <a:ext cx="109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Kompasu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C0DD32-76BE-B701-3A67-360E1EB200E2}"/>
              </a:ext>
            </a:extLst>
          </p:cNvPr>
          <p:cNvSpPr txBox="1"/>
          <p:nvPr/>
        </p:nvSpPr>
        <p:spPr>
          <a:xfrm>
            <a:off x="8617213" y="4504631"/>
            <a:ext cx="3362579" cy="16810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</a:pPr>
            <a:r>
              <a:rPr lang="en-US" sz="2000" b="1" dirty="0">
                <a:solidFill>
                  <a:srgbClr val="C00000"/>
                </a:solidFill>
                <a:ea typeface="Heiti TC Medium" pitchFamily="2" charset="-128"/>
              </a:rPr>
              <a:t>Thirty WRF simulations:</a:t>
            </a:r>
          </a:p>
          <a:p>
            <a:pPr marL="342900" indent="-3429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ea typeface="Heiti TC Medium" pitchFamily="2" charset="-128"/>
              </a:rPr>
              <a:t>Two global analyses for initial conditions</a:t>
            </a:r>
          </a:p>
          <a:p>
            <a:pPr marL="342900" indent="-3429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ea typeface="Heiti TC Medium" pitchFamily="2" charset="-128"/>
              </a:rPr>
              <a:t>Three typhoon cases</a:t>
            </a:r>
          </a:p>
          <a:p>
            <a:pPr marL="342900" indent="-3429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ea typeface="Heiti TC Medium" pitchFamily="2" charset="-128"/>
              </a:rPr>
              <a:t>Five microphysics schemes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436D0-B81C-4B4D-C84A-1D8BA783314C}"/>
              </a:ext>
            </a:extLst>
          </p:cNvPr>
          <p:cNvSpPr txBox="1"/>
          <p:nvPr/>
        </p:nvSpPr>
        <p:spPr>
          <a:xfrm>
            <a:off x="661263" y="3922025"/>
            <a:ext cx="1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X </a:t>
            </a:r>
            <a:r>
              <a:rPr lang="en-US" sz="1600" dirty="0"/>
              <a:t>: PRO</a:t>
            </a:r>
          </a:p>
          <a:p>
            <a:r>
              <a:rPr lang="en-US" sz="1600" dirty="0">
                <a:solidFill>
                  <a:srgbClr val="FF0000"/>
                </a:solidFill>
              </a:rPr>
              <a:t>O </a:t>
            </a:r>
            <a:r>
              <a:rPr lang="en-US" sz="1600" dirty="0"/>
              <a:t>: RO</a:t>
            </a:r>
          </a:p>
          <a:p>
            <a:r>
              <a:rPr lang="en-TW" sz="1600" dirty="0">
                <a:solidFill>
                  <a:srgbClr val="00FA00"/>
                </a:solidFill>
              </a:rPr>
              <a:t>+ </a:t>
            </a:r>
            <a:r>
              <a:rPr lang="en-TW" sz="1600" dirty="0"/>
              <a:t>: RAOB</a:t>
            </a:r>
          </a:p>
        </p:txBody>
      </p:sp>
    </p:spTree>
    <p:extLst>
      <p:ext uri="{BB962C8B-B14F-4D97-AF65-F5344CB8AC3E}">
        <p14:creationId xmlns:p14="http://schemas.microsoft.com/office/powerpoint/2010/main" val="404843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7AC3-9C46-1A48-07CD-CD9BD8CA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113" y="38712"/>
            <a:ext cx="8187800" cy="1092140"/>
          </a:xfrm>
        </p:spPr>
        <p:txBody>
          <a:bodyPr>
            <a:normAutofit/>
          </a:bodyPr>
          <a:lstStyle/>
          <a:p>
            <a:r>
              <a:rPr lang="en-US" sz="4000" cap="none" dirty="0"/>
              <a:t>Effect from Initial Conditions</a:t>
            </a:r>
            <a:endParaRPr lang="en-TW" sz="4000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BDB0B-4EC8-7A0A-3F4E-B93C5BC2C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41" y="1092752"/>
            <a:ext cx="2774950" cy="30226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69652-5356-80F5-9CFB-76869B23B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976" y="3677202"/>
            <a:ext cx="2813050" cy="30226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AEEC8-2C3D-CB6F-5C58-9DAABB2D6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330" y="1124440"/>
            <a:ext cx="2794000" cy="304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15FE7-97D6-9B80-10CC-504F6E6EB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630" y="3721652"/>
            <a:ext cx="2819400" cy="300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420F6-7264-DF0F-BB2C-286EA18A1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409" y="1130852"/>
            <a:ext cx="2851150" cy="300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8DB9E-1A92-9A1A-DBE7-3D8AF2CAF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634" y="3721652"/>
            <a:ext cx="2806700" cy="2978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D8084-217F-6474-21FB-2514B94758CC}"/>
              </a:ext>
            </a:extLst>
          </p:cNvPr>
          <p:cNvSpPr txBox="1"/>
          <p:nvPr/>
        </p:nvSpPr>
        <p:spPr>
          <a:xfrm>
            <a:off x="3923911" y="692642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Bualoi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F438F-286B-7037-354B-CC6D7E804DD5}"/>
              </a:ext>
            </a:extLst>
          </p:cNvPr>
          <p:cNvSpPr txBox="1"/>
          <p:nvPr/>
        </p:nvSpPr>
        <p:spPr>
          <a:xfrm>
            <a:off x="6791459" y="727567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Matmo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73A42-04C0-C503-1683-B0AA6B15699F}"/>
              </a:ext>
            </a:extLst>
          </p:cNvPr>
          <p:cNvSpPr txBox="1"/>
          <p:nvPr/>
        </p:nvSpPr>
        <p:spPr>
          <a:xfrm>
            <a:off x="9657154" y="737092"/>
            <a:ext cx="109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/>
              <a:t>Kompasu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347BD-4595-CAC1-F047-44C13DDE118A}"/>
              </a:ext>
            </a:extLst>
          </p:cNvPr>
          <p:cNvSpPr txBox="1"/>
          <p:nvPr/>
        </p:nvSpPr>
        <p:spPr>
          <a:xfrm>
            <a:off x="2093909" y="2414432"/>
            <a:ext cx="90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ERA5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BB6AA-23C2-A998-173D-6D74EB00C001}"/>
              </a:ext>
            </a:extLst>
          </p:cNvPr>
          <p:cNvSpPr txBox="1"/>
          <p:nvPr/>
        </p:nvSpPr>
        <p:spPr>
          <a:xfrm>
            <a:off x="2025834" y="4998882"/>
            <a:ext cx="104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dirty="0"/>
              <a:t>GDAS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47CFA-1EB3-F365-76A8-D133A052FBEC}"/>
              </a:ext>
            </a:extLst>
          </p:cNvPr>
          <p:cNvSpPr txBox="1"/>
          <p:nvPr/>
        </p:nvSpPr>
        <p:spPr>
          <a:xfrm>
            <a:off x="103091" y="1060215"/>
            <a:ext cx="2920885" cy="1354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TW" dirty="0">
                <a:solidFill>
                  <a:srgbClr val="C00000"/>
                </a:solidFill>
              </a:rPr>
              <a:t>Total Precipitable Water</a:t>
            </a:r>
            <a:br>
              <a:rPr lang="en-TW" dirty="0">
                <a:solidFill>
                  <a:srgbClr val="C00000"/>
                </a:solidFill>
              </a:rPr>
            </a:br>
            <a:r>
              <a:rPr lang="en-TW" dirty="0">
                <a:solidFill>
                  <a:srgbClr val="C00000"/>
                </a:solidFill>
              </a:rPr>
              <a:t>(vapor plus all hydrometeors)</a:t>
            </a:r>
          </a:p>
          <a:p>
            <a:pPr>
              <a:spcAft>
                <a:spcPts val="600"/>
              </a:spcAft>
            </a:pPr>
            <a:r>
              <a:rPr lang="en-TW" dirty="0">
                <a:solidFill>
                  <a:srgbClr val="C00000"/>
                </a:solidFill>
              </a:rPr>
              <a:t>Sea Level Pressure</a:t>
            </a:r>
          </a:p>
          <a:p>
            <a:pPr>
              <a:spcAft>
                <a:spcPts val="600"/>
              </a:spcAft>
            </a:pPr>
            <a:r>
              <a:rPr lang="en-TW" dirty="0">
                <a:solidFill>
                  <a:srgbClr val="C00000"/>
                </a:solidFill>
              </a:rPr>
              <a:t>10-m Wind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712ED-8D80-8311-766F-037B50789CAB}"/>
              </a:ext>
            </a:extLst>
          </p:cNvPr>
          <p:cNvSpPr txBox="1"/>
          <p:nvPr/>
        </p:nvSpPr>
        <p:spPr>
          <a:xfrm>
            <a:off x="4298180" y="2775880"/>
            <a:ext cx="86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solidFill>
                  <a:srgbClr val="C00000"/>
                </a:solidFill>
              </a:rPr>
              <a:t>weaker</a:t>
            </a:r>
          </a:p>
        </p:txBody>
      </p:sp>
    </p:spTree>
    <p:extLst>
      <p:ext uri="{BB962C8B-B14F-4D97-AF65-F5344CB8AC3E}">
        <p14:creationId xmlns:p14="http://schemas.microsoft.com/office/powerpoint/2010/main" val="3655056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28A6-8008-B50F-C65F-E4623744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41" y="29060"/>
            <a:ext cx="10364451" cy="1252245"/>
          </a:xfrm>
        </p:spPr>
        <p:txBody>
          <a:bodyPr>
            <a:normAutofit/>
          </a:bodyPr>
          <a:lstStyle/>
          <a:p>
            <a:r>
              <a:rPr lang="en-TW" sz="4000" cap="none" dirty="0"/>
              <a:t>18-h Forecasted TPW+SLP+10m Wind 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en-US" sz="4000" b="0" i="0" u="none" strike="noStrike" dirty="0" err="1">
                <a:solidFill>
                  <a:srgbClr val="C00000"/>
                </a:solidFill>
                <a:effectLst/>
              </a:rPr>
              <a:t>Bualoi</a:t>
            </a: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en-TW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FC1F4-8447-E380-4551-A4B5B212EA25}"/>
              </a:ext>
            </a:extLst>
          </p:cNvPr>
          <p:cNvSpPr txBox="1"/>
          <p:nvPr/>
        </p:nvSpPr>
        <p:spPr>
          <a:xfrm>
            <a:off x="10496018" y="1053851"/>
            <a:ext cx="127470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2000" dirty="0">
                <a:latin typeface="+mj-lt"/>
              </a:rPr>
              <a:t>Morrison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F4E69-D555-A79A-8F7B-9C07453C398A}"/>
              </a:ext>
            </a:extLst>
          </p:cNvPr>
          <p:cNvSpPr txBox="1"/>
          <p:nvPr/>
        </p:nvSpPr>
        <p:spPr>
          <a:xfrm>
            <a:off x="685808" y="1053851"/>
            <a:ext cx="125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Purdue Lin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CC5DE3-7F4A-D6B8-43EE-26E9E9305132}"/>
              </a:ext>
            </a:extLst>
          </p:cNvPr>
          <p:cNvSpPr txBox="1"/>
          <p:nvPr/>
        </p:nvSpPr>
        <p:spPr>
          <a:xfrm>
            <a:off x="3260334" y="1053851"/>
            <a:ext cx="102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WSM6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B8A3BB-4648-88BA-D867-2AE815C277E4}"/>
              </a:ext>
            </a:extLst>
          </p:cNvPr>
          <p:cNvSpPr txBox="1"/>
          <p:nvPr/>
        </p:nvSpPr>
        <p:spPr>
          <a:xfrm>
            <a:off x="5606260" y="1053851"/>
            <a:ext cx="1333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Goddard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673F1D-E473-59BE-BD3C-4C186477A312}"/>
              </a:ext>
            </a:extLst>
          </p:cNvPr>
          <p:cNvSpPr txBox="1"/>
          <p:nvPr/>
        </p:nvSpPr>
        <p:spPr>
          <a:xfrm>
            <a:off x="7954272" y="1054105"/>
            <a:ext cx="1234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2000" dirty="0">
                <a:latin typeface="+mj-lt"/>
              </a:rPr>
              <a:t>Thompson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D0F8E7-8E7A-8F49-3DFC-905051F08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000"/>
            <a:ext cx="2825750" cy="312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E327AD-FC59-DCB9-44FB-DF7BFDFA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000" y="1440000"/>
            <a:ext cx="2825750" cy="3124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BF71BC-D80F-387E-0876-84F05CF6F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079" y="1440000"/>
            <a:ext cx="2825750" cy="3124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E6580A-094D-C17E-8179-E63BBD58D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000" y="1440000"/>
            <a:ext cx="2825750" cy="3124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2A7567-F26B-B983-72A5-AA1365F99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0" y="1440000"/>
            <a:ext cx="2825750" cy="3124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0120BC-EF01-3145-D072-18EB2E0E7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72000"/>
            <a:ext cx="2825750" cy="3124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9F6C53-9BB5-0F8A-11E6-6D6B0F2DD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1647" y="3672000"/>
            <a:ext cx="2825750" cy="3124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B4E7F1-23BE-AEDB-FA9D-7D3257B1D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0000" y="3672000"/>
            <a:ext cx="2825750" cy="3124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D35CCFB-757C-F381-E24D-D5D7C854BD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000" y="3672000"/>
            <a:ext cx="2825750" cy="31242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4C2749-8A79-F6C2-FB1A-919E6B92A1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0000" y="3672000"/>
            <a:ext cx="2825750" cy="3124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AA91D-14AE-4AA6-AF46-1947A7A8EC63}"/>
              </a:ext>
            </a:extLst>
          </p:cNvPr>
          <p:cNvSpPr txBox="1"/>
          <p:nvPr/>
        </p:nvSpPr>
        <p:spPr>
          <a:xfrm>
            <a:off x="116677" y="1465400"/>
            <a:ext cx="90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ERA5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69D61-599E-331C-46E2-0F0976C26D24}"/>
              </a:ext>
            </a:extLst>
          </p:cNvPr>
          <p:cNvSpPr txBox="1"/>
          <p:nvPr/>
        </p:nvSpPr>
        <p:spPr>
          <a:xfrm>
            <a:off x="124958" y="3697400"/>
            <a:ext cx="104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/>
              <a:t>GDAS</a:t>
            </a:r>
          </a:p>
        </p:txBody>
      </p:sp>
    </p:spTree>
    <p:extLst>
      <p:ext uri="{BB962C8B-B14F-4D97-AF65-F5344CB8AC3E}">
        <p14:creationId xmlns:p14="http://schemas.microsoft.com/office/powerpoint/2010/main" val="286304068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{B31D445A-014F-A241-8EFD-18F5CF53CA9E}tf10001073</Template>
  <TotalTime>4270</TotalTime>
  <Words>1425</Words>
  <Application>Microsoft Macintosh PowerPoint</Application>
  <PresentationFormat>Widescreen</PresentationFormat>
  <Paragraphs>301</Paragraphs>
  <Slides>25</Slides>
  <Notes>8</Notes>
  <HiddenSlides>2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Apple Chancery</vt:lpstr>
      <vt:lpstr>Arial</vt:lpstr>
      <vt:lpstr>Calibri</vt:lpstr>
      <vt:lpstr>Times New Roman</vt:lpstr>
      <vt:lpstr>Tw Cen MT</vt:lpstr>
      <vt:lpstr>Droplet</vt:lpstr>
      <vt:lpstr>WRF Simulations of tropical cyclones</vt:lpstr>
      <vt:lpstr>Three Tropical Cyclones (Satellite Imagery)</vt:lpstr>
      <vt:lpstr>Three Tropical Cyclones</vt:lpstr>
      <vt:lpstr>WRF Model Configuration</vt:lpstr>
      <vt:lpstr>Microphysics</vt:lpstr>
      <vt:lpstr>Microphysics in WRF</vt:lpstr>
      <vt:lpstr>Experiments</vt:lpstr>
      <vt:lpstr>Effect from Initial Conditions</vt:lpstr>
      <vt:lpstr>18-h Forecasted TPW+SLP+10m Wind (Bualoi)</vt:lpstr>
      <vt:lpstr>18-h Forecasted TPW+SLP+10m Wind (MATMO)</vt:lpstr>
      <vt:lpstr>18-h Forecasted TPW+SLP+10m Wind (KOMPASU)</vt:lpstr>
      <vt:lpstr>Hydrometeors (mixing ratio) for KOMPASU</vt:lpstr>
      <vt:lpstr>12-h Accumulated Rainfall from GPM IMERG</vt:lpstr>
      <vt:lpstr>12-h Accumulated Rainfall (f6-18h) (Bualoi)</vt:lpstr>
      <vt:lpstr>12-h Accumulated Rainfall (f6-18h) (Matmo)</vt:lpstr>
      <vt:lpstr>12-h Accumulated Rainfall (f6-18h) (Kompasu)</vt:lpstr>
      <vt:lpstr>Typhoon Tracks</vt:lpstr>
      <vt:lpstr>Track Errors</vt:lpstr>
      <vt:lpstr>Intensity</vt:lpstr>
      <vt:lpstr>Verification against ERA5 RMSE during the 18 h forecasts for 3 Cases</vt:lpstr>
      <vt:lpstr>QVAPOR Verification against ERA5 (RMSE for Bualoi)</vt:lpstr>
      <vt:lpstr>Individual Verification against Soundings (QVAPOR)</vt:lpstr>
      <vt:lpstr>Verification against Soundings  Mean Differences in QVAPOR for 3 Cases</vt:lpstr>
      <vt:lpstr>Verification against Soundings (15 RO, 1 RAOB) Mean Differences (Temperature)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WRF Simulations of tropical cyclones</dc:title>
  <dc:creator>Shu-Ya Chen</dc:creator>
  <cp:lastModifiedBy>Shu-Ya Chen</cp:lastModifiedBy>
  <cp:revision>60</cp:revision>
  <dcterms:created xsi:type="dcterms:W3CDTF">2023-11-08T01:06:59Z</dcterms:created>
  <dcterms:modified xsi:type="dcterms:W3CDTF">2023-11-28T02:45:54Z</dcterms:modified>
</cp:coreProperties>
</file>