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63" r:id="rId5"/>
    <p:sldId id="395" r:id="rId6"/>
    <p:sldId id="366" r:id="rId7"/>
    <p:sldId id="390" r:id="rId8"/>
    <p:sldId id="367" r:id="rId9"/>
    <p:sldId id="368" r:id="rId10"/>
    <p:sldId id="379" r:id="rId11"/>
    <p:sldId id="369" r:id="rId12"/>
    <p:sldId id="370" r:id="rId13"/>
    <p:sldId id="384" r:id="rId14"/>
    <p:sldId id="377" r:id="rId15"/>
    <p:sldId id="376" r:id="rId16"/>
    <p:sldId id="374" r:id="rId17"/>
    <p:sldId id="380" r:id="rId18"/>
    <p:sldId id="375" r:id="rId19"/>
    <p:sldId id="372" r:id="rId20"/>
    <p:sldId id="364" r:id="rId21"/>
    <p:sldId id="381" r:id="rId22"/>
    <p:sldId id="386" r:id="rId23"/>
    <p:sldId id="392" r:id="rId24"/>
    <p:sldId id="393" r:id="rId25"/>
    <p:sldId id="394" r:id="rId26"/>
    <p:sldId id="362" r:id="rId2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FFDF7D"/>
    <a:srgbClr val="FFFF00"/>
    <a:srgbClr val="064E83"/>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2"/>
    <p:restoredTop sz="75423"/>
  </p:normalViewPr>
  <p:slideViewPr>
    <p:cSldViewPr snapToGrid="0">
      <p:cViewPr varScale="1">
        <p:scale>
          <a:sx n="91" d="100"/>
          <a:sy n="91" d="100"/>
        </p:scale>
        <p:origin x="696" y="184"/>
      </p:cViewPr>
      <p:guideLst>
        <p:guide orient="horz" pos="2160"/>
        <p:guide pos="38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11/23/23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34612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11/23/23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248296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GOES_1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December_2010_North_American_blizzard#Meteorological_histo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A “first-principle” scattering calculation of KDP from NWP variables would require assumptions about details of cloud microphysics and precipitation that are not currently represented in the forecast model. In IFS, the only prognostic variables related to hydrometeors are their water content (or vertical mass-flux; see next subsection), so KDP needs to estimated from the water content variables from each type of hydrometeors</a:t>
            </a:r>
            <a:endParaRPr lang="en-DE" dirty="0"/>
          </a:p>
          <a:p>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2</a:t>
            </a:fld>
            <a:endParaRPr lang="en-US"/>
          </a:p>
        </p:txBody>
      </p:sp>
    </p:spTree>
    <p:extLst>
      <p:ext uri="{BB962C8B-B14F-4D97-AF65-F5344CB8AC3E}">
        <p14:creationId xmlns:p14="http://schemas.microsoft.com/office/powerpoint/2010/main" val="384265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 and cross-polarized radio signals propagating through heavy precipitation media will experience different phase delays (phase delay is denoted by </a:t>
            </a:r>
            <a:r>
              <a:rPr lang="en-GB" dirty="0">
                <a:effectLst/>
                <a:latin typeface="GyrePagellaMathJax_Normal"/>
              </a:rPr>
              <a:t>𝜙</a:t>
            </a:r>
            <a:r>
              <a:rPr lang="en-GB" dirty="0"/>
              <a:t>), measurable by the receiver’s polarimetric antenna.</a:t>
            </a:r>
          </a:p>
          <a:p>
            <a:endParaRPr lang="en-GB" dirty="0"/>
          </a:p>
          <a:p>
            <a:r>
              <a:rPr lang="en-GB" dirty="0">
                <a:effectLst/>
                <a:latin typeface="Arial" panose="020B0604020202020204" pitchFamily="34" charset="0"/>
              </a:rPr>
              <a:t>The carrier waves employed in GNSS are circularly polarised to minimise the impact of receivers’ antenna alignment on the accuracy and stability of positioning.</a:t>
            </a:r>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17</a:t>
            </a:fld>
            <a:endParaRPr lang="en-US"/>
          </a:p>
        </p:txBody>
      </p:sp>
    </p:spTree>
    <p:extLst>
      <p:ext uri="{BB962C8B-B14F-4D97-AF65-F5344CB8AC3E}">
        <p14:creationId xmlns:p14="http://schemas.microsoft.com/office/powerpoint/2010/main" val="297634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rPr>
              <a:t>depending on the strength of mixing or vertical velocity of the background field (Ramon)</a:t>
            </a:r>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19</a:t>
            </a:fld>
            <a:endParaRPr lang="en-US"/>
          </a:p>
        </p:txBody>
      </p:sp>
    </p:spTree>
    <p:extLst>
      <p:ext uri="{BB962C8B-B14F-4D97-AF65-F5344CB8AC3E}">
        <p14:creationId xmlns:p14="http://schemas.microsoft.com/office/powerpoint/2010/main" val="3388053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22</a:t>
            </a:fld>
            <a:endParaRPr lang="en-US"/>
          </a:p>
        </p:txBody>
      </p:sp>
    </p:spTree>
    <p:extLst>
      <p:ext uri="{BB962C8B-B14F-4D97-AF65-F5344CB8AC3E}">
        <p14:creationId xmlns:p14="http://schemas.microsoft.com/office/powerpoint/2010/main" val="350489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effectLst/>
                <a:latin typeface="Arial" panose="020B0604020202020204" pitchFamily="34" charset="0"/>
              </a:rPr>
              <a:t>Phi_DP</a:t>
            </a:r>
            <a:r>
              <a:rPr lang="en-GB" dirty="0">
                <a:effectLst/>
                <a:latin typeface="Arial" panose="020B0604020202020204" pitchFamily="34" charset="0"/>
              </a:rPr>
              <a:t> polarimetric differential phase shift</a:t>
            </a:r>
          </a:p>
          <a:p>
            <a:endParaRPr lang="en-GB" dirty="0">
              <a:effectLst/>
              <a:latin typeface="Arial" panose="020B0604020202020204" pitchFamily="34" charset="0"/>
            </a:endParaRPr>
          </a:p>
          <a:p>
            <a:r>
              <a:rPr lang="en-GB" dirty="0">
                <a:effectLst/>
                <a:latin typeface="Arial" panose="020B0604020202020204" pitchFamily="34" charset="0"/>
              </a:rPr>
              <a:t>specific differential phase shift K</a:t>
            </a:r>
            <a:r>
              <a:rPr lang="en-GB" baseline="-25000" dirty="0">
                <a:effectLst/>
                <a:latin typeface="Arial" panose="020B0604020202020204" pitchFamily="34" charset="0"/>
              </a:rPr>
              <a:t>DP</a:t>
            </a:r>
          </a:p>
          <a:p>
            <a:endParaRPr lang="en-GB" dirty="0">
              <a:effectLst/>
              <a:latin typeface="Arial" panose="020B0604020202020204" pitchFamily="34" charset="0"/>
            </a:endParaRPr>
          </a:p>
          <a:p>
            <a:r>
              <a:rPr lang="en-GB" dirty="0">
                <a:effectLst/>
                <a:latin typeface="Arial" panose="020B0604020202020204" pitchFamily="34" charset="0"/>
              </a:rPr>
              <a:t>Polarimetric radar observations exploit the fact that, when polarised radio waves travel through oblate</a:t>
            </a:r>
            <a:br>
              <a:rPr lang="en-GB" dirty="0"/>
            </a:br>
            <a:r>
              <a:rPr lang="en-GB" dirty="0">
                <a:effectLst/>
                <a:latin typeface="Arial" panose="020B0604020202020204" pitchFamily="34" charset="0"/>
              </a:rPr>
              <a:t>objects like large rain droplets, the phase is delayed more in the horizontally polarised waves than in their</a:t>
            </a:r>
            <a:br>
              <a:rPr lang="en-GB" dirty="0"/>
            </a:br>
            <a:r>
              <a:rPr lang="en-GB" dirty="0">
                <a:effectLst/>
                <a:latin typeface="Arial" panose="020B0604020202020204" pitchFamily="34" charset="0"/>
              </a:rPr>
              <a:t>vertically polarised counterpart due to the directionally differential cross-section of the oblate objects</a:t>
            </a:r>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23</a:t>
            </a:fld>
            <a:endParaRPr lang="en-US"/>
          </a:p>
        </p:txBody>
      </p:sp>
    </p:spTree>
    <p:extLst>
      <p:ext uri="{BB962C8B-B14F-4D97-AF65-F5344CB8AC3E}">
        <p14:creationId xmlns:p14="http://schemas.microsoft.com/office/powerpoint/2010/main" val="345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A “first-principle” scattering calculation of KDP from NWP variables would require assumptions about details of cloud microphysics and precipitation that are not currently represented in the forecast model. In IFS, the only prognostic variables related to hydrometeors are their water content (or vertical mass-flux; see next subsection), so KDP needs to estimated from the water content variables from each type of hydrometeors</a:t>
            </a:r>
            <a:endParaRPr lang="en-DE" dirty="0"/>
          </a:p>
          <a:p>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3</a:t>
            </a:fld>
            <a:endParaRPr lang="en-US"/>
          </a:p>
        </p:txBody>
      </p:sp>
    </p:spTree>
    <p:extLst>
      <p:ext uri="{BB962C8B-B14F-4D97-AF65-F5344CB8AC3E}">
        <p14:creationId xmlns:p14="http://schemas.microsoft.com/office/powerpoint/2010/main" val="384265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Arial" panose="020B0604020202020204" pitchFamily="34" charset="0"/>
            </a:endParaRPr>
          </a:p>
          <a:p>
            <a:r>
              <a:rPr lang="en-GB" dirty="0">
                <a:effectLst/>
                <a:latin typeface="Arial" panose="020B0604020202020204" pitchFamily="34" charset="0"/>
              </a:rPr>
              <a:t>WC means any of IWC, SWC, LWC, RWC, </a:t>
            </a:r>
            <a:r>
              <a:rPr lang="en-GB" dirty="0" err="1">
                <a:effectLst/>
                <a:latin typeface="Arial" panose="020B0604020202020204" pitchFamily="34" charset="0"/>
              </a:rPr>
              <a:t>RWCconv</a:t>
            </a:r>
            <a:r>
              <a:rPr lang="en-GB" dirty="0">
                <a:effectLst/>
                <a:latin typeface="Arial" panose="020B0604020202020204" pitchFamily="34" charset="0"/>
              </a:rPr>
              <a:t> and </a:t>
            </a:r>
            <a:r>
              <a:rPr lang="en-GB" dirty="0" err="1">
                <a:effectLst/>
                <a:latin typeface="Arial" panose="020B0604020202020204" pitchFamily="34" charset="0"/>
              </a:rPr>
              <a:t>SWCconv</a:t>
            </a:r>
            <a:r>
              <a:rPr lang="en-GB" dirty="0">
                <a:effectLst/>
                <a:latin typeface="Arial" panose="020B0604020202020204" pitchFamily="34" charset="0"/>
              </a:rPr>
              <a:t>, in units of g m−3, KDP(WC), in units of mm km−1, denotes the KDP contribution from the hydrometeor whose water content is denoted WC</a:t>
            </a:r>
          </a:p>
          <a:p>
            <a:r>
              <a:rPr lang="el-GR" dirty="0">
                <a:effectLst/>
                <a:latin typeface="Arial" panose="020B0604020202020204" pitchFamily="34" charset="0"/>
              </a:rPr>
              <a:t>ρ </a:t>
            </a:r>
            <a:r>
              <a:rPr lang="en-GB" dirty="0">
                <a:effectLst/>
                <a:latin typeface="Arial" panose="020B0604020202020204" pitchFamily="34" charset="0"/>
              </a:rPr>
              <a:t>is the particle density in units of g cm−3</a:t>
            </a:r>
          </a:p>
          <a:p>
            <a:r>
              <a:rPr lang="en-GB" dirty="0" err="1">
                <a:effectLst/>
                <a:latin typeface="Arial" panose="020B0604020202020204" pitchFamily="34" charset="0"/>
              </a:rPr>
              <a:t>ar</a:t>
            </a:r>
            <a:r>
              <a:rPr lang="en-GB" dirty="0">
                <a:effectLst/>
                <a:latin typeface="Arial" panose="020B0604020202020204" pitchFamily="34" charset="0"/>
              </a:rPr>
              <a:t> (non-dimensional) is the assumed axis ratio of the ice particles. </a:t>
            </a:r>
          </a:p>
          <a:p>
            <a:r>
              <a:rPr lang="en-GB" dirty="0">
                <a:effectLst/>
                <a:latin typeface="Arial" panose="020B0604020202020204" pitchFamily="34" charset="0"/>
              </a:rPr>
              <a:t>C is a proportionality constant which is derived from theory of scattering by spheroid objects which is set as C = 1.6 g cm−3−2 in this study. </a:t>
            </a:r>
          </a:p>
          <a:p>
            <a:r>
              <a:rPr lang="en-GB" dirty="0">
                <a:effectLst/>
                <a:latin typeface="Arial" panose="020B0604020202020204" pitchFamily="34" charset="0"/>
              </a:rPr>
              <a:t>For </a:t>
            </a:r>
            <a:r>
              <a:rPr lang="en-GB" dirty="0" err="1">
                <a:effectLst/>
                <a:latin typeface="Arial" panose="020B0604020202020204" pitchFamily="34" charset="0"/>
              </a:rPr>
              <a:t>ar</a:t>
            </a:r>
            <a:r>
              <a:rPr lang="en-GB" dirty="0">
                <a:effectLst/>
                <a:latin typeface="Arial" panose="020B0604020202020204" pitchFamily="34" charset="0"/>
              </a:rPr>
              <a:t> and </a:t>
            </a:r>
            <a:r>
              <a:rPr lang="el-GR" dirty="0">
                <a:effectLst/>
                <a:latin typeface="Arial" panose="020B0604020202020204" pitchFamily="34" charset="0"/>
              </a:rPr>
              <a:t>ρ, </a:t>
            </a:r>
            <a:r>
              <a:rPr lang="en-GB" dirty="0">
                <a:effectLst/>
                <a:latin typeface="Arial" panose="020B0604020202020204" pitchFamily="34" charset="0"/>
              </a:rPr>
              <a:t>we assume them to be constant and arbitrarily chose their values as </a:t>
            </a:r>
            <a:r>
              <a:rPr lang="en-GB" dirty="0" err="1">
                <a:effectLst/>
                <a:latin typeface="Arial" panose="020B0604020202020204" pitchFamily="34" charset="0"/>
              </a:rPr>
              <a:t>ar</a:t>
            </a:r>
            <a:r>
              <a:rPr lang="en-GB" dirty="0">
                <a:effectLst/>
                <a:latin typeface="Arial" panose="020B0604020202020204" pitchFamily="34" charset="0"/>
              </a:rPr>
              <a:t> = 0.5 and </a:t>
            </a:r>
            <a:r>
              <a:rPr lang="el-GR" dirty="0">
                <a:effectLst/>
                <a:latin typeface="Arial" panose="020B0604020202020204" pitchFamily="34" charset="0"/>
              </a:rPr>
              <a:t>ρ = 0.2 </a:t>
            </a:r>
            <a:r>
              <a:rPr lang="en-GB" dirty="0">
                <a:effectLst/>
                <a:latin typeface="Arial" panose="020B0604020202020204" pitchFamily="34" charset="0"/>
              </a:rPr>
              <a:t>g cm−3</a:t>
            </a:r>
          </a:p>
        </p:txBody>
      </p:sp>
      <p:sp>
        <p:nvSpPr>
          <p:cNvPr id="4" name="Slide Number Placeholder 3"/>
          <p:cNvSpPr>
            <a:spLocks noGrp="1"/>
          </p:cNvSpPr>
          <p:nvPr>
            <p:ph type="sldNum" sz="quarter" idx="5"/>
          </p:nvPr>
        </p:nvSpPr>
        <p:spPr/>
        <p:txBody>
          <a:bodyPr/>
          <a:lstStyle/>
          <a:p>
            <a:fld id="{2D03270C-FB42-C54A-AC71-B4EEB4FA7F12}" type="slidenum">
              <a:rPr lang="en-US" smtClean="0"/>
              <a:pPr/>
              <a:t>5</a:t>
            </a:fld>
            <a:endParaRPr lang="en-US"/>
          </a:p>
        </p:txBody>
      </p:sp>
    </p:spTree>
    <p:extLst>
      <p:ext uri="{BB962C8B-B14F-4D97-AF65-F5344CB8AC3E}">
        <p14:creationId xmlns:p14="http://schemas.microsoft.com/office/powerpoint/2010/main" val="206353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6</a:t>
            </a:fld>
            <a:endParaRPr lang="en-US"/>
          </a:p>
        </p:txBody>
      </p:sp>
    </p:spTree>
    <p:extLst>
      <p:ext uri="{BB962C8B-B14F-4D97-AF65-F5344CB8AC3E}">
        <p14:creationId xmlns:p14="http://schemas.microsoft.com/office/powerpoint/2010/main" val="123294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Atmospheric rivers are relatively long, narrow regions in the atmosphere – like rivers in the sky – that transport most of the water vapor outside of the tropics. While atmospheric rivers can vary greatly in size and strength, the average atmospheric river carries an amount of water vapor roughly equivalent to the average flow of water at the mouth of the Mississippi River. Exceptionally strong atmospheric rivers can transport up to 15 times that amount. When the atmospheric rivers make landfall, they often release this water vapor in the form of rain or snow.</a:t>
            </a:r>
          </a:p>
          <a:p>
            <a:endParaRPr lang="en-DE" dirty="0"/>
          </a:p>
          <a:p>
            <a:endParaRPr lang="en-DE" dirty="0"/>
          </a:p>
          <a:p>
            <a:r>
              <a:rPr lang="en-GB" dirty="0"/>
              <a:t>Water vapor imagery of the eastern Pacific Ocean from the </a:t>
            </a:r>
            <a:r>
              <a:rPr lang="en-GB" dirty="0">
                <a:hlinkClick r:id="rId3" tooltip="GOES 11"/>
              </a:rPr>
              <a:t>GOES 11</a:t>
            </a:r>
            <a:r>
              <a:rPr lang="en-GB" dirty="0"/>
              <a:t> satellite, showing </a:t>
            </a:r>
            <a:r>
              <a:rPr lang="en-GB" dirty="0">
                <a:hlinkClick r:id="rId4" tooltip="December 2010 North American blizzard"/>
              </a:rPr>
              <a:t>a large atmospheric river</a:t>
            </a:r>
            <a:r>
              <a:rPr lang="en-GB" dirty="0"/>
              <a:t> aimed across California in December 2010. This particularly intense storm system produced as much as 26 in (660 mm) of precipitation in California and up to 17 ft (5.2 m) of snowfall in the Sierra Nevada during December 17–22, 2010.</a:t>
            </a:r>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8</a:t>
            </a:fld>
            <a:endParaRPr lang="en-US"/>
          </a:p>
        </p:txBody>
      </p:sp>
    </p:spTree>
    <p:extLst>
      <p:ext uri="{BB962C8B-B14F-4D97-AF65-F5344CB8AC3E}">
        <p14:creationId xmlns:p14="http://schemas.microsoft.com/office/powerpoint/2010/main" val="204953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NOAA-20 satellite captured an infrared image of </a:t>
            </a:r>
            <a:r>
              <a:rPr lang="en-GB" dirty="0" err="1"/>
              <a:t>Mekunu</a:t>
            </a:r>
            <a:r>
              <a:rPr lang="en-GB" dirty="0"/>
              <a:t> on May 25 that showed temperature data of the cloud tops. Powerful thunderstorms surrounding the low-level </a:t>
            </a:r>
            <a:r>
              <a:rPr lang="en-GB" dirty="0" err="1"/>
              <a:t>center</a:t>
            </a:r>
            <a:r>
              <a:rPr lang="en-GB" dirty="0"/>
              <a:t> and in a band south of the </a:t>
            </a:r>
            <a:r>
              <a:rPr lang="en-GB" dirty="0" err="1"/>
              <a:t>center</a:t>
            </a:r>
            <a:r>
              <a:rPr lang="en-GB" dirty="0"/>
              <a:t> had temperatures as cold as or colder than minus 99.6 degrees Fahrenheit (200 kelvin/minus 73.1 degrees Celsius).</a:t>
            </a:r>
          </a:p>
          <a:p>
            <a:r>
              <a:rPr lang="en-GB" dirty="0"/>
              <a:t>Credits: NOAA/UWM/SSEC/CIMSS, William </a:t>
            </a:r>
            <a:r>
              <a:rPr lang="en-GB" dirty="0" err="1"/>
              <a:t>Straka</a:t>
            </a:r>
            <a:r>
              <a:rPr lang="en-GB" dirty="0"/>
              <a:t> III</a:t>
            </a:r>
          </a:p>
          <a:p>
            <a:endParaRPr lang="en-GB" dirty="0"/>
          </a:p>
          <a:p>
            <a:r>
              <a:rPr lang="en-GB" dirty="0"/>
              <a:t>Indic ocean off </a:t>
            </a:r>
            <a:r>
              <a:rPr lang="en-GB" dirty="0" err="1"/>
              <a:t>saudi</a:t>
            </a:r>
            <a:r>
              <a:rPr lang="en-GB" dirty="0"/>
              <a:t> </a:t>
            </a:r>
            <a:r>
              <a:rPr lang="en-GB" dirty="0" err="1"/>
              <a:t>arabia</a:t>
            </a:r>
            <a:endParaRPr lang="en-GB"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9</a:t>
            </a:fld>
            <a:endParaRPr lang="en-US"/>
          </a:p>
        </p:txBody>
      </p:sp>
    </p:spTree>
    <p:extLst>
      <p:ext uri="{BB962C8B-B14F-4D97-AF65-F5344CB8AC3E}">
        <p14:creationId xmlns:p14="http://schemas.microsoft.com/office/powerpoint/2010/main" val="280252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rPr>
              <a:t>Our 2D operator can easily operate in “1D mode” to emulate a 1D operator. To do this, we just set the</a:t>
            </a:r>
            <a:br>
              <a:rPr lang="en-GB" dirty="0"/>
            </a:br>
            <a:r>
              <a:rPr lang="en-GB" dirty="0">
                <a:effectLst/>
                <a:latin typeface="Arial" panose="020B0604020202020204" pitchFamily="34" charset="0"/>
              </a:rPr>
              <a:t>derivative of the horizontal ray position to zero when integrating the ray equation (which is equivalent to</a:t>
            </a:r>
            <a:br>
              <a:rPr lang="en-GB" dirty="0"/>
            </a:br>
            <a:r>
              <a:rPr lang="en-GB" dirty="0">
                <a:effectLst/>
                <a:latin typeface="Arial" panose="020B0604020202020204" pitchFamily="34" charset="0"/>
              </a:rPr>
              <a:t>assuming zero horizontal gradient of refractivity within the 2D slice). For simplicity, the tangent-point</a:t>
            </a:r>
            <a:br>
              <a:rPr lang="en-GB" dirty="0"/>
            </a:br>
            <a:r>
              <a:rPr lang="en-GB" dirty="0">
                <a:effectLst/>
                <a:latin typeface="Arial" panose="020B0604020202020204" pitchFamily="34" charset="0"/>
              </a:rPr>
              <a:t>drift is ignored in our 1D computation.</a:t>
            </a:r>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12</a:t>
            </a:fld>
            <a:endParaRPr lang="en-US"/>
          </a:p>
        </p:txBody>
      </p:sp>
    </p:spTree>
    <p:extLst>
      <p:ext uri="{BB962C8B-B14F-4D97-AF65-F5344CB8AC3E}">
        <p14:creationId xmlns:p14="http://schemas.microsoft.com/office/powerpoint/2010/main" val="119118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effectLst/>
                <a:latin typeface="Helvetica" pitchFamily="2" charset="0"/>
              </a:rPr>
              <a:t>Suppose a situation where the observed </a:t>
            </a:r>
            <a:r>
              <a:rPr lang="el-GR" i="1" dirty="0">
                <a:effectLst/>
                <a:latin typeface="Helvetica" pitchFamily="2" charset="0"/>
              </a:rPr>
              <a:t>Φ</a:t>
            </a:r>
            <a:r>
              <a:rPr lang="en-GB" i="1" baseline="-25000" dirty="0">
                <a:effectLst/>
                <a:latin typeface="Helvetica" pitchFamily="2" charset="0"/>
              </a:rPr>
              <a:t>DP</a:t>
            </a:r>
            <a:r>
              <a:rPr lang="en-GB" i="1" dirty="0">
                <a:effectLst/>
                <a:latin typeface="Helvetica" pitchFamily="2" charset="0"/>
              </a:rPr>
              <a:t> is greater than background </a:t>
            </a:r>
            <a:r>
              <a:rPr lang="el-GR" i="1" dirty="0">
                <a:effectLst/>
                <a:latin typeface="Helvetica" pitchFamily="2" charset="0"/>
              </a:rPr>
              <a:t>Φ</a:t>
            </a:r>
            <a:r>
              <a:rPr lang="en-GB" i="1" dirty="0">
                <a:effectLst/>
                <a:latin typeface="Helvetica" pitchFamily="2" charset="0"/>
              </a:rPr>
              <a:t>DP due to misplaced TC.</a:t>
            </a:r>
            <a:endParaRPr lang="en-GB" dirty="0">
              <a:effectLst/>
              <a:latin typeface="Helvetica" pitchFamily="2" charset="0"/>
            </a:endParaRPr>
          </a:p>
          <a:p>
            <a:r>
              <a:rPr lang="en-GB" i="1" dirty="0">
                <a:solidFill>
                  <a:srgbClr val="064E84"/>
                </a:solidFill>
                <a:effectLst/>
                <a:latin typeface="Helvetica" pitchFamily="2" charset="0"/>
              </a:rPr>
              <a:t>– </a:t>
            </a:r>
            <a:r>
              <a:rPr lang="en-GB" i="1" dirty="0">
                <a:effectLst/>
                <a:latin typeface="Helvetica" pitchFamily="2" charset="0"/>
              </a:rPr>
              <a:t>The positive O-B can be “corrected” in many different ways:</a:t>
            </a:r>
            <a:endParaRPr lang="en-GB" dirty="0">
              <a:effectLst/>
              <a:latin typeface="Helvetica" pitchFamily="2" charset="0"/>
            </a:endParaRPr>
          </a:p>
          <a:p>
            <a:r>
              <a:rPr lang="en-GB" i="1" dirty="0">
                <a:solidFill>
                  <a:srgbClr val="064E84"/>
                </a:solidFill>
                <a:effectLst/>
                <a:latin typeface="Helvetica" pitchFamily="2" charset="0"/>
              </a:rPr>
              <a:t>• </a:t>
            </a:r>
            <a:r>
              <a:rPr lang="en-GB" i="1" dirty="0">
                <a:effectLst/>
                <a:latin typeface="Helvetica" pitchFamily="2" charset="0"/>
              </a:rPr>
              <a:t>Locally increasing snow along the ray (wrong correction)</a:t>
            </a:r>
            <a:endParaRPr lang="en-GB" dirty="0">
              <a:effectLst/>
              <a:latin typeface="Helvetica" pitchFamily="2" charset="0"/>
            </a:endParaRPr>
          </a:p>
          <a:p>
            <a:r>
              <a:rPr lang="en-GB" i="1" dirty="0">
                <a:solidFill>
                  <a:srgbClr val="064E84"/>
                </a:solidFill>
                <a:effectLst/>
                <a:latin typeface="Helvetica" pitchFamily="2" charset="0"/>
              </a:rPr>
              <a:t>• </a:t>
            </a:r>
            <a:r>
              <a:rPr lang="en-GB" i="1" dirty="0">
                <a:effectLst/>
                <a:latin typeface="Helvetica" pitchFamily="2" charset="0"/>
              </a:rPr>
              <a:t>Changing the refractivity (or temperature) so that the ray passes through areas of intense snow (wrong</a:t>
            </a:r>
            <a:endParaRPr lang="en-GB" dirty="0">
              <a:effectLst/>
              <a:latin typeface="Helvetica" pitchFamily="2" charset="0"/>
            </a:endParaRPr>
          </a:p>
          <a:p>
            <a:r>
              <a:rPr lang="en-GB" i="1" dirty="0">
                <a:effectLst/>
                <a:latin typeface="Helvetica" pitchFamily="2" charset="0"/>
              </a:rPr>
              <a:t>correction)</a:t>
            </a:r>
            <a:endParaRPr lang="en-GB" dirty="0">
              <a:effectLst/>
              <a:latin typeface="Helvetica" pitchFamily="2" charset="0"/>
            </a:endParaRPr>
          </a:p>
          <a:p>
            <a:r>
              <a:rPr lang="en-GB" i="1" dirty="0">
                <a:solidFill>
                  <a:srgbClr val="064E84"/>
                </a:solidFill>
                <a:effectLst/>
                <a:latin typeface="Helvetica" pitchFamily="2" charset="0"/>
              </a:rPr>
              <a:t>• </a:t>
            </a:r>
            <a:r>
              <a:rPr lang="en-GB" i="1" dirty="0">
                <a:effectLst/>
                <a:latin typeface="Helvetica" pitchFamily="2" charset="0"/>
              </a:rPr>
              <a:t>Shifting the position of TC in the background fields (“correct” correction), ...etc.</a:t>
            </a:r>
            <a:endParaRPr lang="en-GB" dirty="0">
              <a:effectLst/>
              <a:latin typeface="Helvetica" pitchFamily="2" charset="0"/>
            </a:endParaRPr>
          </a:p>
          <a:p>
            <a:r>
              <a:rPr lang="en-GB" i="1" dirty="0">
                <a:solidFill>
                  <a:srgbClr val="064E84"/>
                </a:solidFill>
                <a:effectLst/>
                <a:latin typeface="Helvetica" pitchFamily="2" charset="0"/>
              </a:rPr>
              <a:t>– </a:t>
            </a:r>
            <a:r>
              <a:rPr lang="en-GB" i="1" dirty="0">
                <a:effectLst/>
                <a:latin typeface="Helvetica" pitchFamily="2" charset="0"/>
              </a:rPr>
              <a:t>Given that GNSS-PRO observations are sparse, would they be informative enough to constrain the correction in</a:t>
            </a:r>
            <a:endParaRPr lang="en-GB" dirty="0">
              <a:effectLst/>
              <a:latin typeface="Helvetica" pitchFamily="2" charset="0"/>
            </a:endParaRPr>
          </a:p>
          <a:p>
            <a:r>
              <a:rPr lang="en-GB" i="1" dirty="0">
                <a:effectLst/>
                <a:latin typeface="Helvetica" pitchFamily="2" charset="0"/>
              </a:rPr>
              <a:t>the right direction?</a:t>
            </a:r>
          </a:p>
          <a:p>
            <a:endParaRPr lang="en-GB" i="1" dirty="0">
              <a:effectLst/>
              <a:latin typeface="Helvetica" pitchFamily="2" charset="0"/>
            </a:endParaRPr>
          </a:p>
          <a:p>
            <a:r>
              <a:rPr lang="en-GB" i="1" dirty="0">
                <a:effectLst/>
                <a:latin typeface="Helvetica" pitchFamily="2" charset="0"/>
              </a:rPr>
              <a:t>Tangent point drift</a:t>
            </a:r>
            <a:endParaRPr lang="en-GB" dirty="0">
              <a:effectLst/>
              <a:latin typeface="Helvetica" pitchFamily="2" charset="0"/>
            </a:endParaRPr>
          </a:p>
          <a:p>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14</a:t>
            </a:fld>
            <a:endParaRPr lang="en-US"/>
          </a:p>
        </p:txBody>
      </p:sp>
    </p:spTree>
    <p:extLst>
      <p:ext uri="{BB962C8B-B14F-4D97-AF65-F5344CB8AC3E}">
        <p14:creationId xmlns:p14="http://schemas.microsoft.com/office/powerpoint/2010/main" val="3496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Patrick Eriksson: Kdp for snow should be smaller if Temp are warmer</a:t>
            </a:r>
          </a:p>
          <a:p>
            <a:endParaRPr lang="en-DE" dirty="0"/>
          </a:p>
          <a:p>
            <a:r>
              <a:rPr lang="en-GB" dirty="0">
                <a:effectLst/>
                <a:latin typeface="Arial" panose="020B0604020202020204" pitchFamily="34" charset="0"/>
              </a:rPr>
              <a:t>Wang et al. (2021) introduced polarimetric bending angle as an alternative observable quantity, and showed that polarimetric bending angle can be</a:t>
            </a:r>
            <a:br>
              <a:rPr lang="en-GB" dirty="0"/>
            </a:br>
            <a:r>
              <a:rPr lang="en-GB" dirty="0">
                <a:effectLst/>
                <a:latin typeface="Arial" panose="020B0604020202020204" pitchFamily="34" charset="0"/>
              </a:rPr>
              <a:t>less prone to issues with multi-path, which may be beneficial especially for measurements at low altitude.</a:t>
            </a:r>
            <a:endParaRPr lang="en-DE"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15</a:t>
            </a:fld>
            <a:endParaRPr lang="en-US"/>
          </a:p>
        </p:txBody>
      </p:sp>
    </p:spTree>
    <p:extLst>
      <p:ext uri="{BB962C8B-B14F-4D97-AF65-F5344CB8AC3E}">
        <p14:creationId xmlns:p14="http://schemas.microsoft.com/office/powerpoint/2010/main" val="3010013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November 23, 2023</a:t>
            </a:fld>
            <a:endParaRPr kumimoji="0" lang="en-US" sz="900" b="0" i="0" u="none" strike="noStrike" kern="1200" cap="none" spc="0" normalizeH="0" baseline="0" noProof="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err="1"/>
              <a:t>email@ddress</a:t>
            </a:r>
            <a:endParaRPr lang="en-GB"/>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6"/>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A6DB1A-E154-FF55-A2F0-54688CDADF61}"/>
              </a:ext>
            </a:extLst>
          </p:cNvPr>
          <p:cNvSpPr>
            <a:spLocks noGrp="1"/>
          </p:cNvSpPr>
          <p:nvPr>
            <p:ph type="body" sz="quarter" idx="10"/>
          </p:nvPr>
        </p:nvSpPr>
        <p:spPr>
          <a:xfrm>
            <a:off x="2159999" y="1301037"/>
            <a:ext cx="9051951" cy="512961"/>
          </a:xfrm>
        </p:spPr>
        <p:txBody>
          <a:bodyPr/>
          <a:lstStyle/>
          <a:p>
            <a:r>
              <a:rPr lang="en-GB" i="1" dirty="0">
                <a:solidFill>
                  <a:srgbClr val="064E84"/>
                </a:solidFill>
                <a:effectLst/>
                <a:latin typeface="Helvetica" pitchFamily="2" charset="0"/>
              </a:rPr>
              <a:t>GNSS PRO Forward operator</a:t>
            </a:r>
            <a:endParaRPr lang="en-GB" dirty="0">
              <a:solidFill>
                <a:srgbClr val="064E84"/>
              </a:solidFill>
              <a:effectLst/>
              <a:latin typeface="Helvetica" pitchFamily="2" charset="0"/>
            </a:endParaRPr>
          </a:p>
        </p:txBody>
      </p:sp>
      <p:sp>
        <p:nvSpPr>
          <p:cNvPr id="3" name="Text Placeholder 2">
            <a:extLst>
              <a:ext uri="{FF2B5EF4-FFF2-40B4-BE49-F238E27FC236}">
                <a16:creationId xmlns:a16="http://schemas.microsoft.com/office/drawing/2014/main" id="{76CD8A97-C905-D47C-20C0-3A2302F15410}"/>
              </a:ext>
            </a:extLst>
          </p:cNvPr>
          <p:cNvSpPr>
            <a:spLocks noGrp="1"/>
          </p:cNvSpPr>
          <p:nvPr>
            <p:ph type="body" sz="quarter" idx="11"/>
          </p:nvPr>
        </p:nvSpPr>
        <p:spPr>
          <a:xfrm>
            <a:off x="2160000" y="1980000"/>
            <a:ext cx="7869600" cy="358560"/>
          </a:xfrm>
        </p:spPr>
        <p:txBody>
          <a:bodyPr/>
          <a:lstStyle/>
          <a:p>
            <a:r>
              <a:rPr lang="en-DE" u="sng" dirty="0"/>
              <a:t>Daisuke Hotta</a:t>
            </a:r>
            <a:r>
              <a:rPr lang="en-DE" dirty="0"/>
              <a:t>, Katrin Lonitz and Sean Healy</a:t>
            </a:r>
          </a:p>
        </p:txBody>
      </p:sp>
      <p:sp>
        <p:nvSpPr>
          <p:cNvPr id="5" name="Text Placeholder 4">
            <a:extLst>
              <a:ext uri="{FF2B5EF4-FFF2-40B4-BE49-F238E27FC236}">
                <a16:creationId xmlns:a16="http://schemas.microsoft.com/office/drawing/2014/main" id="{2061C260-10D6-D5CE-59B8-6FF936360A71}"/>
              </a:ext>
            </a:extLst>
          </p:cNvPr>
          <p:cNvSpPr>
            <a:spLocks noGrp="1"/>
          </p:cNvSpPr>
          <p:nvPr>
            <p:ph type="body" sz="quarter" idx="13"/>
          </p:nvPr>
        </p:nvSpPr>
        <p:spPr>
          <a:xfrm>
            <a:off x="1674055" y="3121224"/>
            <a:ext cx="8651631" cy="239040"/>
          </a:xfrm>
        </p:spPr>
        <p:txBody>
          <a:bodyPr/>
          <a:lstStyle/>
          <a:p>
            <a:r>
              <a:rPr lang="en-DE" dirty="0"/>
              <a:t>Thanks also to: Ramon Padullés, Peter Bechtold, Alan Geer, Robin Hogan, Patrick Erikson</a:t>
            </a:r>
          </a:p>
        </p:txBody>
      </p:sp>
      <p:pic>
        <p:nvPicPr>
          <p:cNvPr id="1026" name="Picture 2">
            <a:extLst>
              <a:ext uri="{FF2B5EF4-FFF2-40B4-BE49-F238E27FC236}">
                <a16:creationId xmlns:a16="http://schemas.microsoft.com/office/drawing/2014/main" id="{3C95381E-F200-3A7E-1D31-7ADA4B29C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127" y="3919729"/>
            <a:ext cx="4794095" cy="200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9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A4F4-449F-A209-1469-779C12CA4407}"/>
              </a:ext>
            </a:extLst>
          </p:cNvPr>
          <p:cNvSpPr>
            <a:spLocks noGrp="1"/>
          </p:cNvSpPr>
          <p:nvPr>
            <p:ph type="title"/>
          </p:nvPr>
        </p:nvSpPr>
        <p:spPr/>
        <p:txBody>
          <a:bodyPr/>
          <a:lstStyle/>
          <a:p>
            <a:pPr algn="ctr"/>
            <a:r>
              <a:rPr lang="en-DE" dirty="0"/>
              <a:t>Why does snow dominate the signal?</a:t>
            </a:r>
          </a:p>
        </p:txBody>
      </p:sp>
      <p:sp>
        <p:nvSpPr>
          <p:cNvPr id="3" name="Content Placeholder 2">
            <a:extLst>
              <a:ext uri="{FF2B5EF4-FFF2-40B4-BE49-F238E27FC236}">
                <a16:creationId xmlns:a16="http://schemas.microsoft.com/office/drawing/2014/main" id="{DAD00C13-3FE1-1EE4-8B4D-B6C4E4C3032F}"/>
              </a:ext>
            </a:extLst>
          </p:cNvPr>
          <p:cNvSpPr>
            <a:spLocks noGrp="1"/>
          </p:cNvSpPr>
          <p:nvPr>
            <p:ph sz="quarter" idx="14"/>
          </p:nvPr>
        </p:nvSpPr>
        <p:spPr>
          <a:xfrm>
            <a:off x="2159999" y="1301761"/>
            <a:ext cx="7869601" cy="4986000"/>
          </a:xfrm>
        </p:spPr>
        <p:txBody>
          <a:bodyPr/>
          <a:lstStyle/>
          <a:p>
            <a:r>
              <a:rPr lang="el-GR" dirty="0">
                <a:effectLst/>
                <a:latin typeface="Helvetica" pitchFamily="2" charset="0"/>
              </a:rPr>
              <a:t>Φ</a:t>
            </a:r>
            <a:r>
              <a:rPr lang="en-GB" baseline="-25000" dirty="0">
                <a:effectLst/>
                <a:latin typeface="Helvetica" pitchFamily="2" charset="0"/>
              </a:rPr>
              <a:t>DP</a:t>
            </a:r>
            <a:r>
              <a:rPr lang="en-GB" dirty="0">
                <a:effectLst/>
                <a:latin typeface="Helvetica" pitchFamily="2" charset="0"/>
              </a:rPr>
              <a:t> signals are mostly dominated by contribution from snow.</a:t>
            </a:r>
          </a:p>
          <a:p>
            <a:r>
              <a:rPr lang="en-GB" dirty="0">
                <a:effectLst/>
                <a:latin typeface="Helvetica" pitchFamily="2" charset="0"/>
              </a:rPr>
              <a:t>In weather radar community, it is accepted that K</a:t>
            </a:r>
            <a:r>
              <a:rPr lang="en-GB" baseline="-25000" dirty="0">
                <a:effectLst/>
                <a:latin typeface="Helvetica" pitchFamily="2" charset="0"/>
              </a:rPr>
              <a:t>DP</a:t>
            </a:r>
            <a:r>
              <a:rPr lang="en-GB" dirty="0">
                <a:effectLst/>
                <a:latin typeface="Helvetica" pitchFamily="2" charset="0"/>
              </a:rPr>
              <a:t> for snow is negligibly smaller than for rain (e.g., review by </a:t>
            </a:r>
            <a:r>
              <a:rPr lang="en-GB" dirty="0" err="1">
                <a:effectLst/>
                <a:latin typeface="Helvetica" pitchFamily="2" charset="0"/>
              </a:rPr>
              <a:t>Kumjian</a:t>
            </a:r>
            <a:r>
              <a:rPr lang="en-GB" dirty="0">
                <a:effectLst/>
                <a:latin typeface="Helvetica" pitchFamily="2" charset="0"/>
              </a:rPr>
              <a:t> 2013)</a:t>
            </a:r>
          </a:p>
          <a:p>
            <a:r>
              <a:rPr lang="en-GB" dirty="0">
                <a:effectLst/>
                <a:latin typeface="Helvetica" pitchFamily="2" charset="0"/>
              </a:rPr>
              <a:t>Possible explanation: </a:t>
            </a:r>
          </a:p>
          <a:p>
            <a:pPr lvl="1"/>
            <a:r>
              <a:rPr lang="en-GB" dirty="0">
                <a:latin typeface="Helvetica" pitchFamily="2" charset="0"/>
              </a:rPr>
              <a:t>g</a:t>
            </a:r>
            <a:r>
              <a:rPr lang="en-GB" dirty="0">
                <a:effectLst/>
                <a:latin typeface="Helvetica" pitchFamily="2" charset="0"/>
              </a:rPr>
              <a:t>eometry of GNSS-RO</a:t>
            </a:r>
          </a:p>
          <a:p>
            <a:pPr lvl="1"/>
            <a:r>
              <a:rPr lang="en-GB" dirty="0">
                <a:effectLst/>
                <a:latin typeface="Helvetica" pitchFamily="2" charset="0"/>
              </a:rPr>
              <a:t>different carrier-wave wavelength</a:t>
            </a:r>
            <a:endParaRPr lang="en-GB" dirty="0">
              <a:latin typeface="Helvetica" pitchFamily="2" charset="0"/>
            </a:endParaRPr>
          </a:p>
          <a:p>
            <a:pPr lvl="2"/>
            <a:r>
              <a:rPr lang="en-GB" i="1" dirty="0">
                <a:effectLst/>
                <a:latin typeface="Helvetica" pitchFamily="2" charset="0"/>
              </a:rPr>
              <a:t>GNSS: L-band, ~ 1.5GHz, </a:t>
            </a:r>
            <a:r>
              <a:rPr lang="el-GR" i="1" dirty="0">
                <a:effectLst/>
                <a:latin typeface="Helvetica" pitchFamily="2" charset="0"/>
              </a:rPr>
              <a:t>λ ≈ 20 </a:t>
            </a:r>
            <a:r>
              <a:rPr lang="en-GB" i="1" dirty="0">
                <a:effectLst/>
                <a:latin typeface="Helvetica" pitchFamily="2" charset="0"/>
              </a:rPr>
              <a:t>cm (to avoid attenuation by rain/snow)</a:t>
            </a:r>
            <a:endParaRPr lang="en-GB" dirty="0">
              <a:latin typeface="Helvetica" pitchFamily="2" charset="0"/>
            </a:endParaRPr>
          </a:p>
          <a:p>
            <a:pPr lvl="2"/>
            <a:r>
              <a:rPr lang="en-GB" i="1" dirty="0">
                <a:effectLst/>
                <a:latin typeface="Helvetica" pitchFamily="2" charset="0"/>
              </a:rPr>
              <a:t>Radar: C- to X-band, 6GHz ~ 10GHz, </a:t>
            </a:r>
            <a:r>
              <a:rPr lang="el-GR" i="1" dirty="0">
                <a:effectLst/>
                <a:latin typeface="Helvetica" pitchFamily="2" charset="0"/>
              </a:rPr>
              <a:t>λ = 3 ~ 5 </a:t>
            </a:r>
            <a:r>
              <a:rPr lang="en-GB" i="1" dirty="0">
                <a:effectLst/>
                <a:latin typeface="Helvetica" pitchFamily="2" charset="0"/>
              </a:rPr>
              <a:t>cm (to maximize backscatter by</a:t>
            </a:r>
            <a:r>
              <a:rPr lang="en-GB" dirty="0">
                <a:latin typeface="Helvetica" pitchFamily="2" charset="0"/>
              </a:rPr>
              <a:t> </a:t>
            </a:r>
            <a:r>
              <a:rPr lang="en-GB" i="1" dirty="0">
                <a:effectLst/>
                <a:latin typeface="Helvetica" pitchFamily="2" charset="0"/>
              </a:rPr>
              <a:t>rain/snow)</a:t>
            </a:r>
            <a:endParaRPr lang="en-GB" dirty="0">
              <a:latin typeface="Helvetica" pitchFamily="2" charset="0"/>
            </a:endParaRPr>
          </a:p>
          <a:p>
            <a:pPr lvl="2"/>
            <a:r>
              <a:rPr lang="en-GB" i="1" dirty="0">
                <a:effectLst/>
                <a:latin typeface="Helvetica" pitchFamily="2" charset="0"/>
              </a:rPr>
              <a:t>Longer wavelength of GNSS carrier waves makes phase measurement sensitive more</a:t>
            </a:r>
            <a:r>
              <a:rPr lang="en-GB" dirty="0">
                <a:latin typeface="Helvetica" pitchFamily="2" charset="0"/>
              </a:rPr>
              <a:t> </a:t>
            </a:r>
            <a:r>
              <a:rPr lang="en-GB" i="1" dirty="0">
                <a:effectLst/>
                <a:latin typeface="Helvetica" pitchFamily="2" charset="0"/>
              </a:rPr>
              <a:t>to the bulk properties (Turk et al. 2021, JAOT)</a:t>
            </a:r>
            <a:endParaRPr lang="en-GB" dirty="0">
              <a:latin typeface="Helvetica" pitchFamily="2" charset="0"/>
            </a:endParaRPr>
          </a:p>
          <a:p>
            <a:pPr lvl="2"/>
            <a:r>
              <a:rPr lang="en-GB" i="1" dirty="0">
                <a:effectLst/>
                <a:latin typeface="Helvetica" pitchFamily="2" charset="0"/>
              </a:rPr>
              <a:t>while shorter wavelength of radar waves makes phase measurement sensitive to</a:t>
            </a:r>
            <a:r>
              <a:rPr lang="en-GB" dirty="0">
                <a:latin typeface="Helvetica" pitchFamily="2" charset="0"/>
              </a:rPr>
              <a:t> </a:t>
            </a:r>
            <a:r>
              <a:rPr lang="en-GB" i="1" dirty="0">
                <a:effectLst/>
                <a:latin typeface="Helvetica" pitchFamily="2" charset="0"/>
              </a:rPr>
              <a:t>details of the particle shape	</a:t>
            </a:r>
          </a:p>
          <a:p>
            <a:pPr lvl="2"/>
            <a:endParaRPr lang="en-GB" i="1" dirty="0">
              <a:latin typeface="Helvetica" pitchFamily="2" charset="0"/>
            </a:endParaRPr>
          </a:p>
          <a:p>
            <a:pPr marL="720000" lvl="2" indent="0">
              <a:buNone/>
            </a:pPr>
            <a:endParaRPr lang="en-GB" i="1" dirty="0">
              <a:effectLst/>
              <a:latin typeface="Helvetica" pitchFamily="2" charset="0"/>
            </a:endParaRPr>
          </a:p>
          <a:p>
            <a:pPr marL="720000" lvl="2" indent="0">
              <a:buNone/>
            </a:pPr>
            <a:endParaRPr lang="en-GB" i="1" dirty="0">
              <a:effectLst/>
              <a:latin typeface="Helvetica" pitchFamily="2" charset="0"/>
            </a:endParaRPr>
          </a:p>
          <a:p>
            <a:pPr lvl="1"/>
            <a:endParaRPr lang="en-GB" i="1" dirty="0">
              <a:latin typeface="Helvetica" pitchFamily="2" charset="0"/>
            </a:endParaRPr>
          </a:p>
          <a:p>
            <a:pPr lvl="1"/>
            <a:endParaRPr lang="en-GB" i="1" dirty="0">
              <a:effectLst/>
              <a:latin typeface="Helvetica" pitchFamily="2" charset="0"/>
            </a:endParaRPr>
          </a:p>
          <a:p>
            <a:pPr marL="360000" lvl="1" indent="0">
              <a:buNone/>
            </a:pPr>
            <a:endParaRPr lang="en-GB" dirty="0">
              <a:effectLst/>
              <a:latin typeface="Helvetica" pitchFamily="2" charset="0"/>
            </a:endParaRPr>
          </a:p>
          <a:p>
            <a:endParaRPr lang="en-GB" dirty="0">
              <a:effectLst/>
              <a:latin typeface="Helvetica" pitchFamily="2" charset="0"/>
            </a:endParaRPr>
          </a:p>
          <a:p>
            <a:pPr marL="360000" lvl="1" indent="0">
              <a:buNone/>
            </a:pPr>
            <a:endParaRPr lang="en-GB" dirty="0">
              <a:effectLst/>
              <a:latin typeface="Helvetica" pitchFamily="2" charset="0"/>
            </a:endParaRPr>
          </a:p>
          <a:p>
            <a:endParaRPr lang="en-DE" dirty="0"/>
          </a:p>
        </p:txBody>
      </p:sp>
      <p:sp>
        <p:nvSpPr>
          <p:cNvPr id="4" name="Slide Number Placeholder 3">
            <a:extLst>
              <a:ext uri="{FF2B5EF4-FFF2-40B4-BE49-F238E27FC236}">
                <a16:creationId xmlns:a16="http://schemas.microsoft.com/office/drawing/2014/main" id="{3007AB82-2C08-197D-5649-63D77FE0F352}"/>
              </a:ext>
            </a:extLst>
          </p:cNvPr>
          <p:cNvSpPr>
            <a:spLocks noGrp="1"/>
          </p:cNvSpPr>
          <p:nvPr>
            <p:ph type="sldNum" sz="quarter" idx="10"/>
          </p:nvPr>
        </p:nvSpPr>
        <p:spPr/>
        <p:txBody>
          <a:bodyPr/>
          <a:lstStyle/>
          <a:p>
            <a:fld id="{6B3B0B0F-E794-1244-9699-107C60B9C23A}" type="slidenum">
              <a:rPr lang="en-US" smtClean="0"/>
              <a:pPr/>
              <a:t>10</a:t>
            </a:fld>
            <a:endParaRPr lang="en-US"/>
          </a:p>
        </p:txBody>
      </p:sp>
      <p:sp>
        <p:nvSpPr>
          <p:cNvPr id="5" name="Footer Placeholder 4">
            <a:extLst>
              <a:ext uri="{FF2B5EF4-FFF2-40B4-BE49-F238E27FC236}">
                <a16:creationId xmlns:a16="http://schemas.microsoft.com/office/drawing/2014/main" id="{B03DCE0B-03C6-2186-5151-8BE861D351C0}"/>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41134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8EC6-F530-95D0-29F4-233F9B12BE42}"/>
              </a:ext>
            </a:extLst>
          </p:cNvPr>
          <p:cNvSpPr>
            <a:spLocks noGrp="1"/>
          </p:cNvSpPr>
          <p:nvPr>
            <p:ph type="title"/>
          </p:nvPr>
        </p:nvSpPr>
        <p:spPr>
          <a:xfrm>
            <a:off x="2159612" y="2188800"/>
            <a:ext cx="7869600" cy="369332"/>
          </a:xfrm>
        </p:spPr>
        <p:txBody>
          <a:bodyPr/>
          <a:lstStyle/>
          <a:p>
            <a:r>
              <a:rPr lang="en-DE" dirty="0"/>
              <a:t>Sensitivity experiments</a:t>
            </a:r>
          </a:p>
        </p:txBody>
      </p:sp>
      <p:sp>
        <p:nvSpPr>
          <p:cNvPr id="4" name="Slide Number Placeholder 3">
            <a:extLst>
              <a:ext uri="{FF2B5EF4-FFF2-40B4-BE49-F238E27FC236}">
                <a16:creationId xmlns:a16="http://schemas.microsoft.com/office/drawing/2014/main" id="{90A44B77-C4DD-0588-211E-5895F81D4F7C}"/>
              </a:ext>
            </a:extLst>
          </p:cNvPr>
          <p:cNvSpPr>
            <a:spLocks noGrp="1"/>
          </p:cNvSpPr>
          <p:nvPr>
            <p:ph type="sldNum" sz="quarter" idx="10"/>
          </p:nvPr>
        </p:nvSpPr>
        <p:spPr/>
        <p:txBody>
          <a:bodyPr/>
          <a:lstStyle/>
          <a:p>
            <a:fld id="{6B3B0B0F-E794-1244-9699-107C60B9C23A}" type="slidenum">
              <a:rPr lang="en-US" smtClean="0"/>
              <a:pPr/>
              <a:t>11</a:t>
            </a:fld>
            <a:endParaRPr lang="en-US"/>
          </a:p>
        </p:txBody>
      </p:sp>
      <p:sp>
        <p:nvSpPr>
          <p:cNvPr id="5" name="Footer Placeholder 4">
            <a:extLst>
              <a:ext uri="{FF2B5EF4-FFF2-40B4-BE49-F238E27FC236}">
                <a16:creationId xmlns:a16="http://schemas.microsoft.com/office/drawing/2014/main" id="{70B93566-388F-8FF4-63FD-634E258EFF73}"/>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340121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2C9-0230-164C-6477-D9C1E8643F67}"/>
              </a:ext>
            </a:extLst>
          </p:cNvPr>
          <p:cNvSpPr>
            <a:spLocks noGrp="1"/>
          </p:cNvSpPr>
          <p:nvPr>
            <p:ph type="title"/>
          </p:nvPr>
        </p:nvSpPr>
        <p:spPr/>
        <p:txBody>
          <a:bodyPr/>
          <a:lstStyle/>
          <a:p>
            <a:pPr indent="0" algn="ctr">
              <a:buNone/>
            </a:pPr>
            <a:r>
              <a:rPr lang="en-GB" i="1" dirty="0">
                <a:latin typeface="Helvetica" pitchFamily="2" charset="0"/>
              </a:rPr>
              <a:t>How would our results look like with using</a:t>
            </a:r>
            <a:r>
              <a:rPr lang="en-GB" i="1" dirty="0">
                <a:effectLst/>
                <a:latin typeface="Helvetica" pitchFamily="2" charset="0"/>
              </a:rPr>
              <a:t> 1D calculation (i.e., assuming the atmospheric</a:t>
            </a:r>
            <a:r>
              <a:rPr lang="en-GB" i="1" dirty="0">
                <a:latin typeface="Helvetica" pitchFamily="2" charset="0"/>
              </a:rPr>
              <a:t> </a:t>
            </a:r>
            <a:r>
              <a:rPr lang="en-GB" i="1" dirty="0">
                <a:effectLst/>
                <a:latin typeface="Helvetica" pitchFamily="2" charset="0"/>
              </a:rPr>
              <a:t>condition is horizontally uniform around the tangent point)?</a:t>
            </a:r>
          </a:p>
        </p:txBody>
      </p:sp>
      <p:sp>
        <p:nvSpPr>
          <p:cNvPr id="3" name="Content Placeholder 2">
            <a:extLst>
              <a:ext uri="{FF2B5EF4-FFF2-40B4-BE49-F238E27FC236}">
                <a16:creationId xmlns:a16="http://schemas.microsoft.com/office/drawing/2014/main" id="{E58377E8-5792-AF45-FA1A-57FD24FC9E86}"/>
              </a:ext>
            </a:extLst>
          </p:cNvPr>
          <p:cNvSpPr>
            <a:spLocks noGrp="1"/>
          </p:cNvSpPr>
          <p:nvPr>
            <p:ph sz="quarter" idx="14"/>
          </p:nvPr>
        </p:nvSpPr>
        <p:spPr>
          <a:xfrm>
            <a:off x="6574030" y="3074270"/>
            <a:ext cx="4925235" cy="3058154"/>
          </a:xfrm>
        </p:spPr>
        <p:txBody>
          <a:bodyPr/>
          <a:lstStyle/>
          <a:p>
            <a:r>
              <a:rPr lang="en-GB" dirty="0">
                <a:latin typeface="Helvetica" pitchFamily="2" charset="0"/>
              </a:rPr>
              <a:t>Poor</a:t>
            </a:r>
            <a:r>
              <a:rPr lang="en-GB" dirty="0">
                <a:effectLst/>
                <a:latin typeface="Helvetica" pitchFamily="2" charset="0"/>
              </a:rPr>
              <a:t> agreement between 1D simulation vs </a:t>
            </a:r>
            <a:r>
              <a:rPr lang="en-GB" dirty="0" err="1">
                <a:effectLst/>
                <a:latin typeface="Helvetica" pitchFamily="2" charset="0"/>
              </a:rPr>
              <a:t>obs</a:t>
            </a:r>
            <a:r>
              <a:rPr lang="en-GB" dirty="0">
                <a:effectLst/>
                <a:latin typeface="Helvetica" pitchFamily="2" charset="0"/>
              </a:rPr>
              <a:t>, even for relatively “easy” AR cases</a:t>
            </a:r>
          </a:p>
          <a:p>
            <a:r>
              <a:rPr lang="en-GB" dirty="0">
                <a:latin typeface="Helvetica" pitchFamily="2" charset="0"/>
              </a:rPr>
              <a:t>2-D ray-tracing is essential for good PRO simulations</a:t>
            </a:r>
            <a:endParaRPr lang="en-GB" dirty="0">
              <a:effectLst/>
              <a:latin typeface="Helvetica" pitchFamily="2" charset="0"/>
            </a:endParaRPr>
          </a:p>
        </p:txBody>
      </p:sp>
      <p:sp>
        <p:nvSpPr>
          <p:cNvPr id="4" name="Slide Number Placeholder 3">
            <a:extLst>
              <a:ext uri="{FF2B5EF4-FFF2-40B4-BE49-F238E27FC236}">
                <a16:creationId xmlns:a16="http://schemas.microsoft.com/office/drawing/2014/main" id="{14C005F7-C68A-B92F-877D-B79809757AEF}"/>
              </a:ext>
            </a:extLst>
          </p:cNvPr>
          <p:cNvSpPr>
            <a:spLocks noGrp="1"/>
          </p:cNvSpPr>
          <p:nvPr>
            <p:ph type="sldNum" sz="quarter" idx="10"/>
          </p:nvPr>
        </p:nvSpPr>
        <p:spPr/>
        <p:txBody>
          <a:bodyPr/>
          <a:lstStyle/>
          <a:p>
            <a:fld id="{6B3B0B0F-E794-1244-9699-107C60B9C23A}" type="slidenum">
              <a:rPr lang="en-US" smtClean="0"/>
              <a:pPr/>
              <a:t>12</a:t>
            </a:fld>
            <a:endParaRPr lang="en-US"/>
          </a:p>
        </p:txBody>
      </p:sp>
      <p:pic>
        <p:nvPicPr>
          <p:cNvPr id="7" name="Picture 6">
            <a:extLst>
              <a:ext uri="{FF2B5EF4-FFF2-40B4-BE49-F238E27FC236}">
                <a16:creationId xmlns:a16="http://schemas.microsoft.com/office/drawing/2014/main" id="{05152C60-CC90-C1A4-F66A-836A26FF3C11}"/>
              </a:ext>
            </a:extLst>
          </p:cNvPr>
          <p:cNvPicPr>
            <a:picLocks noChangeAspect="1"/>
          </p:cNvPicPr>
          <p:nvPr/>
        </p:nvPicPr>
        <p:blipFill>
          <a:blip r:embed="rId3"/>
          <a:stretch>
            <a:fillRect/>
          </a:stretch>
        </p:blipFill>
        <p:spPr>
          <a:xfrm>
            <a:off x="1010738" y="1660458"/>
            <a:ext cx="5083674" cy="5020757"/>
          </a:xfrm>
          <a:prstGeom prst="rect">
            <a:avLst/>
          </a:prstGeom>
        </p:spPr>
      </p:pic>
      <p:sp>
        <p:nvSpPr>
          <p:cNvPr id="8" name="TextBox 7">
            <a:extLst>
              <a:ext uri="{FF2B5EF4-FFF2-40B4-BE49-F238E27FC236}">
                <a16:creationId xmlns:a16="http://schemas.microsoft.com/office/drawing/2014/main" id="{64B45712-6C78-8DF4-287C-CBC2183D7D38}"/>
              </a:ext>
            </a:extLst>
          </p:cNvPr>
          <p:cNvSpPr txBox="1"/>
          <p:nvPr/>
        </p:nvSpPr>
        <p:spPr>
          <a:xfrm>
            <a:off x="531120" y="2596896"/>
            <a:ext cx="479618" cy="369332"/>
          </a:xfrm>
          <a:prstGeom prst="rect">
            <a:avLst/>
          </a:prstGeom>
          <a:noFill/>
        </p:spPr>
        <p:txBody>
          <a:bodyPr wrap="none" rtlCol="0">
            <a:spAutoFit/>
          </a:bodyPr>
          <a:lstStyle/>
          <a:p>
            <a:r>
              <a:rPr lang="en-DE" b="1" dirty="0"/>
              <a:t>1D</a:t>
            </a:r>
          </a:p>
        </p:txBody>
      </p:sp>
      <p:sp>
        <p:nvSpPr>
          <p:cNvPr id="9" name="TextBox 8">
            <a:extLst>
              <a:ext uri="{FF2B5EF4-FFF2-40B4-BE49-F238E27FC236}">
                <a16:creationId xmlns:a16="http://schemas.microsoft.com/office/drawing/2014/main" id="{DC439A8F-8E71-AF42-75DB-9A7C0F2AC578}"/>
              </a:ext>
            </a:extLst>
          </p:cNvPr>
          <p:cNvSpPr txBox="1"/>
          <p:nvPr/>
        </p:nvSpPr>
        <p:spPr>
          <a:xfrm>
            <a:off x="531120" y="5212080"/>
            <a:ext cx="479618" cy="369332"/>
          </a:xfrm>
          <a:prstGeom prst="rect">
            <a:avLst/>
          </a:prstGeom>
          <a:noFill/>
        </p:spPr>
        <p:txBody>
          <a:bodyPr wrap="none" rtlCol="0">
            <a:spAutoFit/>
          </a:bodyPr>
          <a:lstStyle/>
          <a:p>
            <a:r>
              <a:rPr lang="en-DE" b="1" dirty="0"/>
              <a:t>2D</a:t>
            </a:r>
          </a:p>
        </p:txBody>
      </p:sp>
    </p:spTree>
    <p:extLst>
      <p:ext uri="{BB962C8B-B14F-4D97-AF65-F5344CB8AC3E}">
        <p14:creationId xmlns:p14="http://schemas.microsoft.com/office/powerpoint/2010/main" val="114143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192B-A188-ADA4-86CE-E2953FAC3488}"/>
              </a:ext>
            </a:extLst>
          </p:cNvPr>
          <p:cNvSpPr>
            <a:spLocks noGrp="1"/>
          </p:cNvSpPr>
          <p:nvPr>
            <p:ph type="title"/>
          </p:nvPr>
        </p:nvSpPr>
        <p:spPr/>
        <p:txBody>
          <a:bodyPr/>
          <a:lstStyle/>
          <a:p>
            <a:r>
              <a:rPr lang="en-DE" dirty="0"/>
              <a:t>Summary</a:t>
            </a:r>
          </a:p>
        </p:txBody>
      </p:sp>
      <p:sp>
        <p:nvSpPr>
          <p:cNvPr id="3" name="Content Placeholder 2">
            <a:extLst>
              <a:ext uri="{FF2B5EF4-FFF2-40B4-BE49-F238E27FC236}">
                <a16:creationId xmlns:a16="http://schemas.microsoft.com/office/drawing/2014/main" id="{DE790402-F857-5C16-C71E-CAD15F2B41DD}"/>
              </a:ext>
            </a:extLst>
          </p:cNvPr>
          <p:cNvSpPr>
            <a:spLocks noGrp="1"/>
          </p:cNvSpPr>
          <p:nvPr>
            <p:ph sz="quarter" idx="14"/>
          </p:nvPr>
        </p:nvSpPr>
        <p:spPr>
          <a:xfrm>
            <a:off x="2159999" y="936000"/>
            <a:ext cx="8349505" cy="4986000"/>
          </a:xfrm>
        </p:spPr>
        <p:txBody>
          <a:bodyPr/>
          <a:lstStyle/>
          <a:p>
            <a:r>
              <a:rPr lang="en-GB" dirty="0">
                <a:effectLst/>
                <a:latin typeface="Helvetica" pitchFamily="2" charset="0"/>
              </a:rPr>
              <a:t>Development of first version of GNSS-</a:t>
            </a:r>
            <a:r>
              <a:rPr lang="en-GB" dirty="0">
                <a:solidFill>
                  <a:srgbClr val="0432FF"/>
                </a:solidFill>
                <a:effectLst/>
                <a:latin typeface="Helvetica" pitchFamily="2" charset="0"/>
              </a:rPr>
              <a:t>P</a:t>
            </a:r>
            <a:r>
              <a:rPr lang="en-GB" dirty="0">
                <a:effectLst/>
                <a:latin typeface="Helvetica" pitchFamily="2" charset="0"/>
              </a:rPr>
              <a:t>RO forward operator </a:t>
            </a:r>
          </a:p>
          <a:p>
            <a:pPr lvl="1"/>
            <a:r>
              <a:rPr lang="en-GB" dirty="0">
                <a:effectLst/>
                <a:latin typeface="Helvetica" pitchFamily="2" charset="0"/>
              </a:rPr>
              <a:t>extending the operational 2D operator for GNSS-RO</a:t>
            </a:r>
          </a:p>
          <a:p>
            <a:r>
              <a:rPr lang="en-GB" dirty="0">
                <a:effectLst/>
                <a:latin typeface="Helvetica" pitchFamily="2" charset="0"/>
              </a:rPr>
              <a:t>2D ray-tracing is essential (1D operator fails)</a:t>
            </a:r>
          </a:p>
          <a:p>
            <a:r>
              <a:rPr lang="en-GB" dirty="0">
                <a:effectLst/>
                <a:latin typeface="Helvetica" pitchFamily="2" charset="0"/>
              </a:rPr>
              <a:t>Snow is the dominant contribution to </a:t>
            </a:r>
            <a:r>
              <a:rPr lang="el-GR" dirty="0">
                <a:effectLst/>
                <a:latin typeface="Helvetica" pitchFamily="2" charset="0"/>
              </a:rPr>
              <a:t>Φ</a:t>
            </a:r>
            <a:r>
              <a:rPr lang="en-GB" baseline="-25000" dirty="0">
                <a:effectLst/>
                <a:latin typeface="Helvetica" pitchFamily="2" charset="0"/>
              </a:rPr>
              <a:t>DP</a:t>
            </a:r>
            <a:r>
              <a:rPr lang="en-GB" dirty="0">
                <a:effectLst/>
                <a:latin typeface="Helvetica" pitchFamily="2" charset="0"/>
              </a:rPr>
              <a:t> </a:t>
            </a:r>
          </a:p>
          <a:p>
            <a:pPr lvl="1"/>
            <a:r>
              <a:rPr lang="en-GB" dirty="0">
                <a:effectLst/>
                <a:latin typeface="Helvetica" pitchFamily="2" charset="0"/>
              </a:rPr>
              <a:t>Most likely because of geometry of measurement</a:t>
            </a:r>
          </a:p>
          <a:p>
            <a:r>
              <a:rPr lang="en-GB" dirty="0">
                <a:effectLst/>
                <a:latin typeface="Helvetica" pitchFamily="2" charset="0"/>
              </a:rPr>
              <a:t>Very good fit between simulation and observation for Atmospheric River cases (=synoptic-scale systems)</a:t>
            </a:r>
          </a:p>
          <a:p>
            <a:r>
              <a:rPr lang="en-GB" dirty="0">
                <a:effectLst/>
                <a:latin typeface="Helvetica" pitchFamily="2" charset="0"/>
              </a:rPr>
              <a:t>Poor fit for Tropical Cyclone cases, due to </a:t>
            </a:r>
            <a:r>
              <a:rPr lang="el-GR" dirty="0">
                <a:effectLst/>
                <a:latin typeface="Helvetica" pitchFamily="2" charset="0"/>
              </a:rPr>
              <a:t>Φ</a:t>
            </a:r>
            <a:r>
              <a:rPr lang="en-GB" baseline="-25000" dirty="0">
                <a:effectLst/>
                <a:latin typeface="Helvetica" pitchFamily="2" charset="0"/>
              </a:rPr>
              <a:t>DP</a:t>
            </a:r>
            <a:r>
              <a:rPr lang="en-GB" dirty="0">
                <a:effectLst/>
                <a:latin typeface="Helvetica" pitchFamily="2" charset="0"/>
              </a:rPr>
              <a:t>’s high sensitivity to position errors</a:t>
            </a:r>
            <a:endParaRPr lang="en-GB" dirty="0">
              <a:latin typeface="Helvetica" pitchFamily="2" charset="0"/>
            </a:endParaRPr>
          </a:p>
          <a:p>
            <a:pPr lvl="1"/>
            <a:r>
              <a:rPr lang="en-GB" i="1" dirty="0">
                <a:effectLst/>
                <a:latin typeface="Helvetica" pitchFamily="2" charset="0"/>
              </a:rPr>
              <a:t>DA method would need to be able to correct position error in the background field</a:t>
            </a:r>
            <a:endParaRPr lang="en-GB" dirty="0">
              <a:effectLst/>
              <a:latin typeface="Helvetica" pitchFamily="2" charset="0"/>
            </a:endParaRPr>
          </a:p>
          <a:p>
            <a:endParaRPr lang="en-DE" dirty="0"/>
          </a:p>
        </p:txBody>
      </p:sp>
      <p:sp>
        <p:nvSpPr>
          <p:cNvPr id="4" name="Slide Number Placeholder 3">
            <a:extLst>
              <a:ext uri="{FF2B5EF4-FFF2-40B4-BE49-F238E27FC236}">
                <a16:creationId xmlns:a16="http://schemas.microsoft.com/office/drawing/2014/main" id="{D9FDD644-6F9F-E33F-E2B8-E9BD68CD8194}"/>
              </a:ext>
            </a:extLst>
          </p:cNvPr>
          <p:cNvSpPr>
            <a:spLocks noGrp="1"/>
          </p:cNvSpPr>
          <p:nvPr>
            <p:ph type="sldNum" sz="quarter" idx="10"/>
          </p:nvPr>
        </p:nvSpPr>
        <p:spPr/>
        <p:txBody>
          <a:bodyPr/>
          <a:lstStyle/>
          <a:p>
            <a:fld id="{6B3B0B0F-E794-1244-9699-107C60B9C23A}" type="slidenum">
              <a:rPr lang="en-US" smtClean="0"/>
              <a:pPr/>
              <a:t>13</a:t>
            </a:fld>
            <a:endParaRPr lang="en-US"/>
          </a:p>
        </p:txBody>
      </p:sp>
      <p:sp>
        <p:nvSpPr>
          <p:cNvPr id="5" name="Footer Placeholder 4">
            <a:extLst>
              <a:ext uri="{FF2B5EF4-FFF2-40B4-BE49-F238E27FC236}">
                <a16:creationId xmlns:a16="http://schemas.microsoft.com/office/drawing/2014/main" id="{46F2DB34-EFD6-B32D-AFEA-ED4D6158D9F8}"/>
              </a:ext>
            </a:extLst>
          </p:cNvPr>
          <p:cNvSpPr>
            <a:spLocks noGrp="1"/>
          </p:cNvSpPr>
          <p:nvPr>
            <p:ph type="ftr" sz="quarter" idx="3"/>
          </p:nvPr>
        </p:nvSpPr>
        <p:spPr/>
        <p:txBody>
          <a:bodyPr/>
          <a:lstStyle/>
          <a:p>
            <a:pPr algn="ctr"/>
            <a:r>
              <a:rPr lang="en-US"/>
              <a:t>European Centre for Medium-Range Weather Forecasts</a:t>
            </a:r>
          </a:p>
        </p:txBody>
      </p:sp>
      <p:sp>
        <p:nvSpPr>
          <p:cNvPr id="7" name="TextBox 6">
            <a:extLst>
              <a:ext uri="{FF2B5EF4-FFF2-40B4-BE49-F238E27FC236}">
                <a16:creationId xmlns:a16="http://schemas.microsoft.com/office/drawing/2014/main" id="{F0BE800A-94C5-0714-8E85-FB51A38901B3}"/>
              </a:ext>
            </a:extLst>
          </p:cNvPr>
          <p:cNvSpPr txBox="1"/>
          <p:nvPr/>
        </p:nvSpPr>
        <p:spPr>
          <a:xfrm>
            <a:off x="1865629" y="5191798"/>
            <a:ext cx="9416659" cy="369332"/>
          </a:xfrm>
          <a:prstGeom prst="rect">
            <a:avLst/>
          </a:prstGeom>
          <a:noFill/>
        </p:spPr>
        <p:txBody>
          <a:bodyPr wrap="square">
            <a:spAutoFit/>
          </a:bodyPr>
          <a:lstStyle/>
          <a:p>
            <a:r>
              <a:rPr lang="en-DE" dirty="0">
                <a:solidFill>
                  <a:schemeClr val="accent1"/>
                </a:solidFill>
              </a:rPr>
              <a:t>Preprint, Hotta et al 2023 </a:t>
            </a:r>
            <a:r>
              <a:rPr lang="en-GB" dirty="0">
                <a:solidFill>
                  <a:schemeClr val="accent1"/>
                </a:solidFill>
              </a:rPr>
              <a:t>https://</a:t>
            </a:r>
            <a:r>
              <a:rPr lang="en-GB" dirty="0" err="1">
                <a:solidFill>
                  <a:schemeClr val="accent1"/>
                </a:solidFill>
              </a:rPr>
              <a:t>amt.copernicus.org</a:t>
            </a:r>
            <a:r>
              <a:rPr lang="en-GB" dirty="0">
                <a:solidFill>
                  <a:schemeClr val="accent1"/>
                </a:solidFill>
              </a:rPr>
              <a:t>/preprints/amt-2023-132/</a:t>
            </a:r>
            <a:endParaRPr lang="en-DE" dirty="0">
              <a:solidFill>
                <a:schemeClr val="accent1"/>
              </a:solidFill>
            </a:endParaRPr>
          </a:p>
        </p:txBody>
      </p:sp>
    </p:spTree>
    <p:extLst>
      <p:ext uri="{BB962C8B-B14F-4D97-AF65-F5344CB8AC3E}">
        <p14:creationId xmlns:p14="http://schemas.microsoft.com/office/powerpoint/2010/main" val="11314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49D28799-F90C-1F19-B965-CFE00B88270C}"/>
              </a:ext>
            </a:extLst>
          </p:cNvPr>
          <p:cNvPicPr>
            <a:picLocks noChangeAspect="1"/>
          </p:cNvPicPr>
          <p:nvPr/>
        </p:nvPicPr>
        <p:blipFill>
          <a:blip r:embed="rId3"/>
          <a:srcRect l="1535" r="1535"/>
          <a:stretch/>
        </p:blipFill>
        <p:spPr>
          <a:xfrm>
            <a:off x="3351804" y="2911536"/>
            <a:ext cx="3533251" cy="3678420"/>
          </a:xfrm>
          <a:prstGeom prst="rect">
            <a:avLst/>
          </a:prstGeom>
        </p:spPr>
      </p:pic>
      <p:sp>
        <p:nvSpPr>
          <p:cNvPr id="2" name="Title 1">
            <a:extLst>
              <a:ext uri="{FF2B5EF4-FFF2-40B4-BE49-F238E27FC236}">
                <a16:creationId xmlns:a16="http://schemas.microsoft.com/office/drawing/2014/main" id="{C3C9D0E2-414F-4D55-BCCF-EEC24CAF7DA4}"/>
              </a:ext>
            </a:extLst>
          </p:cNvPr>
          <p:cNvSpPr>
            <a:spLocks noGrp="1"/>
          </p:cNvSpPr>
          <p:nvPr>
            <p:ph type="title"/>
          </p:nvPr>
        </p:nvSpPr>
        <p:spPr/>
        <p:txBody>
          <a:bodyPr/>
          <a:lstStyle/>
          <a:p>
            <a:pPr algn="ctr"/>
            <a:r>
              <a:rPr lang="en-DE" i="1" dirty="0"/>
              <a:t>How import is the exact position of the rays?</a:t>
            </a:r>
          </a:p>
        </p:txBody>
      </p:sp>
      <p:pic>
        <p:nvPicPr>
          <p:cNvPr id="7" name="Content Placeholder 6">
            <a:extLst>
              <a:ext uri="{FF2B5EF4-FFF2-40B4-BE49-F238E27FC236}">
                <a16:creationId xmlns:a16="http://schemas.microsoft.com/office/drawing/2014/main" id="{15C53114-D65C-C995-9592-4811DCA75D0E}"/>
              </a:ext>
            </a:extLst>
          </p:cNvPr>
          <p:cNvPicPr>
            <a:picLocks noGrp="1" noChangeAspect="1"/>
          </p:cNvPicPr>
          <p:nvPr>
            <p:ph sz="quarter" idx="14"/>
          </p:nvPr>
        </p:nvPicPr>
        <p:blipFill rotWithShape="1">
          <a:blip r:embed="rId4"/>
          <a:srcRect t="4219" r="6344" b="4219"/>
          <a:stretch/>
        </p:blipFill>
        <p:spPr>
          <a:xfrm>
            <a:off x="288581" y="2838175"/>
            <a:ext cx="3467493" cy="3686080"/>
          </a:xfrm>
        </p:spPr>
      </p:pic>
      <p:sp>
        <p:nvSpPr>
          <p:cNvPr id="4" name="Slide Number Placeholder 3">
            <a:extLst>
              <a:ext uri="{FF2B5EF4-FFF2-40B4-BE49-F238E27FC236}">
                <a16:creationId xmlns:a16="http://schemas.microsoft.com/office/drawing/2014/main" id="{B6C8530E-3B10-20E1-F23E-42F71B90D647}"/>
              </a:ext>
            </a:extLst>
          </p:cNvPr>
          <p:cNvSpPr>
            <a:spLocks noGrp="1"/>
          </p:cNvSpPr>
          <p:nvPr>
            <p:ph type="sldNum" sz="quarter" idx="10"/>
          </p:nvPr>
        </p:nvSpPr>
        <p:spPr/>
        <p:txBody>
          <a:bodyPr/>
          <a:lstStyle/>
          <a:p>
            <a:fld id="{6B3B0B0F-E794-1244-9699-107C60B9C23A}" type="slidenum">
              <a:rPr lang="en-US" smtClean="0"/>
              <a:pPr/>
              <a:t>14</a:t>
            </a:fld>
            <a:endParaRPr lang="en-US"/>
          </a:p>
        </p:txBody>
      </p:sp>
      <p:sp>
        <p:nvSpPr>
          <p:cNvPr id="9" name="TextBox 8">
            <a:extLst>
              <a:ext uri="{FF2B5EF4-FFF2-40B4-BE49-F238E27FC236}">
                <a16:creationId xmlns:a16="http://schemas.microsoft.com/office/drawing/2014/main" id="{3FFFE18F-5865-47EE-B568-0296A82E73F6}"/>
              </a:ext>
            </a:extLst>
          </p:cNvPr>
          <p:cNvSpPr txBox="1"/>
          <p:nvPr/>
        </p:nvSpPr>
        <p:spPr>
          <a:xfrm>
            <a:off x="2160000" y="4103581"/>
            <a:ext cx="518091" cy="369332"/>
          </a:xfrm>
          <a:prstGeom prst="rect">
            <a:avLst/>
          </a:prstGeom>
          <a:noFill/>
        </p:spPr>
        <p:txBody>
          <a:bodyPr wrap="none" rtlCol="0">
            <a:spAutoFit/>
          </a:bodyPr>
          <a:lstStyle/>
          <a:p>
            <a:r>
              <a:rPr lang="en-DE" b="1" dirty="0"/>
              <a:t>AR</a:t>
            </a:r>
          </a:p>
        </p:txBody>
      </p:sp>
      <p:sp>
        <p:nvSpPr>
          <p:cNvPr id="10" name="TextBox 9">
            <a:extLst>
              <a:ext uri="{FF2B5EF4-FFF2-40B4-BE49-F238E27FC236}">
                <a16:creationId xmlns:a16="http://schemas.microsoft.com/office/drawing/2014/main" id="{8D2B3A35-AC81-F49D-E58E-A1D60B742C93}"/>
              </a:ext>
            </a:extLst>
          </p:cNvPr>
          <p:cNvSpPr txBox="1"/>
          <p:nvPr/>
        </p:nvSpPr>
        <p:spPr>
          <a:xfrm>
            <a:off x="5601969" y="4177823"/>
            <a:ext cx="492443" cy="369332"/>
          </a:xfrm>
          <a:prstGeom prst="rect">
            <a:avLst/>
          </a:prstGeom>
          <a:noFill/>
        </p:spPr>
        <p:txBody>
          <a:bodyPr wrap="none" rtlCol="0">
            <a:spAutoFit/>
          </a:bodyPr>
          <a:lstStyle/>
          <a:p>
            <a:r>
              <a:rPr lang="en-DE" b="1" dirty="0"/>
              <a:t>TC</a:t>
            </a:r>
          </a:p>
        </p:txBody>
      </p:sp>
      <p:sp>
        <p:nvSpPr>
          <p:cNvPr id="11" name="Content Placeholder 2">
            <a:extLst>
              <a:ext uri="{FF2B5EF4-FFF2-40B4-BE49-F238E27FC236}">
                <a16:creationId xmlns:a16="http://schemas.microsoft.com/office/drawing/2014/main" id="{17411823-789F-6670-150B-42A7F4CB9694}"/>
              </a:ext>
            </a:extLst>
          </p:cNvPr>
          <p:cNvSpPr txBox="1">
            <a:spLocks/>
          </p:cNvSpPr>
          <p:nvPr/>
        </p:nvSpPr>
        <p:spPr>
          <a:xfrm>
            <a:off x="7019457" y="3426164"/>
            <a:ext cx="4925235" cy="3058154"/>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Helvetica" pitchFamily="2" charset="0"/>
              </a:rPr>
              <a:t>AR not as sensitive but TC cases are</a:t>
            </a:r>
          </a:p>
          <a:p>
            <a:r>
              <a:rPr lang="en-GB" dirty="0">
                <a:effectLst/>
                <a:latin typeface="Helvetica" pitchFamily="2" charset="0"/>
              </a:rPr>
              <a:t>PRO observations can tell the model that the TC position is wrong.</a:t>
            </a:r>
          </a:p>
          <a:p>
            <a:r>
              <a:rPr lang="en-GB" dirty="0">
                <a:effectLst/>
                <a:latin typeface="Helvetica" pitchFamily="2" charset="0"/>
              </a:rPr>
              <a:t>Challenge: Would 4DVar be able to correct the background correctly?</a:t>
            </a:r>
          </a:p>
          <a:p>
            <a:pPr lvl="1"/>
            <a:r>
              <a:rPr lang="en-GB" i="1" dirty="0">
                <a:latin typeface="Helvetica" pitchFamily="2" charset="0"/>
              </a:rPr>
              <a:t>Locally increasing snow along the ray</a:t>
            </a:r>
          </a:p>
          <a:p>
            <a:pPr lvl="1"/>
            <a:r>
              <a:rPr lang="en-GB" i="1" dirty="0">
                <a:effectLst/>
                <a:latin typeface="Helvetica" pitchFamily="2" charset="0"/>
              </a:rPr>
              <a:t>Shifting position of TC in background</a:t>
            </a:r>
            <a:endParaRPr lang="en-GB" dirty="0">
              <a:effectLst/>
              <a:latin typeface="Helvetica" pitchFamily="2" charset="0"/>
            </a:endParaRPr>
          </a:p>
          <a:p>
            <a:endParaRPr lang="en-GB" dirty="0">
              <a:effectLst/>
              <a:latin typeface="Helvetica" pitchFamily="2" charset="0"/>
            </a:endParaRPr>
          </a:p>
          <a:p>
            <a:endParaRPr lang="en-GB" dirty="0">
              <a:latin typeface="Helvetica" pitchFamily="2" charset="0"/>
            </a:endParaRPr>
          </a:p>
        </p:txBody>
      </p:sp>
      <p:sp>
        <p:nvSpPr>
          <p:cNvPr id="13" name="TextBox 12">
            <a:extLst>
              <a:ext uri="{FF2B5EF4-FFF2-40B4-BE49-F238E27FC236}">
                <a16:creationId xmlns:a16="http://schemas.microsoft.com/office/drawing/2014/main" id="{ECBA87C2-4031-11A3-EC49-95034CB5D6F7}"/>
              </a:ext>
            </a:extLst>
          </p:cNvPr>
          <p:cNvSpPr txBox="1"/>
          <p:nvPr/>
        </p:nvSpPr>
        <p:spPr>
          <a:xfrm>
            <a:off x="576775" y="1443946"/>
            <a:ext cx="11085342" cy="923330"/>
          </a:xfrm>
          <a:prstGeom prst="rect">
            <a:avLst/>
          </a:prstGeom>
          <a:noFill/>
        </p:spPr>
        <p:txBody>
          <a:bodyPr wrap="square">
            <a:spAutoFit/>
          </a:bodyPr>
          <a:lstStyle/>
          <a:p>
            <a:r>
              <a:rPr lang="en-GB" dirty="0">
                <a:effectLst/>
                <a:latin typeface="Helvetica" pitchFamily="2" charset="0"/>
              </a:rPr>
              <a:t>Shift </a:t>
            </a:r>
            <a:r>
              <a:rPr lang="en-GB" dirty="0" err="1">
                <a:effectLst/>
                <a:latin typeface="Helvetica" pitchFamily="2" charset="0"/>
              </a:rPr>
              <a:t>lat</a:t>
            </a:r>
            <a:r>
              <a:rPr lang="en-GB" dirty="0">
                <a:effectLst/>
                <a:latin typeface="Helvetica" pitchFamily="2" charset="0"/>
              </a:rPr>
              <a:t>/</a:t>
            </a:r>
            <a:r>
              <a:rPr lang="en-GB" dirty="0" err="1">
                <a:effectLst/>
                <a:latin typeface="Helvetica" pitchFamily="2" charset="0"/>
              </a:rPr>
              <a:t>lon</a:t>
            </a:r>
            <a:r>
              <a:rPr lang="en-GB" dirty="0">
                <a:effectLst/>
                <a:latin typeface="Helvetica" pitchFamily="2" charset="0"/>
              </a:rPr>
              <a:t> of the tangent positions by ±0.1deg (~10km) and simulate </a:t>
            </a:r>
            <a:r>
              <a:rPr lang="el-GR" dirty="0">
                <a:effectLst/>
                <a:latin typeface="Helvetica" pitchFamily="2" charset="0"/>
              </a:rPr>
              <a:t>Φ</a:t>
            </a:r>
            <a:r>
              <a:rPr lang="en-GB" baseline="-25000" dirty="0">
                <a:effectLst/>
                <a:latin typeface="Helvetica" pitchFamily="2" charset="0"/>
              </a:rPr>
              <a:t>DP</a:t>
            </a:r>
            <a:r>
              <a:rPr lang="en-GB" dirty="0">
                <a:effectLst/>
                <a:latin typeface="Helvetica" pitchFamily="2" charset="0"/>
              </a:rPr>
              <a:t> to produce 3x3=9 profiles</a:t>
            </a:r>
          </a:p>
          <a:p>
            <a:endParaRPr lang="en-GB" dirty="0">
              <a:latin typeface="Helvetica" pitchFamily="2" charset="0"/>
            </a:endParaRPr>
          </a:p>
          <a:p>
            <a:r>
              <a:rPr lang="en-GB" dirty="0">
                <a:effectLst/>
                <a:latin typeface="Helvetica" pitchFamily="2" charset="0"/>
              </a:rPr>
              <a:t>Plot min/max of such profiles with shading.</a:t>
            </a:r>
          </a:p>
        </p:txBody>
      </p:sp>
    </p:spTree>
    <p:extLst>
      <p:ext uri="{BB962C8B-B14F-4D97-AF65-F5344CB8AC3E}">
        <p14:creationId xmlns:p14="http://schemas.microsoft.com/office/powerpoint/2010/main" val="167556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1138-5118-2522-CDB6-7713C1FB9E48}"/>
              </a:ext>
            </a:extLst>
          </p:cNvPr>
          <p:cNvSpPr>
            <a:spLocks noGrp="1"/>
          </p:cNvSpPr>
          <p:nvPr>
            <p:ph type="title"/>
          </p:nvPr>
        </p:nvSpPr>
        <p:spPr/>
        <p:txBody>
          <a:bodyPr/>
          <a:lstStyle/>
          <a:p>
            <a:r>
              <a:rPr lang="en-DE" dirty="0"/>
              <a:t>Future work</a:t>
            </a:r>
          </a:p>
        </p:txBody>
      </p:sp>
      <p:sp>
        <p:nvSpPr>
          <p:cNvPr id="3" name="Content Placeholder 2">
            <a:extLst>
              <a:ext uri="{FF2B5EF4-FFF2-40B4-BE49-F238E27FC236}">
                <a16:creationId xmlns:a16="http://schemas.microsoft.com/office/drawing/2014/main" id="{5429B507-1611-5C8D-25D9-46630E7B32C1}"/>
              </a:ext>
            </a:extLst>
          </p:cNvPr>
          <p:cNvSpPr>
            <a:spLocks noGrp="1"/>
          </p:cNvSpPr>
          <p:nvPr>
            <p:ph sz="quarter" idx="14"/>
          </p:nvPr>
        </p:nvSpPr>
        <p:spPr/>
        <p:txBody>
          <a:bodyPr/>
          <a:lstStyle/>
          <a:p>
            <a:r>
              <a:rPr lang="en-GB" dirty="0">
                <a:effectLst/>
                <a:latin typeface="Helvetica" pitchFamily="2" charset="0"/>
              </a:rPr>
              <a:t>Test for more cases/data</a:t>
            </a:r>
          </a:p>
          <a:p>
            <a:r>
              <a:rPr lang="en-GB" dirty="0">
                <a:effectLst/>
                <a:latin typeface="Helvetica" pitchFamily="2" charset="0"/>
              </a:rPr>
              <a:t>Refine K</a:t>
            </a:r>
            <a:r>
              <a:rPr lang="en-GB" baseline="-25000" dirty="0">
                <a:effectLst/>
                <a:latin typeface="Helvetica" pitchFamily="2" charset="0"/>
              </a:rPr>
              <a:t>DP</a:t>
            </a:r>
            <a:r>
              <a:rPr lang="en-GB" dirty="0">
                <a:effectLst/>
                <a:latin typeface="Helvetica" pitchFamily="2" charset="0"/>
              </a:rPr>
              <a:t>/WC relation</a:t>
            </a:r>
            <a:endParaRPr lang="en-GB" dirty="0">
              <a:latin typeface="Helvetica" pitchFamily="2" charset="0"/>
            </a:endParaRPr>
          </a:p>
          <a:p>
            <a:pPr lvl="1"/>
            <a:r>
              <a:rPr lang="en-GB" i="1" dirty="0">
                <a:effectLst/>
                <a:latin typeface="Helvetica" pitchFamily="2" charset="0"/>
              </a:rPr>
              <a:t>Fine-tune parameters</a:t>
            </a:r>
            <a:endParaRPr lang="en-GB" dirty="0">
              <a:latin typeface="Helvetica" pitchFamily="2" charset="0"/>
            </a:endParaRPr>
          </a:p>
          <a:p>
            <a:pPr lvl="1"/>
            <a:r>
              <a:rPr lang="en-GB" i="1" dirty="0">
                <a:effectLst/>
                <a:latin typeface="Helvetica" pitchFamily="2" charset="0"/>
              </a:rPr>
              <a:t>introduce K</a:t>
            </a:r>
            <a:r>
              <a:rPr lang="en-GB" i="1" baseline="-25000" dirty="0">
                <a:effectLst/>
                <a:latin typeface="Helvetica" pitchFamily="2" charset="0"/>
              </a:rPr>
              <a:t>DP</a:t>
            </a:r>
            <a:r>
              <a:rPr lang="en-GB" i="1" dirty="0">
                <a:effectLst/>
                <a:latin typeface="Helvetica" pitchFamily="2" charset="0"/>
              </a:rPr>
              <a:t>/WC-relation derived from RTTOV-SCATT (more challenging but with more promise)</a:t>
            </a:r>
            <a:endParaRPr lang="en-GB" dirty="0">
              <a:effectLst/>
              <a:latin typeface="Helvetica" pitchFamily="2" charset="0"/>
            </a:endParaRPr>
          </a:p>
          <a:p>
            <a:r>
              <a:rPr lang="en-DE" dirty="0"/>
              <a:t>Write TL/Adjoint</a:t>
            </a:r>
          </a:p>
          <a:p>
            <a:r>
              <a:rPr lang="en-DE" dirty="0"/>
              <a:t>Incorporate into ROPP 13</a:t>
            </a:r>
          </a:p>
        </p:txBody>
      </p:sp>
      <p:sp>
        <p:nvSpPr>
          <p:cNvPr id="4" name="Slide Number Placeholder 3">
            <a:extLst>
              <a:ext uri="{FF2B5EF4-FFF2-40B4-BE49-F238E27FC236}">
                <a16:creationId xmlns:a16="http://schemas.microsoft.com/office/drawing/2014/main" id="{0F8CB410-4ADA-07DB-8EBA-0EFADF535273}"/>
              </a:ext>
            </a:extLst>
          </p:cNvPr>
          <p:cNvSpPr>
            <a:spLocks noGrp="1"/>
          </p:cNvSpPr>
          <p:nvPr>
            <p:ph type="sldNum" sz="quarter" idx="10"/>
          </p:nvPr>
        </p:nvSpPr>
        <p:spPr/>
        <p:txBody>
          <a:bodyPr/>
          <a:lstStyle/>
          <a:p>
            <a:fld id="{6B3B0B0F-E794-1244-9699-107C60B9C23A}" type="slidenum">
              <a:rPr lang="en-US" smtClean="0"/>
              <a:pPr/>
              <a:t>15</a:t>
            </a:fld>
            <a:endParaRPr lang="en-US"/>
          </a:p>
        </p:txBody>
      </p:sp>
      <p:sp>
        <p:nvSpPr>
          <p:cNvPr id="5" name="Footer Placeholder 4">
            <a:extLst>
              <a:ext uri="{FF2B5EF4-FFF2-40B4-BE49-F238E27FC236}">
                <a16:creationId xmlns:a16="http://schemas.microsoft.com/office/drawing/2014/main" id="{6B956E34-C31E-F75B-3A6A-128F97638690}"/>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190257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8C90-53B4-DE17-C94F-37C87DE4FD06}"/>
              </a:ext>
            </a:extLst>
          </p:cNvPr>
          <p:cNvSpPr>
            <a:spLocks noGrp="1"/>
          </p:cNvSpPr>
          <p:nvPr>
            <p:ph type="title"/>
          </p:nvPr>
        </p:nvSpPr>
        <p:spPr/>
        <p:txBody>
          <a:bodyPr/>
          <a:lstStyle/>
          <a:p>
            <a:r>
              <a:rPr lang="en-DE" dirty="0"/>
              <a:t>Backup</a:t>
            </a:r>
          </a:p>
        </p:txBody>
      </p:sp>
      <p:sp>
        <p:nvSpPr>
          <p:cNvPr id="3" name="Content Placeholder 2">
            <a:extLst>
              <a:ext uri="{FF2B5EF4-FFF2-40B4-BE49-F238E27FC236}">
                <a16:creationId xmlns:a16="http://schemas.microsoft.com/office/drawing/2014/main" id="{8CE220BB-EB65-40A5-1AC1-EBA1B12D8B99}"/>
              </a:ext>
            </a:extLst>
          </p:cNvPr>
          <p:cNvSpPr>
            <a:spLocks noGrp="1"/>
          </p:cNvSpPr>
          <p:nvPr>
            <p:ph sz="quarter" idx="14"/>
          </p:nvPr>
        </p:nvSpPr>
        <p:spPr/>
        <p:txBody>
          <a:bodyPr/>
          <a:lstStyle/>
          <a:p>
            <a:endParaRPr lang="en-DE"/>
          </a:p>
        </p:txBody>
      </p:sp>
      <p:sp>
        <p:nvSpPr>
          <p:cNvPr id="4" name="Slide Number Placeholder 3">
            <a:extLst>
              <a:ext uri="{FF2B5EF4-FFF2-40B4-BE49-F238E27FC236}">
                <a16:creationId xmlns:a16="http://schemas.microsoft.com/office/drawing/2014/main" id="{A1EC2448-7DAB-F757-CBE6-31710F9EFDB5}"/>
              </a:ext>
            </a:extLst>
          </p:cNvPr>
          <p:cNvSpPr>
            <a:spLocks noGrp="1"/>
          </p:cNvSpPr>
          <p:nvPr>
            <p:ph type="sldNum" sz="quarter" idx="10"/>
          </p:nvPr>
        </p:nvSpPr>
        <p:spPr/>
        <p:txBody>
          <a:bodyPr/>
          <a:lstStyle/>
          <a:p>
            <a:fld id="{6B3B0B0F-E794-1244-9699-107C60B9C23A}" type="slidenum">
              <a:rPr lang="en-US" smtClean="0"/>
              <a:pPr/>
              <a:t>16</a:t>
            </a:fld>
            <a:endParaRPr lang="en-US"/>
          </a:p>
        </p:txBody>
      </p:sp>
      <p:sp>
        <p:nvSpPr>
          <p:cNvPr id="5" name="Footer Placeholder 4">
            <a:extLst>
              <a:ext uri="{FF2B5EF4-FFF2-40B4-BE49-F238E27FC236}">
                <a16:creationId xmlns:a16="http://schemas.microsoft.com/office/drawing/2014/main" id="{53C4F3D4-CEF6-B130-9F7F-C8AB38AE8540}"/>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182912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397FE-66FA-47C4-8902-F48BE4E77136}"/>
              </a:ext>
            </a:extLst>
          </p:cNvPr>
          <p:cNvSpPr>
            <a:spLocks noGrp="1"/>
          </p:cNvSpPr>
          <p:nvPr>
            <p:ph type="title"/>
          </p:nvPr>
        </p:nvSpPr>
        <p:spPr/>
        <p:txBody>
          <a:bodyPr/>
          <a:lstStyle/>
          <a:p>
            <a:pPr algn="ctr"/>
            <a:r>
              <a:rPr lang="en-DE" dirty="0"/>
              <a:t>GNSS-PRO measurement principle</a:t>
            </a:r>
          </a:p>
        </p:txBody>
      </p:sp>
      <p:sp>
        <p:nvSpPr>
          <p:cNvPr id="3" name="Content Placeholder 2">
            <a:extLst>
              <a:ext uri="{FF2B5EF4-FFF2-40B4-BE49-F238E27FC236}">
                <a16:creationId xmlns:a16="http://schemas.microsoft.com/office/drawing/2014/main" id="{DBB4CCFA-DAEF-C90E-D797-EC01D86BE404}"/>
              </a:ext>
            </a:extLst>
          </p:cNvPr>
          <p:cNvSpPr>
            <a:spLocks noGrp="1"/>
          </p:cNvSpPr>
          <p:nvPr>
            <p:ph sz="quarter" idx="14"/>
          </p:nvPr>
        </p:nvSpPr>
        <p:spPr>
          <a:xfrm>
            <a:off x="884873" y="1004168"/>
            <a:ext cx="7869601" cy="4986000"/>
          </a:xfrm>
        </p:spPr>
        <p:txBody>
          <a:bodyPr/>
          <a:lstStyle/>
          <a:p>
            <a:r>
              <a:rPr lang="en-DE" dirty="0"/>
              <a:t>Large rain drops are oblate</a:t>
            </a:r>
          </a:p>
          <a:p>
            <a:r>
              <a:rPr lang="en-DE" dirty="0"/>
              <a:t>H-pol more delated than V-pol</a:t>
            </a:r>
          </a:p>
          <a:p>
            <a:r>
              <a:rPr lang="en-DE" dirty="0"/>
              <a:t>Inducing a phase shift ~ size and density </a:t>
            </a:r>
          </a:p>
          <a:p>
            <a:endParaRPr lang="en-DE" dirty="0"/>
          </a:p>
        </p:txBody>
      </p:sp>
      <p:sp>
        <p:nvSpPr>
          <p:cNvPr id="4" name="Slide Number Placeholder 3">
            <a:extLst>
              <a:ext uri="{FF2B5EF4-FFF2-40B4-BE49-F238E27FC236}">
                <a16:creationId xmlns:a16="http://schemas.microsoft.com/office/drawing/2014/main" id="{3EBB7773-285F-16F7-16F0-8A3BBB2CD9F8}"/>
              </a:ext>
            </a:extLst>
          </p:cNvPr>
          <p:cNvSpPr>
            <a:spLocks noGrp="1"/>
          </p:cNvSpPr>
          <p:nvPr>
            <p:ph type="sldNum" sz="quarter" idx="10"/>
          </p:nvPr>
        </p:nvSpPr>
        <p:spPr/>
        <p:txBody>
          <a:bodyPr/>
          <a:lstStyle/>
          <a:p>
            <a:fld id="{6B3B0B0F-E794-1244-9699-107C60B9C23A}" type="slidenum">
              <a:rPr lang="en-US" smtClean="0"/>
              <a:pPr/>
              <a:t>17</a:t>
            </a:fld>
            <a:endParaRPr lang="en-US"/>
          </a:p>
        </p:txBody>
      </p:sp>
      <p:sp>
        <p:nvSpPr>
          <p:cNvPr id="5" name="Footer Placeholder 4">
            <a:extLst>
              <a:ext uri="{FF2B5EF4-FFF2-40B4-BE49-F238E27FC236}">
                <a16:creationId xmlns:a16="http://schemas.microsoft.com/office/drawing/2014/main" id="{D6436F01-0668-E8D0-BBD3-52C32C15898C}"/>
              </a:ext>
            </a:extLst>
          </p:cNvPr>
          <p:cNvSpPr>
            <a:spLocks noGrp="1"/>
          </p:cNvSpPr>
          <p:nvPr>
            <p:ph type="ftr" sz="quarter" idx="3"/>
          </p:nvPr>
        </p:nvSpPr>
        <p:spPr/>
        <p:txBody>
          <a:bodyPr/>
          <a:lstStyle/>
          <a:p>
            <a:pPr algn="ctr"/>
            <a:r>
              <a:rPr lang="en-US"/>
              <a:t>European Centre for Medium-Range Weather Forecasts</a:t>
            </a:r>
          </a:p>
        </p:txBody>
      </p:sp>
      <p:pic>
        <p:nvPicPr>
          <p:cNvPr id="7" name="Picture 6" descr="A picture containing text, screenshot, x-ray film&#10;&#10;Description automatically generated">
            <a:extLst>
              <a:ext uri="{FF2B5EF4-FFF2-40B4-BE49-F238E27FC236}">
                <a16:creationId xmlns:a16="http://schemas.microsoft.com/office/drawing/2014/main" id="{93E77488-E294-D74D-BC0D-3E90116FA650}"/>
              </a:ext>
            </a:extLst>
          </p:cNvPr>
          <p:cNvPicPr>
            <a:picLocks noChangeAspect="1"/>
          </p:cNvPicPr>
          <p:nvPr/>
        </p:nvPicPr>
        <p:blipFill>
          <a:blip r:embed="rId3"/>
          <a:stretch>
            <a:fillRect/>
          </a:stretch>
        </p:blipFill>
        <p:spPr>
          <a:xfrm>
            <a:off x="4950747" y="2107702"/>
            <a:ext cx="6509183" cy="3814298"/>
          </a:xfrm>
          <a:prstGeom prst="rect">
            <a:avLst/>
          </a:prstGeom>
        </p:spPr>
      </p:pic>
      <p:sp>
        <p:nvSpPr>
          <p:cNvPr id="8" name="TextBox 7">
            <a:extLst>
              <a:ext uri="{FF2B5EF4-FFF2-40B4-BE49-F238E27FC236}">
                <a16:creationId xmlns:a16="http://schemas.microsoft.com/office/drawing/2014/main" id="{ABFF1426-2091-5CDA-80C3-9CFA4C46D99B}"/>
              </a:ext>
            </a:extLst>
          </p:cNvPr>
          <p:cNvSpPr txBox="1"/>
          <p:nvPr/>
        </p:nvSpPr>
        <p:spPr>
          <a:xfrm>
            <a:off x="9146925" y="5851669"/>
            <a:ext cx="2313005" cy="276999"/>
          </a:xfrm>
          <a:prstGeom prst="rect">
            <a:avLst/>
          </a:prstGeom>
          <a:noFill/>
        </p:spPr>
        <p:txBody>
          <a:bodyPr wrap="none" rtlCol="0">
            <a:spAutoFit/>
          </a:bodyPr>
          <a:lstStyle/>
          <a:p>
            <a:r>
              <a:rPr lang="en-DE" sz="1200" dirty="0"/>
              <a:t>Fig. taken from Turk et al 2019</a:t>
            </a:r>
          </a:p>
        </p:txBody>
      </p:sp>
    </p:spTree>
    <p:extLst>
      <p:ext uri="{BB962C8B-B14F-4D97-AF65-F5344CB8AC3E}">
        <p14:creationId xmlns:p14="http://schemas.microsoft.com/office/powerpoint/2010/main" val="155814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600F-E4C5-6FA4-6D22-B543283DEFAF}"/>
              </a:ext>
            </a:extLst>
          </p:cNvPr>
          <p:cNvSpPr>
            <a:spLocks noGrp="1"/>
          </p:cNvSpPr>
          <p:nvPr>
            <p:ph type="title"/>
          </p:nvPr>
        </p:nvSpPr>
        <p:spPr/>
        <p:txBody>
          <a:bodyPr/>
          <a:lstStyle/>
          <a:p>
            <a:endParaRPr lang="en-DE"/>
          </a:p>
        </p:txBody>
      </p:sp>
      <p:pic>
        <p:nvPicPr>
          <p:cNvPr id="7" name="Content Placeholder 6" descr="A picture containing text, screenshot, font, document&#10;&#10;Description automatically generated">
            <a:extLst>
              <a:ext uri="{FF2B5EF4-FFF2-40B4-BE49-F238E27FC236}">
                <a16:creationId xmlns:a16="http://schemas.microsoft.com/office/drawing/2014/main" id="{0F7C1900-7A81-2357-1AF6-E810EB151A21}"/>
              </a:ext>
            </a:extLst>
          </p:cNvPr>
          <p:cNvPicPr>
            <a:picLocks noGrp="1" noChangeAspect="1"/>
          </p:cNvPicPr>
          <p:nvPr>
            <p:ph sz="quarter" idx="14"/>
          </p:nvPr>
        </p:nvPicPr>
        <p:blipFill>
          <a:blip r:embed="rId2"/>
          <a:stretch>
            <a:fillRect/>
          </a:stretch>
        </p:blipFill>
        <p:spPr>
          <a:xfrm>
            <a:off x="323556" y="95308"/>
            <a:ext cx="11695092" cy="6706420"/>
          </a:xfrm>
        </p:spPr>
      </p:pic>
      <p:sp>
        <p:nvSpPr>
          <p:cNvPr id="4" name="Slide Number Placeholder 3">
            <a:extLst>
              <a:ext uri="{FF2B5EF4-FFF2-40B4-BE49-F238E27FC236}">
                <a16:creationId xmlns:a16="http://schemas.microsoft.com/office/drawing/2014/main" id="{03727BE1-A533-A5C0-840C-E2968C3C4F08}"/>
              </a:ext>
            </a:extLst>
          </p:cNvPr>
          <p:cNvSpPr>
            <a:spLocks noGrp="1"/>
          </p:cNvSpPr>
          <p:nvPr>
            <p:ph type="sldNum" sz="quarter" idx="10"/>
          </p:nvPr>
        </p:nvSpPr>
        <p:spPr/>
        <p:txBody>
          <a:bodyPr/>
          <a:lstStyle/>
          <a:p>
            <a:fld id="{6B3B0B0F-E794-1244-9699-107C60B9C23A}" type="slidenum">
              <a:rPr lang="en-US" smtClean="0"/>
              <a:pPr/>
              <a:t>18</a:t>
            </a:fld>
            <a:endParaRPr lang="en-US"/>
          </a:p>
        </p:txBody>
      </p:sp>
      <p:sp>
        <p:nvSpPr>
          <p:cNvPr id="5" name="Footer Placeholder 4">
            <a:extLst>
              <a:ext uri="{FF2B5EF4-FFF2-40B4-BE49-F238E27FC236}">
                <a16:creationId xmlns:a16="http://schemas.microsoft.com/office/drawing/2014/main" id="{F16387B4-F684-AAF4-FAA8-66CE196BC278}"/>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259303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C2BC-1F3F-66D1-252D-F45D55AA501B}"/>
              </a:ext>
            </a:extLst>
          </p:cNvPr>
          <p:cNvSpPr>
            <a:spLocks noGrp="1"/>
          </p:cNvSpPr>
          <p:nvPr>
            <p:ph type="title"/>
          </p:nvPr>
        </p:nvSpPr>
        <p:spPr/>
        <p:txBody>
          <a:bodyPr/>
          <a:lstStyle/>
          <a:p>
            <a:r>
              <a:rPr lang="en-GB" dirty="0">
                <a:solidFill>
                  <a:srgbClr val="064E84"/>
                </a:solidFill>
                <a:effectLst/>
                <a:latin typeface="Helvetica" pitchFamily="2" charset="0"/>
              </a:rPr>
              <a:t>Systematic overestimation of </a:t>
            </a:r>
            <a:r>
              <a:rPr lang="el-GR" dirty="0">
                <a:solidFill>
                  <a:srgbClr val="064E84"/>
                </a:solidFill>
                <a:effectLst/>
                <a:latin typeface="Helvetica" pitchFamily="2" charset="0"/>
              </a:rPr>
              <a:t>Φ</a:t>
            </a:r>
            <a:r>
              <a:rPr lang="en-GB" baseline="-25000" dirty="0">
                <a:solidFill>
                  <a:srgbClr val="064E84"/>
                </a:solidFill>
                <a:effectLst/>
                <a:latin typeface="Helvetica" pitchFamily="2" charset="0"/>
              </a:rPr>
              <a:t>DP</a:t>
            </a:r>
            <a:r>
              <a:rPr lang="en-GB" dirty="0">
                <a:solidFill>
                  <a:srgbClr val="064E84"/>
                </a:solidFill>
                <a:effectLst/>
                <a:latin typeface="Helvetica" pitchFamily="2" charset="0"/>
              </a:rPr>
              <a:t> for TC cases</a:t>
            </a:r>
            <a:br>
              <a:rPr lang="en-GB" dirty="0">
                <a:solidFill>
                  <a:srgbClr val="064E84"/>
                </a:solidFill>
                <a:effectLst/>
                <a:latin typeface="Helvetica" pitchFamily="2" charset="0"/>
              </a:rPr>
            </a:br>
            <a:endParaRPr lang="en-D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789D25-D939-F17B-99C7-6A4710A93EEB}"/>
                  </a:ext>
                </a:extLst>
              </p:cNvPr>
              <p:cNvSpPr>
                <a:spLocks noGrp="1"/>
              </p:cNvSpPr>
              <p:nvPr>
                <p:ph sz="quarter" idx="14"/>
              </p:nvPr>
            </p:nvSpPr>
            <p:spPr/>
            <p:txBody>
              <a:bodyPr/>
              <a:lstStyle/>
              <a:p>
                <a:r>
                  <a:rPr lang="en-GB" dirty="0">
                    <a:effectLst/>
                    <a:latin typeface="Helvetica" pitchFamily="2" charset="0"/>
                  </a:rPr>
                  <a:t>simple linear relation between K</a:t>
                </a:r>
                <a:r>
                  <a:rPr lang="en-GB" baseline="-25000" dirty="0">
                    <a:effectLst/>
                    <a:latin typeface="Helvetica" pitchFamily="2" charset="0"/>
                  </a:rPr>
                  <a:t>DP</a:t>
                </a:r>
                <a:r>
                  <a:rPr lang="en-GB" dirty="0">
                    <a:effectLst/>
                    <a:latin typeface="Helvetica" pitchFamily="2" charset="0"/>
                  </a:rPr>
                  <a:t> and hydrometeor water content:</a:t>
                </a:r>
              </a:p>
              <a:p>
                <a:pPr indent="0">
                  <a:buNone/>
                </a:pPr>
                <a:endParaRPr lang="en-GB" i="1" dirty="0">
                  <a:effectLst/>
                  <a:latin typeface="Helvetica" pitchFamily="2" charset="0"/>
                </a:endParaRPr>
              </a:p>
              <a:p>
                <a:pPr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𝐾</m:t>
                      </m:r>
                      <m:r>
                        <a:rPr lang="en-GB" b="0" i="1" baseline="-25000" smtClean="0">
                          <a:latin typeface="Cambria Math" panose="02040503050406030204" pitchFamily="18" charset="0"/>
                        </a:rPr>
                        <m:t>𝐷𝑃</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𝐶</m:t>
                      </m:r>
                      <m:r>
                        <a:rPr lang="en-GB" b="0" i="0"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𝑊𝐶</m:t>
                      </m:r>
                      <m:r>
                        <a:rPr lang="en-GB" b="0" i="1" smtClean="0">
                          <a:latin typeface="Cambria Math" panose="02040503050406030204" pitchFamily="18" charset="0"/>
                          <a:ea typeface="Cambria Math" panose="02040503050406030204" pitchFamily="18" charset="0"/>
                        </a:rPr>
                        <m:t> × (1−</m:t>
                      </m:r>
                      <m:r>
                        <a:rPr lang="en-GB" b="0" i="1" smtClean="0">
                          <a:latin typeface="Cambria Math" panose="02040503050406030204" pitchFamily="18" charset="0"/>
                          <a:ea typeface="Cambria Math" panose="02040503050406030204" pitchFamily="18" charset="0"/>
                        </a:rPr>
                        <m:t>𝑎𝑟</m:t>
                      </m:r>
                      <m:r>
                        <a:rPr lang="en-GB" b="0" i="1" smtClean="0">
                          <a:latin typeface="Cambria Math" panose="02040503050406030204" pitchFamily="18" charset="0"/>
                          <a:ea typeface="Cambria Math" panose="02040503050406030204" pitchFamily="18" charset="0"/>
                        </a:rPr>
                        <m:t>)</m:t>
                      </m:r>
                    </m:oMath>
                  </m:oMathPara>
                </a14:m>
                <a:endParaRPr lang="en-DE" dirty="0"/>
              </a:p>
              <a:p>
                <a:pPr indent="0">
                  <a:buNone/>
                </a:pPr>
                <a:r>
                  <a:rPr lang="en-GB" i="1" dirty="0">
                    <a:latin typeface="Helvetica" pitchFamily="2" charset="0"/>
                  </a:rPr>
                  <a:t>	</a:t>
                </a:r>
                <a:r>
                  <a:rPr lang="en-GB" sz="1400" i="1" dirty="0">
                    <a:effectLst/>
                    <a:latin typeface="Helvetica" pitchFamily="2" charset="0"/>
                  </a:rPr>
                  <a:t>with parameters </a:t>
                </a:r>
                <a:r>
                  <a:rPr lang="el-GR" sz="1400" i="1" dirty="0">
                    <a:effectLst/>
                    <a:latin typeface="Helvetica" pitchFamily="2" charset="0"/>
                  </a:rPr>
                  <a:t>ρ (</a:t>
                </a:r>
                <a:r>
                  <a:rPr lang="en-GB" sz="1400" i="1" dirty="0">
                    <a:effectLst/>
                    <a:latin typeface="Helvetica" pitchFamily="2" charset="0"/>
                  </a:rPr>
                  <a:t>density) and </a:t>
                </a:r>
                <a:r>
                  <a:rPr lang="en-GB" sz="1400" i="1" dirty="0" err="1">
                    <a:effectLst/>
                    <a:latin typeface="Helvetica" pitchFamily="2" charset="0"/>
                  </a:rPr>
                  <a:t>ar</a:t>
                </a:r>
                <a:r>
                  <a:rPr lang="en-GB" sz="1400" i="1" dirty="0">
                    <a:effectLst/>
                    <a:latin typeface="Helvetica" pitchFamily="2" charset="0"/>
                  </a:rPr>
                  <a:t> (axis ratio) fixed</a:t>
                </a:r>
                <a:endParaRPr lang="en-GB" sz="1400" dirty="0">
                  <a:latin typeface="Helvetica" pitchFamily="2" charset="0"/>
                </a:endParaRPr>
              </a:p>
              <a:p>
                <a:r>
                  <a:rPr lang="en-GB" dirty="0">
                    <a:effectLst/>
                    <a:latin typeface="Helvetica" pitchFamily="2" charset="0"/>
                  </a:rPr>
                  <a:t>good simulations for AR cases</a:t>
                </a:r>
                <a:endParaRPr lang="en-GB" dirty="0">
                  <a:latin typeface="Helvetica" pitchFamily="2" charset="0"/>
                </a:endParaRPr>
              </a:p>
              <a:p>
                <a:r>
                  <a:rPr lang="en-GB" dirty="0">
                    <a:effectLst/>
                    <a:latin typeface="Helvetica" pitchFamily="2" charset="0"/>
                  </a:rPr>
                  <a:t>systematically overestimated simulations for TC cases</a:t>
                </a:r>
              </a:p>
              <a:p>
                <a:r>
                  <a:rPr lang="en-GB" dirty="0">
                    <a:effectLst/>
                    <a:latin typeface="Helvetica" pitchFamily="2" charset="0"/>
                  </a:rPr>
                  <a:t>Why?</a:t>
                </a:r>
                <a:endParaRPr lang="en-GB" dirty="0">
                  <a:latin typeface="Helvetica" pitchFamily="2" charset="0"/>
                </a:endParaRPr>
              </a:p>
              <a:p>
                <a:pPr lvl="1"/>
                <a:r>
                  <a:rPr lang="en-GB" i="1" dirty="0">
                    <a:effectLst/>
                    <a:latin typeface="Helvetica" pitchFamily="2" charset="0"/>
                  </a:rPr>
                  <a:t>There are some observational evidence that </a:t>
                </a:r>
                <a:r>
                  <a:rPr lang="en-GB" i="1" dirty="0" err="1">
                    <a:effectLst/>
                    <a:latin typeface="Helvetica" pitchFamily="2" charset="0"/>
                  </a:rPr>
                  <a:t>ar</a:t>
                </a:r>
                <a:r>
                  <a:rPr lang="en-GB" i="1" dirty="0">
                    <a:effectLst/>
                    <a:latin typeface="Helvetica" pitchFamily="2" charset="0"/>
                  </a:rPr>
                  <a:t> should be larger (snow particles less horizontally</a:t>
                </a:r>
                <a:r>
                  <a:rPr lang="en-GB" dirty="0">
                    <a:latin typeface="Helvetica" pitchFamily="2" charset="0"/>
                  </a:rPr>
                  <a:t> </a:t>
                </a:r>
                <a:r>
                  <a:rPr lang="en-GB" i="1" dirty="0">
                    <a:effectLst/>
                    <a:latin typeface="Helvetica" pitchFamily="2" charset="0"/>
                  </a:rPr>
                  <a:t>oriented) in deep convections (e.g., Gong and Wu 2017, ACP) (thanks to Ramon </a:t>
                </a:r>
                <a:r>
                  <a:rPr lang="en-GB" i="1" dirty="0" err="1">
                    <a:effectLst/>
                    <a:latin typeface="Helvetica" pitchFamily="2" charset="0"/>
                  </a:rPr>
                  <a:t>Padullés</a:t>
                </a:r>
                <a:r>
                  <a:rPr lang="en-GB" i="1" dirty="0">
                    <a:effectLst/>
                    <a:latin typeface="Helvetica" pitchFamily="2" charset="0"/>
                  </a:rPr>
                  <a:t>)</a:t>
                </a:r>
                <a:endParaRPr lang="en-GB" dirty="0">
                  <a:latin typeface="Helvetica" pitchFamily="2" charset="0"/>
                </a:endParaRPr>
              </a:p>
              <a:p>
                <a:pPr lvl="1"/>
                <a:r>
                  <a:rPr lang="en-GB" i="1" dirty="0">
                    <a:effectLst/>
                    <a:latin typeface="Helvetica" pitchFamily="2" charset="0"/>
                  </a:rPr>
                  <a:t>In TC cases, areas of intense SWC were warmer than in AR cases.</a:t>
                </a:r>
                <a:endParaRPr lang="en-GB" dirty="0">
                  <a:latin typeface="Helvetica" pitchFamily="2" charset="0"/>
                </a:endParaRPr>
              </a:p>
              <a:p>
                <a:pPr lvl="1"/>
                <a:r>
                  <a:rPr lang="en-GB" i="1" dirty="0">
                    <a:effectLst/>
                    <a:latin typeface="Helvetica" pitchFamily="2" charset="0"/>
                  </a:rPr>
                  <a:t>“First principle” scattering computation suggests that K</a:t>
                </a:r>
                <a:r>
                  <a:rPr lang="en-GB" i="1" baseline="-25000" dirty="0">
                    <a:effectLst/>
                    <a:latin typeface="Helvetica" pitchFamily="2" charset="0"/>
                  </a:rPr>
                  <a:t>DP</a:t>
                </a:r>
                <a:r>
                  <a:rPr lang="en-GB" i="1" dirty="0">
                    <a:effectLst/>
                    <a:latin typeface="Helvetica" pitchFamily="2" charset="0"/>
                  </a:rPr>
                  <a:t>/WC should be smaller if warmer (Patrick</a:t>
                </a:r>
                <a:r>
                  <a:rPr lang="en-GB" dirty="0">
                    <a:latin typeface="Helvetica" pitchFamily="2" charset="0"/>
                  </a:rPr>
                  <a:t> </a:t>
                </a:r>
                <a:r>
                  <a:rPr lang="en-GB" i="1" dirty="0">
                    <a:effectLst/>
                    <a:latin typeface="Helvetica" pitchFamily="2" charset="0"/>
                  </a:rPr>
                  <a:t>Eriksson, private comm.)</a:t>
                </a:r>
                <a:endParaRPr lang="en-GB" dirty="0">
                  <a:effectLst/>
                  <a:latin typeface="Helvetica" pitchFamily="2" charset="0"/>
                </a:endParaRPr>
              </a:p>
              <a:p>
                <a:endParaRPr lang="en-DE" dirty="0"/>
              </a:p>
            </p:txBody>
          </p:sp>
        </mc:Choice>
        <mc:Fallback xmlns="">
          <p:sp>
            <p:nvSpPr>
              <p:cNvPr id="3" name="Content Placeholder 2">
                <a:extLst>
                  <a:ext uri="{FF2B5EF4-FFF2-40B4-BE49-F238E27FC236}">
                    <a16:creationId xmlns:a16="http://schemas.microsoft.com/office/drawing/2014/main" id="{24789D25-D939-F17B-99C7-6A4710A93EEB}"/>
                  </a:ext>
                </a:extLst>
              </p:cNvPr>
              <p:cNvSpPr>
                <a:spLocks noGrp="1" noRot="1" noChangeAspect="1" noMove="1" noResize="1" noEditPoints="1" noAdjustHandles="1" noChangeArrowheads="1" noChangeShapeType="1" noTextEdit="1"/>
              </p:cNvSpPr>
              <p:nvPr>
                <p:ph sz="quarter" idx="14"/>
              </p:nvPr>
            </p:nvSpPr>
            <p:spPr>
              <a:blipFill>
                <a:blip r:embed="rId3"/>
                <a:stretch>
                  <a:fillRect l="-1610" t="-1269" r="-966"/>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B78865A2-EFAF-7AE7-7F49-87278D5BCFF7}"/>
              </a:ext>
            </a:extLst>
          </p:cNvPr>
          <p:cNvSpPr>
            <a:spLocks noGrp="1"/>
          </p:cNvSpPr>
          <p:nvPr>
            <p:ph type="sldNum" sz="quarter" idx="10"/>
          </p:nvPr>
        </p:nvSpPr>
        <p:spPr/>
        <p:txBody>
          <a:bodyPr/>
          <a:lstStyle/>
          <a:p>
            <a:fld id="{6B3B0B0F-E794-1244-9699-107C60B9C23A}" type="slidenum">
              <a:rPr lang="en-US" smtClean="0"/>
              <a:pPr/>
              <a:t>19</a:t>
            </a:fld>
            <a:endParaRPr lang="en-US"/>
          </a:p>
        </p:txBody>
      </p:sp>
      <p:sp>
        <p:nvSpPr>
          <p:cNvPr id="5" name="Footer Placeholder 4">
            <a:extLst>
              <a:ext uri="{FF2B5EF4-FFF2-40B4-BE49-F238E27FC236}">
                <a16:creationId xmlns:a16="http://schemas.microsoft.com/office/drawing/2014/main" id="{2D0F9990-6659-967C-5F75-0EAE7D34FDF3}"/>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49570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D232-BC4F-735C-11CC-8D21DE055B73}"/>
              </a:ext>
            </a:extLst>
          </p:cNvPr>
          <p:cNvSpPr>
            <a:spLocks noGrp="1"/>
          </p:cNvSpPr>
          <p:nvPr>
            <p:ph type="title"/>
          </p:nvPr>
        </p:nvSpPr>
        <p:spPr/>
        <p:txBody>
          <a:bodyPr/>
          <a:lstStyle/>
          <a:p>
            <a:pPr algn="ctr"/>
            <a:r>
              <a:rPr lang="en-DE" dirty="0"/>
              <a:t>Introduction</a:t>
            </a:r>
            <a:endParaRPr lang="en-DE" dirty="0">
              <a:solidFill>
                <a:schemeClr val="accent6">
                  <a:lumMod val="75000"/>
                </a:schemeClr>
              </a:solidFill>
            </a:endParaRPr>
          </a:p>
        </p:txBody>
      </p:sp>
      <p:sp>
        <p:nvSpPr>
          <p:cNvPr id="4" name="Slide Number Placeholder 3">
            <a:extLst>
              <a:ext uri="{FF2B5EF4-FFF2-40B4-BE49-F238E27FC236}">
                <a16:creationId xmlns:a16="http://schemas.microsoft.com/office/drawing/2014/main" id="{360496BC-B1D4-B264-2DDB-86355BA6C2E1}"/>
              </a:ext>
            </a:extLst>
          </p:cNvPr>
          <p:cNvSpPr>
            <a:spLocks noGrp="1"/>
          </p:cNvSpPr>
          <p:nvPr>
            <p:ph type="sldNum" sz="quarter" idx="10"/>
          </p:nvPr>
        </p:nvSpPr>
        <p:spPr/>
        <p:txBody>
          <a:bodyPr/>
          <a:lstStyle/>
          <a:p>
            <a:fld id="{6B3B0B0F-E794-1244-9699-107C60B9C23A}" type="slidenum">
              <a:rPr lang="en-US" smtClean="0"/>
              <a:pPr/>
              <a:t>2</a:t>
            </a:fld>
            <a:endParaRPr lang="en-US"/>
          </a:p>
        </p:txBody>
      </p:sp>
      <p:sp>
        <p:nvSpPr>
          <p:cNvPr id="5" name="Footer Placeholder 4">
            <a:extLst>
              <a:ext uri="{FF2B5EF4-FFF2-40B4-BE49-F238E27FC236}">
                <a16:creationId xmlns:a16="http://schemas.microsoft.com/office/drawing/2014/main" id="{F4EC21F1-A600-168A-B101-C3A251B1C0E1}"/>
              </a:ext>
            </a:extLst>
          </p:cNvPr>
          <p:cNvSpPr>
            <a:spLocks noGrp="1"/>
          </p:cNvSpPr>
          <p:nvPr>
            <p:ph type="ftr" sz="quarter" idx="3"/>
          </p:nvPr>
        </p:nvSpPr>
        <p:spPr/>
        <p:txBody>
          <a:bodyPr/>
          <a:lstStyle/>
          <a:p>
            <a:pPr algn="ctr"/>
            <a:r>
              <a:rPr lang="en-US"/>
              <a:t>European Centre for Medium-Range Weather Forecasts</a:t>
            </a:r>
          </a:p>
        </p:txBody>
      </p:sp>
      <p:sp>
        <p:nvSpPr>
          <p:cNvPr id="11" name="Rounded Rectangle 10">
            <a:extLst>
              <a:ext uri="{FF2B5EF4-FFF2-40B4-BE49-F238E27FC236}">
                <a16:creationId xmlns:a16="http://schemas.microsoft.com/office/drawing/2014/main" id="{2D729AEF-A356-27F5-D4FE-2CEBCD5F3FEF}"/>
              </a:ext>
            </a:extLst>
          </p:cNvPr>
          <p:cNvSpPr/>
          <p:nvPr/>
        </p:nvSpPr>
        <p:spPr>
          <a:xfrm>
            <a:off x="2922903" y="2364171"/>
            <a:ext cx="1308296" cy="887936"/>
          </a:xfrm>
          <a:prstGeom prst="roundRect">
            <a:avLst/>
          </a:prstGeom>
          <a:gradFill>
            <a:gsLst>
              <a:gs pos="99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t>PRO observed</a:t>
            </a:r>
          </a:p>
        </p:txBody>
      </p:sp>
      <p:sp>
        <p:nvSpPr>
          <p:cNvPr id="12" name="Rounded Rectangle 11">
            <a:extLst>
              <a:ext uri="{FF2B5EF4-FFF2-40B4-BE49-F238E27FC236}">
                <a16:creationId xmlns:a16="http://schemas.microsoft.com/office/drawing/2014/main" id="{70C5D0F7-057A-B663-9AFF-C86F9F2A0269}"/>
              </a:ext>
            </a:extLst>
          </p:cNvPr>
          <p:cNvSpPr/>
          <p:nvPr/>
        </p:nvSpPr>
        <p:spPr>
          <a:xfrm>
            <a:off x="2922903" y="3643172"/>
            <a:ext cx="1308296" cy="887936"/>
          </a:xfrm>
          <a:prstGeom prst="roundRect">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t>PRO simulated </a:t>
            </a:r>
          </a:p>
        </p:txBody>
      </p:sp>
      <p:sp>
        <p:nvSpPr>
          <p:cNvPr id="13" name="Rounded Rectangle 12">
            <a:extLst>
              <a:ext uri="{FF2B5EF4-FFF2-40B4-BE49-F238E27FC236}">
                <a16:creationId xmlns:a16="http://schemas.microsoft.com/office/drawing/2014/main" id="{B5834BB3-3F32-2341-721C-87BCC8BEB19E}"/>
              </a:ext>
            </a:extLst>
          </p:cNvPr>
          <p:cNvSpPr/>
          <p:nvPr/>
        </p:nvSpPr>
        <p:spPr>
          <a:xfrm rot="5400000">
            <a:off x="5276830" y="2708658"/>
            <a:ext cx="1404242" cy="1506871"/>
          </a:xfrm>
          <a:prstGeom prst="roundRect">
            <a:avLst/>
          </a:prstGeom>
          <a:gradFill flip="none" rotWithShape="1">
            <a:gsLst>
              <a:gs pos="100000">
                <a:schemeClr val="accent1">
                  <a:tint val="100000"/>
                  <a:shade val="100000"/>
                  <a:satMod val="130000"/>
                </a:schemeClr>
              </a:gs>
              <a:gs pos="0">
                <a:schemeClr val="accent1">
                  <a:tint val="50000"/>
                  <a:shade val="100000"/>
                  <a:satMod val="35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DE" dirty="0"/>
              <a:t>Assimilation</a:t>
            </a:r>
          </a:p>
        </p:txBody>
      </p:sp>
      <p:sp>
        <p:nvSpPr>
          <p:cNvPr id="14" name="Rounded Rectangle 13">
            <a:extLst>
              <a:ext uri="{FF2B5EF4-FFF2-40B4-BE49-F238E27FC236}">
                <a16:creationId xmlns:a16="http://schemas.microsoft.com/office/drawing/2014/main" id="{FE913915-68D7-3BA1-7179-25C5A884438B}"/>
              </a:ext>
            </a:extLst>
          </p:cNvPr>
          <p:cNvSpPr/>
          <p:nvPr/>
        </p:nvSpPr>
        <p:spPr>
          <a:xfrm>
            <a:off x="7957626" y="2978904"/>
            <a:ext cx="1308296" cy="887936"/>
          </a:xfrm>
          <a:prstGeom prst="roundRect">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a:t>
            </a:r>
            <a:r>
              <a:rPr lang="en-DE" dirty="0"/>
              <a:t>pdated model state</a:t>
            </a:r>
          </a:p>
        </p:txBody>
      </p:sp>
      <p:sp>
        <p:nvSpPr>
          <p:cNvPr id="15" name="Rounded Rectangle 14">
            <a:extLst>
              <a:ext uri="{FF2B5EF4-FFF2-40B4-BE49-F238E27FC236}">
                <a16:creationId xmlns:a16="http://schemas.microsoft.com/office/drawing/2014/main" id="{F03B8F9F-6489-F740-3503-E95F189F4C15}"/>
              </a:ext>
            </a:extLst>
          </p:cNvPr>
          <p:cNvSpPr/>
          <p:nvPr/>
        </p:nvSpPr>
        <p:spPr>
          <a:xfrm>
            <a:off x="7957626" y="4913104"/>
            <a:ext cx="1308296" cy="887936"/>
          </a:xfrm>
          <a:prstGeom prst="roundRect">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t>Forecast</a:t>
            </a:r>
          </a:p>
        </p:txBody>
      </p:sp>
      <p:sp>
        <p:nvSpPr>
          <p:cNvPr id="16" name="Rounded Rectangle 15">
            <a:extLst>
              <a:ext uri="{FF2B5EF4-FFF2-40B4-BE49-F238E27FC236}">
                <a16:creationId xmlns:a16="http://schemas.microsoft.com/office/drawing/2014/main" id="{425CE471-CD7F-8F01-2AB0-5CE17E498ABA}"/>
              </a:ext>
            </a:extLst>
          </p:cNvPr>
          <p:cNvSpPr/>
          <p:nvPr/>
        </p:nvSpPr>
        <p:spPr>
          <a:xfrm>
            <a:off x="864460" y="3655962"/>
            <a:ext cx="1308296" cy="887936"/>
          </a:xfrm>
          <a:prstGeom prst="roundRect">
            <a:avLst/>
          </a:prstGeom>
          <a:gradFill>
            <a:gsLst>
              <a:gs pos="100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a:t>
            </a:r>
            <a:r>
              <a:rPr lang="en-DE" dirty="0"/>
              <a:t>odel state</a:t>
            </a:r>
          </a:p>
        </p:txBody>
      </p:sp>
      <p:cxnSp>
        <p:nvCxnSpPr>
          <p:cNvPr id="18" name="Straight Arrow Connector 17">
            <a:extLst>
              <a:ext uri="{FF2B5EF4-FFF2-40B4-BE49-F238E27FC236}">
                <a16:creationId xmlns:a16="http://schemas.microsoft.com/office/drawing/2014/main" id="{41CAF6E9-A3EA-7D4C-084C-9D4D621D8D60}"/>
              </a:ext>
            </a:extLst>
          </p:cNvPr>
          <p:cNvCxnSpPr>
            <a:cxnSpLocks/>
          </p:cNvCxnSpPr>
          <p:nvPr/>
        </p:nvCxnSpPr>
        <p:spPr>
          <a:xfrm>
            <a:off x="2183075" y="4098029"/>
            <a:ext cx="739828" cy="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82F00B1-DF6A-1349-D2A7-7A2A9E09A326}"/>
              </a:ext>
            </a:extLst>
          </p:cNvPr>
          <p:cNvCxnSpPr>
            <a:cxnSpLocks/>
          </p:cNvCxnSpPr>
          <p:nvPr/>
        </p:nvCxnSpPr>
        <p:spPr>
          <a:xfrm>
            <a:off x="4231199" y="2938718"/>
            <a:ext cx="1038385" cy="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47A3276-BF3B-3374-7B38-6FED13046F03}"/>
              </a:ext>
            </a:extLst>
          </p:cNvPr>
          <p:cNvCxnSpPr>
            <a:cxnSpLocks/>
          </p:cNvCxnSpPr>
          <p:nvPr/>
        </p:nvCxnSpPr>
        <p:spPr>
          <a:xfrm>
            <a:off x="4241661" y="4087140"/>
            <a:ext cx="1027923" cy="10889"/>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E664AA5-40FF-1D7B-9E14-907264EE5A41}"/>
              </a:ext>
            </a:extLst>
          </p:cNvPr>
          <p:cNvCxnSpPr>
            <a:cxnSpLocks/>
            <a:endCxn id="14" idx="1"/>
          </p:cNvCxnSpPr>
          <p:nvPr/>
        </p:nvCxnSpPr>
        <p:spPr>
          <a:xfrm>
            <a:off x="6750354" y="3422872"/>
            <a:ext cx="1207272" cy="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4BE6879-48CB-9555-FE29-E45A860AC00F}"/>
              </a:ext>
            </a:extLst>
          </p:cNvPr>
          <p:cNvCxnSpPr>
            <a:cxnSpLocks/>
            <a:stCxn id="14" idx="2"/>
          </p:cNvCxnSpPr>
          <p:nvPr/>
        </p:nvCxnSpPr>
        <p:spPr>
          <a:xfrm>
            <a:off x="8611774" y="3866840"/>
            <a:ext cx="0" cy="1046264"/>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B639B1EB-4F76-3EAF-0EDE-00C1C37B4862}"/>
              </a:ext>
            </a:extLst>
          </p:cNvPr>
          <p:cNvCxnSpPr>
            <a:cxnSpLocks/>
          </p:cNvCxnSpPr>
          <p:nvPr/>
        </p:nvCxnSpPr>
        <p:spPr>
          <a:xfrm rot="10800000">
            <a:off x="1568270" y="4552887"/>
            <a:ext cx="6389357" cy="921370"/>
          </a:xfrm>
          <a:prstGeom prst="bentConnector3">
            <a:avLst>
              <a:gd name="adj1" fmla="val 99927"/>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A3B527AC-A444-72E6-E04B-7CBC79ABF652}"/>
              </a:ext>
            </a:extLst>
          </p:cNvPr>
          <p:cNvSpPr/>
          <p:nvPr/>
        </p:nvSpPr>
        <p:spPr>
          <a:xfrm>
            <a:off x="701557" y="3396399"/>
            <a:ext cx="3792227" cy="1535628"/>
          </a:xfrm>
          <a:prstGeom prst="roundRect">
            <a:avLst/>
          </a:prstGeom>
          <a:noFill/>
          <a:ln w="539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53" name="TextBox 52">
            <a:extLst>
              <a:ext uri="{FF2B5EF4-FFF2-40B4-BE49-F238E27FC236}">
                <a16:creationId xmlns:a16="http://schemas.microsoft.com/office/drawing/2014/main" id="{047DFE77-03EB-D3B6-1A14-3234465508C9}"/>
              </a:ext>
            </a:extLst>
          </p:cNvPr>
          <p:cNvSpPr txBox="1"/>
          <p:nvPr/>
        </p:nvSpPr>
        <p:spPr>
          <a:xfrm>
            <a:off x="1622670" y="4550448"/>
            <a:ext cx="1954381" cy="369332"/>
          </a:xfrm>
          <a:prstGeom prst="rect">
            <a:avLst/>
          </a:prstGeom>
          <a:noFill/>
        </p:spPr>
        <p:txBody>
          <a:bodyPr wrap="none" rtlCol="0">
            <a:spAutoFit/>
          </a:bodyPr>
          <a:lstStyle/>
          <a:p>
            <a:r>
              <a:rPr lang="en-DE" dirty="0">
                <a:solidFill>
                  <a:schemeClr val="tx2">
                    <a:lumMod val="40000"/>
                    <a:lumOff val="60000"/>
                  </a:schemeClr>
                </a:solidFill>
              </a:rPr>
              <a:t>Forward operator</a:t>
            </a:r>
          </a:p>
        </p:txBody>
      </p:sp>
      <p:sp>
        <p:nvSpPr>
          <p:cNvPr id="54" name="TextBox 53">
            <a:extLst>
              <a:ext uri="{FF2B5EF4-FFF2-40B4-BE49-F238E27FC236}">
                <a16:creationId xmlns:a16="http://schemas.microsoft.com/office/drawing/2014/main" id="{CB87BA0C-2F75-463E-AEDE-DE7348524098}"/>
              </a:ext>
            </a:extLst>
          </p:cNvPr>
          <p:cNvSpPr txBox="1"/>
          <p:nvPr/>
        </p:nvSpPr>
        <p:spPr>
          <a:xfrm>
            <a:off x="9265922" y="1020724"/>
            <a:ext cx="2672526" cy="1200329"/>
          </a:xfrm>
          <a:prstGeom prst="rect">
            <a:avLst/>
          </a:prstGeom>
          <a:noFill/>
        </p:spPr>
        <p:txBody>
          <a:bodyPr wrap="none" rtlCol="0">
            <a:spAutoFit/>
          </a:bodyPr>
          <a:lstStyle/>
          <a:p>
            <a:r>
              <a:rPr lang="en-DE" b="1" dirty="0">
                <a:solidFill>
                  <a:schemeClr val="tx2">
                    <a:lumMod val="40000"/>
                    <a:lumOff val="60000"/>
                  </a:schemeClr>
                </a:solidFill>
              </a:rPr>
              <a:t>Forward operator</a:t>
            </a:r>
          </a:p>
          <a:p>
            <a:r>
              <a:rPr lang="en-DE" dirty="0">
                <a:solidFill>
                  <a:schemeClr val="tx2">
                    <a:lumMod val="40000"/>
                    <a:lumOff val="60000"/>
                  </a:schemeClr>
                </a:solidFill>
              </a:rPr>
              <a:t>Tangent linear</a:t>
            </a:r>
          </a:p>
          <a:p>
            <a:r>
              <a:rPr lang="en-DE" dirty="0">
                <a:solidFill>
                  <a:schemeClr val="tx2">
                    <a:lumMod val="40000"/>
                    <a:lumOff val="60000"/>
                  </a:schemeClr>
                </a:solidFill>
              </a:rPr>
              <a:t>Adjoint</a:t>
            </a:r>
          </a:p>
          <a:p>
            <a:r>
              <a:rPr lang="en-DE" dirty="0">
                <a:solidFill>
                  <a:schemeClr val="tx2">
                    <a:lumMod val="40000"/>
                    <a:lumOff val="60000"/>
                  </a:schemeClr>
                </a:solidFill>
              </a:rPr>
              <a:t>Observation error model</a:t>
            </a:r>
          </a:p>
        </p:txBody>
      </p:sp>
    </p:spTree>
    <p:extLst>
      <p:ext uri="{BB962C8B-B14F-4D97-AF65-F5344CB8AC3E}">
        <p14:creationId xmlns:p14="http://schemas.microsoft.com/office/powerpoint/2010/main" val="31607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600F-E4C5-6FA4-6D22-B543283DEFAF}"/>
              </a:ext>
            </a:extLst>
          </p:cNvPr>
          <p:cNvSpPr>
            <a:spLocks noGrp="1"/>
          </p:cNvSpPr>
          <p:nvPr>
            <p:ph type="title"/>
          </p:nvPr>
        </p:nvSpPr>
        <p:spPr/>
        <p:txBody>
          <a:bodyPr/>
          <a:lstStyle/>
          <a:p>
            <a:endParaRPr lang="en-DE"/>
          </a:p>
        </p:txBody>
      </p:sp>
      <p:pic>
        <p:nvPicPr>
          <p:cNvPr id="7" name="Content Placeholder 6" descr="A picture containing text, screenshot, font, document&#10;&#10;Description automatically generated">
            <a:extLst>
              <a:ext uri="{FF2B5EF4-FFF2-40B4-BE49-F238E27FC236}">
                <a16:creationId xmlns:a16="http://schemas.microsoft.com/office/drawing/2014/main" id="{0F7C1900-7A81-2357-1AF6-E810EB151A21}"/>
              </a:ext>
            </a:extLst>
          </p:cNvPr>
          <p:cNvPicPr>
            <a:picLocks noGrp="1" noChangeAspect="1"/>
          </p:cNvPicPr>
          <p:nvPr>
            <p:ph sz="quarter" idx="14"/>
          </p:nvPr>
        </p:nvPicPr>
        <p:blipFill>
          <a:blip r:embed="rId2"/>
          <a:stretch>
            <a:fillRect/>
          </a:stretch>
        </p:blipFill>
        <p:spPr>
          <a:xfrm>
            <a:off x="323556" y="95308"/>
            <a:ext cx="11695092" cy="6706420"/>
          </a:xfrm>
        </p:spPr>
      </p:pic>
      <p:sp>
        <p:nvSpPr>
          <p:cNvPr id="4" name="Slide Number Placeholder 3">
            <a:extLst>
              <a:ext uri="{FF2B5EF4-FFF2-40B4-BE49-F238E27FC236}">
                <a16:creationId xmlns:a16="http://schemas.microsoft.com/office/drawing/2014/main" id="{03727BE1-A533-A5C0-840C-E2968C3C4F08}"/>
              </a:ext>
            </a:extLst>
          </p:cNvPr>
          <p:cNvSpPr>
            <a:spLocks noGrp="1"/>
          </p:cNvSpPr>
          <p:nvPr>
            <p:ph type="sldNum" sz="quarter" idx="10"/>
          </p:nvPr>
        </p:nvSpPr>
        <p:spPr/>
        <p:txBody>
          <a:bodyPr/>
          <a:lstStyle/>
          <a:p>
            <a:fld id="{6B3B0B0F-E794-1244-9699-107C60B9C23A}" type="slidenum">
              <a:rPr lang="en-US" smtClean="0"/>
              <a:pPr/>
              <a:t>20</a:t>
            </a:fld>
            <a:endParaRPr lang="en-US"/>
          </a:p>
        </p:txBody>
      </p:sp>
      <p:sp>
        <p:nvSpPr>
          <p:cNvPr id="5" name="Footer Placeholder 4">
            <a:extLst>
              <a:ext uri="{FF2B5EF4-FFF2-40B4-BE49-F238E27FC236}">
                <a16:creationId xmlns:a16="http://schemas.microsoft.com/office/drawing/2014/main" id="{F16387B4-F684-AAF4-FAA8-66CE196BC278}"/>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300635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screenshot, line, diagram&#10;&#10;Description automatically generated">
            <a:extLst>
              <a:ext uri="{FF2B5EF4-FFF2-40B4-BE49-F238E27FC236}">
                <a16:creationId xmlns:a16="http://schemas.microsoft.com/office/drawing/2014/main" id="{5BA8BCF5-2F0C-2A45-286D-C1AECAFEA1F8}"/>
              </a:ext>
            </a:extLst>
          </p:cNvPr>
          <p:cNvPicPr>
            <a:picLocks noGrp="1" noChangeAspect="1"/>
          </p:cNvPicPr>
          <p:nvPr>
            <p:ph sz="quarter" idx="14"/>
          </p:nvPr>
        </p:nvPicPr>
        <p:blipFill>
          <a:blip r:embed="rId2"/>
          <a:stretch>
            <a:fillRect/>
          </a:stretch>
        </p:blipFill>
        <p:spPr>
          <a:xfrm>
            <a:off x="126609" y="13897"/>
            <a:ext cx="12062215" cy="6901740"/>
          </a:xfrm>
        </p:spPr>
      </p:pic>
      <p:sp>
        <p:nvSpPr>
          <p:cNvPr id="4" name="Slide Number Placeholder 3">
            <a:extLst>
              <a:ext uri="{FF2B5EF4-FFF2-40B4-BE49-F238E27FC236}">
                <a16:creationId xmlns:a16="http://schemas.microsoft.com/office/drawing/2014/main" id="{378DE4DC-D660-8C3D-103A-835158B522DA}"/>
              </a:ext>
            </a:extLst>
          </p:cNvPr>
          <p:cNvSpPr>
            <a:spLocks noGrp="1"/>
          </p:cNvSpPr>
          <p:nvPr>
            <p:ph type="sldNum" sz="quarter" idx="10"/>
          </p:nvPr>
        </p:nvSpPr>
        <p:spPr/>
        <p:txBody>
          <a:bodyPr/>
          <a:lstStyle/>
          <a:p>
            <a:fld id="{6B3B0B0F-E794-1244-9699-107C60B9C23A}" type="slidenum">
              <a:rPr lang="en-US" smtClean="0"/>
              <a:pPr/>
              <a:t>21</a:t>
            </a:fld>
            <a:endParaRPr lang="en-US"/>
          </a:p>
        </p:txBody>
      </p:sp>
      <p:sp>
        <p:nvSpPr>
          <p:cNvPr id="5" name="Footer Placeholder 4">
            <a:extLst>
              <a:ext uri="{FF2B5EF4-FFF2-40B4-BE49-F238E27FC236}">
                <a16:creationId xmlns:a16="http://schemas.microsoft.com/office/drawing/2014/main" id="{413EE025-E2BE-0AC4-D562-16A6B9D94686}"/>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4378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E2B284-E613-DBCD-188C-8B706F714705}"/>
              </a:ext>
            </a:extLst>
          </p:cNvPr>
          <p:cNvSpPr>
            <a:spLocks noGrp="1"/>
          </p:cNvSpPr>
          <p:nvPr>
            <p:ph type="sldNum" sz="quarter" idx="10"/>
          </p:nvPr>
        </p:nvSpPr>
        <p:spPr/>
        <p:txBody>
          <a:bodyPr/>
          <a:lstStyle/>
          <a:p>
            <a:fld id="{6B3B0B0F-E794-1244-9699-107C60B9C23A}" type="slidenum">
              <a:rPr lang="en-US" smtClean="0"/>
              <a:pPr/>
              <a:t>22</a:t>
            </a:fld>
            <a:endParaRPr lang="en-US"/>
          </a:p>
        </p:txBody>
      </p:sp>
      <p:sp>
        <p:nvSpPr>
          <p:cNvPr id="5" name="Footer Placeholder 4">
            <a:extLst>
              <a:ext uri="{FF2B5EF4-FFF2-40B4-BE49-F238E27FC236}">
                <a16:creationId xmlns:a16="http://schemas.microsoft.com/office/drawing/2014/main" id="{04308D64-9A22-772A-3FA3-B953EDDB97AA}"/>
              </a:ext>
            </a:extLst>
          </p:cNvPr>
          <p:cNvSpPr>
            <a:spLocks noGrp="1"/>
          </p:cNvSpPr>
          <p:nvPr>
            <p:ph type="ftr" sz="quarter" idx="3"/>
          </p:nvPr>
        </p:nvSpPr>
        <p:spPr/>
        <p:txBody>
          <a:bodyPr/>
          <a:lstStyle/>
          <a:p>
            <a:pPr algn="ctr"/>
            <a:r>
              <a:rPr lang="en-US"/>
              <a:t>European Centre for Medium-Range Weather Forecasts</a:t>
            </a:r>
          </a:p>
        </p:txBody>
      </p:sp>
      <p:pic>
        <p:nvPicPr>
          <p:cNvPr id="12" name="Content Placeholder 11" descr="A picture containing text, screenshot, software, multimedia software&#10;&#10;Description automatically generated">
            <a:extLst>
              <a:ext uri="{FF2B5EF4-FFF2-40B4-BE49-F238E27FC236}">
                <a16:creationId xmlns:a16="http://schemas.microsoft.com/office/drawing/2014/main" id="{EE13F3B8-60CE-AE25-39EC-61DB4E702054}"/>
              </a:ext>
            </a:extLst>
          </p:cNvPr>
          <p:cNvPicPr>
            <a:picLocks noGrp="1" noChangeAspect="1"/>
          </p:cNvPicPr>
          <p:nvPr>
            <p:ph sz="quarter" idx="14"/>
          </p:nvPr>
        </p:nvPicPr>
        <p:blipFill>
          <a:blip r:embed="rId3"/>
          <a:stretch>
            <a:fillRect/>
          </a:stretch>
        </p:blipFill>
        <p:spPr>
          <a:xfrm>
            <a:off x="90506" y="0"/>
            <a:ext cx="12098319" cy="6908776"/>
          </a:xfrm>
        </p:spPr>
      </p:pic>
    </p:spTree>
    <p:extLst>
      <p:ext uri="{BB962C8B-B14F-4D97-AF65-F5344CB8AC3E}">
        <p14:creationId xmlns:p14="http://schemas.microsoft.com/office/powerpoint/2010/main" val="3473971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B951-762A-1908-5D59-E31F74D78260}"/>
              </a:ext>
            </a:extLst>
          </p:cNvPr>
          <p:cNvSpPr>
            <a:spLocks noGrp="1"/>
          </p:cNvSpPr>
          <p:nvPr>
            <p:ph type="title"/>
          </p:nvPr>
        </p:nvSpPr>
        <p:spPr/>
        <p:txBody>
          <a:bodyPr/>
          <a:lstStyle/>
          <a:p>
            <a:pPr algn="ctr"/>
            <a:r>
              <a:rPr lang="en-DE" dirty="0"/>
              <a:t>What is GNSS-PRO?</a:t>
            </a:r>
          </a:p>
        </p:txBody>
      </p:sp>
      <p:sp>
        <p:nvSpPr>
          <p:cNvPr id="4" name="Slide Number Placeholder 3">
            <a:extLst>
              <a:ext uri="{FF2B5EF4-FFF2-40B4-BE49-F238E27FC236}">
                <a16:creationId xmlns:a16="http://schemas.microsoft.com/office/drawing/2014/main" id="{8F884820-FBEA-BBFF-2FDD-BAE99F84CE3B}"/>
              </a:ext>
            </a:extLst>
          </p:cNvPr>
          <p:cNvSpPr>
            <a:spLocks noGrp="1"/>
          </p:cNvSpPr>
          <p:nvPr>
            <p:ph type="sldNum" sz="quarter" idx="10"/>
          </p:nvPr>
        </p:nvSpPr>
        <p:spPr/>
        <p:txBody>
          <a:bodyPr/>
          <a:lstStyle/>
          <a:p>
            <a:fld id="{6B3B0B0F-E794-1244-9699-107C60B9C23A}" type="slidenum">
              <a:rPr lang="en-US" smtClean="0"/>
              <a:pPr/>
              <a:t>23</a:t>
            </a:fld>
            <a:endParaRPr lang="en-US"/>
          </a:p>
        </p:txBody>
      </p:sp>
      <p:sp>
        <p:nvSpPr>
          <p:cNvPr id="5" name="Footer Placeholder 4">
            <a:extLst>
              <a:ext uri="{FF2B5EF4-FFF2-40B4-BE49-F238E27FC236}">
                <a16:creationId xmlns:a16="http://schemas.microsoft.com/office/drawing/2014/main" id="{F520D8FA-67C3-9481-51BB-1C51D93E7928}"/>
              </a:ext>
            </a:extLst>
          </p:cNvPr>
          <p:cNvSpPr>
            <a:spLocks noGrp="1"/>
          </p:cNvSpPr>
          <p:nvPr>
            <p:ph type="ftr" sz="quarter" idx="3"/>
          </p:nvPr>
        </p:nvSpPr>
        <p:spPr/>
        <p:txBody>
          <a:bodyPr/>
          <a:lstStyle/>
          <a:p>
            <a:pPr algn="ctr"/>
            <a:r>
              <a:rPr lang="en-US"/>
              <a:t>European Centre for Medium-Range Weather Forecasts</a:t>
            </a:r>
          </a:p>
        </p:txBody>
      </p:sp>
      <p:pic>
        <p:nvPicPr>
          <p:cNvPr id="6" name="Picture 5">
            <a:extLst>
              <a:ext uri="{FF2B5EF4-FFF2-40B4-BE49-F238E27FC236}">
                <a16:creationId xmlns:a16="http://schemas.microsoft.com/office/drawing/2014/main" id="{F884272D-02E6-EED3-BD18-C40759BBC7CD}"/>
              </a:ext>
            </a:extLst>
          </p:cNvPr>
          <p:cNvPicPr>
            <a:picLocks noChangeAspect="1"/>
          </p:cNvPicPr>
          <p:nvPr/>
        </p:nvPicPr>
        <p:blipFill>
          <a:blip r:embed="rId3"/>
          <a:stretch>
            <a:fillRect/>
          </a:stretch>
        </p:blipFill>
        <p:spPr>
          <a:xfrm>
            <a:off x="7353862" y="2167460"/>
            <a:ext cx="4585385" cy="3012156"/>
          </a:xfrm>
          <a:prstGeom prst="rect">
            <a:avLst/>
          </a:prstGeom>
        </p:spPr>
      </p:pic>
      <p:sp>
        <p:nvSpPr>
          <p:cNvPr id="3" name="Content Placeholder 2">
            <a:extLst>
              <a:ext uri="{FF2B5EF4-FFF2-40B4-BE49-F238E27FC236}">
                <a16:creationId xmlns:a16="http://schemas.microsoft.com/office/drawing/2014/main" id="{0B95B5C5-7A03-EB1A-D3DE-F1B5FAEC76E1}"/>
              </a:ext>
            </a:extLst>
          </p:cNvPr>
          <p:cNvSpPr>
            <a:spLocks noGrp="1"/>
          </p:cNvSpPr>
          <p:nvPr>
            <p:ph sz="quarter" idx="14"/>
          </p:nvPr>
        </p:nvSpPr>
        <p:spPr>
          <a:xfrm>
            <a:off x="649981" y="1552912"/>
            <a:ext cx="7869601" cy="4986000"/>
          </a:xfrm>
        </p:spPr>
        <p:txBody>
          <a:bodyPr/>
          <a:lstStyle/>
          <a:p>
            <a:pPr marL="285750" indent="-285750"/>
            <a:r>
              <a:rPr lang="en-GB" dirty="0">
                <a:solidFill>
                  <a:srgbClr val="0432FF"/>
                </a:solidFill>
                <a:effectLst/>
                <a:latin typeface="Helvetica" pitchFamily="2" charset="0"/>
              </a:rPr>
              <a:t>Polarimetric Radio-Occultation </a:t>
            </a:r>
            <a:r>
              <a:rPr lang="en-GB" dirty="0">
                <a:latin typeface="Helvetica" pitchFamily="2" charset="0"/>
              </a:rPr>
              <a:t>measurements can sense precipitation along their path</a:t>
            </a:r>
            <a:endParaRPr lang="en-GB" dirty="0">
              <a:effectLst/>
              <a:latin typeface="Helvetica" pitchFamily="2" charset="0"/>
            </a:endParaRPr>
          </a:p>
          <a:p>
            <a:pPr lvl="1"/>
            <a:r>
              <a:rPr lang="en-GB" i="1" dirty="0">
                <a:effectLst/>
                <a:latin typeface="Helvetica" pitchFamily="2" charset="0"/>
              </a:rPr>
              <a:t>Measures excess phase in horizontal and vertical polarisations</a:t>
            </a:r>
          </a:p>
          <a:p>
            <a:pPr lvl="1"/>
            <a:r>
              <a:rPr lang="en-GB" i="1" dirty="0">
                <a:effectLst/>
                <a:latin typeface="Helvetica" pitchFamily="2" charset="0"/>
              </a:rPr>
              <a:t>Oblate objects induce larger phase delay in H-pol than in V-pol</a:t>
            </a:r>
          </a:p>
          <a:p>
            <a:pPr lvl="1"/>
            <a:r>
              <a:rPr lang="en-GB" i="1" dirty="0">
                <a:latin typeface="Helvetica" pitchFamily="2" charset="0"/>
              </a:rPr>
              <a:t>s</a:t>
            </a:r>
            <a:r>
              <a:rPr lang="en-GB" i="1" dirty="0">
                <a:effectLst/>
                <a:latin typeface="Helvetica" pitchFamily="2" charset="0"/>
              </a:rPr>
              <a:t>enses rain/snow particles along the ray path</a:t>
            </a:r>
          </a:p>
          <a:p>
            <a:pPr lvl="1"/>
            <a:r>
              <a:rPr lang="en-GB" i="1" dirty="0">
                <a:latin typeface="Helvetica" pitchFamily="2" charset="0"/>
              </a:rPr>
              <a:t>s</a:t>
            </a:r>
            <a:r>
              <a:rPr lang="en-GB" i="1" dirty="0">
                <a:effectLst/>
                <a:latin typeface="Helvetica" pitchFamily="2" charset="0"/>
              </a:rPr>
              <a:t>imilar to K</a:t>
            </a:r>
            <a:r>
              <a:rPr lang="en-GB" i="1" baseline="-25000" dirty="0">
                <a:effectLst/>
                <a:latin typeface="Helvetica" pitchFamily="2" charset="0"/>
              </a:rPr>
              <a:t>DP</a:t>
            </a:r>
            <a:r>
              <a:rPr lang="en-GB" i="1" dirty="0">
                <a:effectLst/>
                <a:latin typeface="Helvetica" pitchFamily="2" charset="0"/>
              </a:rPr>
              <a:t> </a:t>
            </a:r>
            <a:r>
              <a:rPr lang="en-GB" i="1" dirty="0" err="1">
                <a:effectLst/>
                <a:latin typeface="Helvetica" pitchFamily="2" charset="0"/>
              </a:rPr>
              <a:t>obs</a:t>
            </a:r>
            <a:r>
              <a:rPr lang="en-GB" i="1" dirty="0">
                <a:effectLst/>
                <a:latin typeface="Helvetica" pitchFamily="2" charset="0"/>
              </a:rPr>
              <a:t> of ground-based weather radar</a:t>
            </a:r>
          </a:p>
          <a:p>
            <a:endParaRPr lang="en-GB" dirty="0">
              <a:latin typeface="Helvetica" pitchFamily="2" charset="0"/>
            </a:endParaRPr>
          </a:p>
          <a:p>
            <a:pPr marL="285750" indent="-285750"/>
            <a:r>
              <a:rPr lang="en-GB" dirty="0">
                <a:effectLst/>
                <a:latin typeface="Helvetica" pitchFamily="2" charset="0"/>
              </a:rPr>
              <a:t>Spanish PAZ </a:t>
            </a:r>
            <a:r>
              <a:rPr lang="en-GB" dirty="0">
                <a:latin typeface="Helvetica" pitchFamily="2" charset="0"/>
              </a:rPr>
              <a:t>satellite provides observations since 2018 		</a:t>
            </a:r>
            <a:r>
              <a:rPr lang="en-GB" dirty="0">
                <a:effectLst/>
                <a:latin typeface="Arial" panose="020B0604020202020204" pitchFamily="34" charset="0"/>
              </a:rPr>
              <a:t>(</a:t>
            </a:r>
            <a:r>
              <a:rPr lang="en-GB" dirty="0" err="1">
                <a:effectLst/>
                <a:latin typeface="Arial" panose="020B0604020202020204" pitchFamily="34" charset="0"/>
              </a:rPr>
              <a:t>Cardellach</a:t>
            </a:r>
            <a:r>
              <a:rPr lang="en-GB" dirty="0">
                <a:effectLst/>
                <a:latin typeface="Arial" panose="020B0604020202020204" pitchFamily="34" charset="0"/>
              </a:rPr>
              <a:t> et al., 2019</a:t>
            </a:r>
            <a:r>
              <a:rPr lang="en-GB" dirty="0">
                <a:latin typeface="Helvetica" pitchFamily="2" charset="0"/>
              </a:rPr>
              <a:t>) </a:t>
            </a:r>
          </a:p>
          <a:p>
            <a:pPr indent="0">
              <a:buNone/>
            </a:pPr>
            <a:endParaRPr lang="en-GB" dirty="0">
              <a:latin typeface="Helvetica" pitchFamily="2" charset="0"/>
            </a:endParaRPr>
          </a:p>
          <a:p>
            <a:pPr marL="285750" indent="-285750"/>
            <a:r>
              <a:rPr lang="en-GB" dirty="0">
                <a:latin typeface="Helvetica" pitchFamily="2" charset="0"/>
              </a:rPr>
              <a:t>Also, Spire launched satellites with PRO capability</a:t>
            </a:r>
          </a:p>
          <a:p>
            <a:pPr indent="0">
              <a:buNone/>
            </a:pPr>
            <a:endParaRPr lang="en-GB" dirty="0">
              <a:effectLst/>
              <a:latin typeface="Helvetica" pitchFamily="2" charset="0"/>
            </a:endParaRPr>
          </a:p>
          <a:p>
            <a:pPr indent="0">
              <a:buNone/>
            </a:pPr>
            <a:endParaRPr lang="en-GB" dirty="0">
              <a:effectLst/>
              <a:latin typeface="Helvetica" pitchFamily="2" charset="0"/>
            </a:endParaRPr>
          </a:p>
          <a:p>
            <a:endParaRPr lang="en-GB" dirty="0">
              <a:effectLst/>
              <a:latin typeface="Helvetica" pitchFamily="2" charset="0"/>
            </a:endParaRPr>
          </a:p>
          <a:p>
            <a:endParaRPr lang="en-DE" dirty="0"/>
          </a:p>
        </p:txBody>
      </p:sp>
    </p:spTree>
    <p:extLst>
      <p:ext uri="{BB962C8B-B14F-4D97-AF65-F5344CB8AC3E}">
        <p14:creationId xmlns:p14="http://schemas.microsoft.com/office/powerpoint/2010/main" val="232880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D232-BC4F-735C-11CC-8D21DE055B73}"/>
              </a:ext>
            </a:extLst>
          </p:cNvPr>
          <p:cNvSpPr>
            <a:spLocks noGrp="1"/>
          </p:cNvSpPr>
          <p:nvPr>
            <p:ph type="title"/>
          </p:nvPr>
        </p:nvSpPr>
        <p:spPr/>
        <p:txBody>
          <a:bodyPr/>
          <a:lstStyle/>
          <a:p>
            <a:pPr algn="ctr"/>
            <a:r>
              <a:rPr lang="en-DE" dirty="0"/>
              <a:t>Components of PRO forward operator </a:t>
            </a:r>
          </a:p>
        </p:txBody>
      </p:sp>
      <p:sp>
        <p:nvSpPr>
          <p:cNvPr id="3" name="Content Placeholder 2">
            <a:extLst>
              <a:ext uri="{FF2B5EF4-FFF2-40B4-BE49-F238E27FC236}">
                <a16:creationId xmlns:a16="http://schemas.microsoft.com/office/drawing/2014/main" id="{713C3E62-A924-875F-4ACC-7E667216E84E}"/>
              </a:ext>
            </a:extLst>
          </p:cNvPr>
          <p:cNvSpPr>
            <a:spLocks noGrp="1"/>
          </p:cNvSpPr>
          <p:nvPr>
            <p:ph sz="quarter" idx="14"/>
          </p:nvPr>
        </p:nvSpPr>
        <p:spPr>
          <a:xfrm>
            <a:off x="2160000" y="1437583"/>
            <a:ext cx="7869601" cy="4986000"/>
          </a:xfrm>
        </p:spPr>
        <p:txBody>
          <a:bodyPr/>
          <a:lstStyle/>
          <a:p>
            <a:r>
              <a:rPr lang="en-DE" dirty="0"/>
              <a:t>Computing ray-path position</a:t>
            </a:r>
          </a:p>
          <a:p>
            <a:pPr lvl="1"/>
            <a:r>
              <a:rPr lang="en-GB" i="1" dirty="0">
                <a:effectLst/>
                <a:latin typeface="Helvetica" pitchFamily="2" charset="0"/>
              </a:rPr>
              <a:t>Exploit ray-tracing of the operational 2D</a:t>
            </a:r>
            <a:r>
              <a:rPr lang="en-GB" dirty="0">
                <a:latin typeface="Helvetica" pitchFamily="2" charset="0"/>
              </a:rPr>
              <a:t> </a:t>
            </a:r>
            <a:r>
              <a:rPr lang="en-GB" i="1" dirty="0">
                <a:effectLst/>
                <a:latin typeface="Helvetica" pitchFamily="2" charset="0"/>
              </a:rPr>
              <a:t>operator for RO (Healy et al. 2007)</a:t>
            </a:r>
          </a:p>
          <a:p>
            <a:endParaRPr lang="en-GB" i="1" dirty="0">
              <a:effectLst/>
              <a:latin typeface="Helvetica" pitchFamily="2" charset="0"/>
            </a:endParaRPr>
          </a:p>
          <a:p>
            <a:r>
              <a:rPr lang="en-GB" dirty="0">
                <a:effectLst/>
                <a:latin typeface="Helvetica" pitchFamily="2" charset="0"/>
              </a:rPr>
              <a:t>Modelling K</a:t>
            </a:r>
            <a:r>
              <a:rPr lang="en-GB" baseline="-25000" dirty="0">
                <a:effectLst/>
                <a:latin typeface="Helvetica" pitchFamily="2" charset="0"/>
              </a:rPr>
              <a:t>DP</a:t>
            </a:r>
            <a:r>
              <a:rPr lang="en-GB" dirty="0">
                <a:effectLst/>
                <a:latin typeface="Helvetica" pitchFamily="2" charset="0"/>
              </a:rPr>
              <a:t> from hydrometeors</a:t>
            </a:r>
            <a:r>
              <a:rPr lang="en-GB" dirty="0">
                <a:latin typeface="Helvetica" pitchFamily="2" charset="0"/>
              </a:rPr>
              <a:t> </a:t>
            </a:r>
            <a:r>
              <a:rPr lang="en-GB" dirty="0">
                <a:effectLst/>
                <a:latin typeface="Helvetica" pitchFamily="2" charset="0"/>
              </a:rPr>
              <a:t>represented in the forecast model</a:t>
            </a:r>
          </a:p>
          <a:p>
            <a:pPr marL="702900" lvl="1" indent="-342900">
              <a:buFont typeface="+mj-lt"/>
              <a:buAutoNum type="arabicPeriod"/>
            </a:pPr>
            <a:r>
              <a:rPr lang="en-GB" i="1" dirty="0">
                <a:effectLst/>
                <a:latin typeface="Helvetica" pitchFamily="2" charset="0"/>
              </a:rPr>
              <a:t>Rigorous modelling requiring scattering</a:t>
            </a:r>
            <a:r>
              <a:rPr lang="en-GB" dirty="0">
                <a:latin typeface="Helvetica" pitchFamily="2" charset="0"/>
              </a:rPr>
              <a:t> </a:t>
            </a:r>
            <a:r>
              <a:rPr lang="en-GB" i="1" dirty="0">
                <a:effectLst/>
                <a:latin typeface="Helvetica" pitchFamily="2" charset="0"/>
              </a:rPr>
              <a:t>calculation with many assumptions about</a:t>
            </a:r>
            <a:r>
              <a:rPr lang="en-GB" dirty="0">
                <a:latin typeface="Helvetica" pitchFamily="2" charset="0"/>
              </a:rPr>
              <a:t> </a:t>
            </a:r>
            <a:r>
              <a:rPr lang="en-GB" i="1" dirty="0">
                <a:effectLst/>
                <a:latin typeface="Helvetica" pitchFamily="2" charset="0"/>
              </a:rPr>
              <a:t>hydrometeor characteristics</a:t>
            </a:r>
            <a:r>
              <a:rPr lang="en-GB" dirty="0">
                <a:latin typeface="Helvetica" pitchFamily="2" charset="0"/>
              </a:rPr>
              <a:t> - </a:t>
            </a:r>
            <a:r>
              <a:rPr lang="en-GB" i="1" dirty="0">
                <a:effectLst/>
                <a:latin typeface="Helvetica" pitchFamily="2" charset="0"/>
              </a:rPr>
              <a:t>more complex, but possible</a:t>
            </a:r>
            <a:endParaRPr lang="en-GB" dirty="0">
              <a:latin typeface="Helvetica" pitchFamily="2" charset="0"/>
            </a:endParaRPr>
          </a:p>
          <a:p>
            <a:pPr marL="702900" lvl="1" indent="-342900">
              <a:buFont typeface="+mj-lt"/>
              <a:buAutoNum type="arabicPeriod"/>
            </a:pPr>
            <a:r>
              <a:rPr lang="en-GB" i="1" dirty="0">
                <a:effectLst/>
                <a:latin typeface="Helvetica" pitchFamily="2" charset="0"/>
              </a:rPr>
              <a:t>Start by assuming linear relationship</a:t>
            </a:r>
            <a:r>
              <a:rPr lang="en-GB" dirty="0">
                <a:latin typeface="Helvetica" pitchFamily="2" charset="0"/>
              </a:rPr>
              <a:t> </a:t>
            </a:r>
            <a:r>
              <a:rPr lang="en-GB" i="1" dirty="0">
                <a:effectLst/>
                <a:latin typeface="Helvetica" pitchFamily="2" charset="0"/>
              </a:rPr>
              <a:t>between K</a:t>
            </a:r>
            <a:r>
              <a:rPr lang="en-GB" i="1" baseline="-25000" dirty="0">
                <a:effectLst/>
                <a:latin typeface="Helvetica" pitchFamily="2" charset="0"/>
              </a:rPr>
              <a:t>DP</a:t>
            </a:r>
            <a:r>
              <a:rPr lang="en-GB" i="1" dirty="0">
                <a:effectLst/>
                <a:latin typeface="Helvetica" pitchFamily="2" charset="0"/>
              </a:rPr>
              <a:t> and hydrometeor water content</a:t>
            </a:r>
            <a:r>
              <a:rPr lang="en-GB" dirty="0">
                <a:latin typeface="Helvetica" pitchFamily="2" charset="0"/>
              </a:rPr>
              <a:t> </a:t>
            </a:r>
            <a:r>
              <a:rPr lang="en-GB" i="1" dirty="0">
                <a:effectLst/>
                <a:latin typeface="Helvetica" pitchFamily="2" charset="0"/>
              </a:rPr>
              <a:t>(</a:t>
            </a:r>
            <a:r>
              <a:rPr lang="en-GB" i="1" dirty="0" err="1">
                <a:effectLst/>
                <a:latin typeface="Helvetica" pitchFamily="2" charset="0"/>
              </a:rPr>
              <a:t>Padullés</a:t>
            </a:r>
            <a:r>
              <a:rPr lang="en-GB" i="1" dirty="0">
                <a:effectLst/>
                <a:latin typeface="Helvetica" pitchFamily="2" charset="0"/>
              </a:rPr>
              <a:t> et al. 2021)</a:t>
            </a:r>
            <a:endParaRPr lang="en-GB" dirty="0">
              <a:effectLst/>
              <a:latin typeface="Helvetica" pitchFamily="2" charset="0"/>
            </a:endParaRPr>
          </a:p>
          <a:p>
            <a:pPr lvl="1"/>
            <a:endParaRPr lang="en-DE" dirty="0"/>
          </a:p>
          <a:p>
            <a:r>
              <a:rPr lang="en-GB" dirty="0">
                <a:effectLst/>
                <a:latin typeface="Helvetica" pitchFamily="2" charset="0"/>
              </a:rPr>
              <a:t>(IFS specific) Converting vertical mass</a:t>
            </a:r>
            <a:r>
              <a:rPr lang="en-GB" dirty="0">
                <a:latin typeface="Helvetica" pitchFamily="2" charset="0"/>
              </a:rPr>
              <a:t> </a:t>
            </a:r>
            <a:r>
              <a:rPr lang="en-GB" dirty="0">
                <a:effectLst/>
                <a:latin typeface="Helvetica" pitchFamily="2" charset="0"/>
              </a:rPr>
              <a:t>fluxes into water content</a:t>
            </a:r>
          </a:p>
          <a:p>
            <a:pPr lvl="1"/>
            <a:r>
              <a:rPr lang="en-GB" i="1" dirty="0">
                <a:effectLst/>
                <a:latin typeface="Helvetica" pitchFamily="2" charset="0"/>
              </a:rPr>
              <a:t>Follow RTTOV-SCATT’s approach (Geer</a:t>
            </a:r>
            <a:r>
              <a:rPr lang="en-GB" dirty="0">
                <a:latin typeface="Helvetica" pitchFamily="2" charset="0"/>
              </a:rPr>
              <a:t> </a:t>
            </a:r>
            <a:r>
              <a:rPr lang="en-GB" i="1" dirty="0">
                <a:effectLst/>
                <a:latin typeface="Helvetica" pitchFamily="2" charset="0"/>
              </a:rPr>
              <a:t>2007, ECMWF tech memo 535)</a:t>
            </a:r>
            <a:endParaRPr lang="en-GB" dirty="0">
              <a:effectLst/>
              <a:latin typeface="Helvetica" pitchFamily="2" charset="0"/>
            </a:endParaRPr>
          </a:p>
          <a:p>
            <a:pPr marL="360000" lvl="1" indent="0">
              <a:buNone/>
            </a:pPr>
            <a:endParaRPr lang="en-GB" dirty="0">
              <a:effectLst/>
              <a:latin typeface="Helvetica" pitchFamily="2" charset="0"/>
            </a:endParaRPr>
          </a:p>
          <a:p>
            <a:pPr lvl="1"/>
            <a:endParaRPr lang="en-DE" dirty="0"/>
          </a:p>
        </p:txBody>
      </p:sp>
      <p:sp>
        <p:nvSpPr>
          <p:cNvPr id="4" name="Slide Number Placeholder 3">
            <a:extLst>
              <a:ext uri="{FF2B5EF4-FFF2-40B4-BE49-F238E27FC236}">
                <a16:creationId xmlns:a16="http://schemas.microsoft.com/office/drawing/2014/main" id="{360496BC-B1D4-B264-2DDB-86355BA6C2E1}"/>
              </a:ext>
            </a:extLst>
          </p:cNvPr>
          <p:cNvSpPr>
            <a:spLocks noGrp="1"/>
          </p:cNvSpPr>
          <p:nvPr>
            <p:ph type="sldNum" sz="quarter" idx="10"/>
          </p:nvPr>
        </p:nvSpPr>
        <p:spPr/>
        <p:txBody>
          <a:bodyPr/>
          <a:lstStyle/>
          <a:p>
            <a:fld id="{6B3B0B0F-E794-1244-9699-107C60B9C23A}" type="slidenum">
              <a:rPr lang="en-US" smtClean="0"/>
              <a:pPr/>
              <a:t>3</a:t>
            </a:fld>
            <a:endParaRPr lang="en-US"/>
          </a:p>
        </p:txBody>
      </p:sp>
      <p:sp>
        <p:nvSpPr>
          <p:cNvPr id="5" name="Footer Placeholder 4">
            <a:extLst>
              <a:ext uri="{FF2B5EF4-FFF2-40B4-BE49-F238E27FC236}">
                <a16:creationId xmlns:a16="http://schemas.microsoft.com/office/drawing/2014/main" id="{F4EC21F1-A600-168A-B101-C3A251B1C0E1}"/>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241840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48D5-6B59-1491-8C74-A0D5237A5B97}"/>
              </a:ext>
            </a:extLst>
          </p:cNvPr>
          <p:cNvSpPr>
            <a:spLocks noGrp="1"/>
          </p:cNvSpPr>
          <p:nvPr>
            <p:ph type="title"/>
          </p:nvPr>
        </p:nvSpPr>
        <p:spPr/>
        <p:txBody>
          <a:bodyPr/>
          <a:lstStyle/>
          <a:p>
            <a:pPr algn="ctr"/>
            <a:r>
              <a:rPr lang="en-DE" dirty="0"/>
              <a:t>Analogy between PRO and RO observable</a:t>
            </a:r>
            <a:endParaRPr lang="en-DE" baseline="-25000" dirty="0"/>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EF714038-A0DD-89A3-93FB-28DA0F510332}"/>
                  </a:ext>
                </a:extLst>
              </p:cNvPr>
              <p:cNvGraphicFramePr>
                <a:graphicFrameLocks noGrp="1"/>
              </p:cNvGraphicFramePr>
              <p:nvPr>
                <p:ph sz="quarter" idx="14"/>
              </p:nvPr>
            </p:nvGraphicFramePr>
            <p:xfrm>
              <a:off x="2159794" y="1045681"/>
              <a:ext cx="7869236" cy="2695809"/>
            </p:xfrm>
            <a:graphic>
              <a:graphicData uri="http://schemas.openxmlformats.org/drawingml/2006/table">
                <a:tbl>
                  <a:tblPr firstRow="1" bandRow="1">
                    <a:tableStyleId>{5C22544A-7EE6-4342-B048-85BDC9FD1C3A}</a:tableStyleId>
                  </a:tblPr>
                  <a:tblGrid>
                    <a:gridCol w="3934618">
                      <a:extLst>
                        <a:ext uri="{9D8B030D-6E8A-4147-A177-3AD203B41FA5}">
                          <a16:colId xmlns:a16="http://schemas.microsoft.com/office/drawing/2014/main" val="1651099341"/>
                        </a:ext>
                      </a:extLst>
                    </a:gridCol>
                    <a:gridCol w="3934618">
                      <a:extLst>
                        <a:ext uri="{9D8B030D-6E8A-4147-A177-3AD203B41FA5}">
                          <a16:colId xmlns:a16="http://schemas.microsoft.com/office/drawing/2014/main" val="3440625071"/>
                        </a:ext>
                      </a:extLst>
                    </a:gridCol>
                  </a:tblGrid>
                  <a:tr h="370840">
                    <a:tc>
                      <a:txBody>
                        <a:bodyPr/>
                        <a:lstStyle/>
                        <a:p>
                          <a:pPr algn="ctr"/>
                          <a:r>
                            <a:rPr lang="en-DE" b="1" i="0" u="sng" dirty="0"/>
                            <a:t>P</a:t>
                          </a:r>
                          <a:r>
                            <a:rPr lang="en-DE" dirty="0"/>
                            <a:t>RO</a:t>
                          </a:r>
                        </a:p>
                      </a:txBody>
                      <a:tcPr/>
                    </a:tc>
                    <a:tc>
                      <a:txBody>
                        <a:bodyPr/>
                        <a:lstStyle/>
                        <a:p>
                          <a:pPr algn="ctr"/>
                          <a:r>
                            <a:rPr lang="en-DE" dirty="0"/>
                            <a:t>RO</a:t>
                          </a:r>
                        </a:p>
                      </a:txBody>
                      <a:tcPr/>
                    </a:tc>
                    <a:extLst>
                      <a:ext uri="{0D108BD9-81ED-4DB2-BD59-A6C34878D82A}">
                        <a16:rowId xmlns:a16="http://schemas.microsoft.com/office/drawing/2014/main" val="3593618543"/>
                      </a:ext>
                    </a:extLst>
                  </a:tr>
                  <a:tr h="370840">
                    <a:tc>
                      <a:txBody>
                        <a:bodyPr/>
                        <a:lstStyle/>
                        <a:p>
                          <a:pPr algn="ctr"/>
                          <a:r>
                            <a:rPr lang="en-GB" dirty="0"/>
                            <a:t>D</a:t>
                          </a:r>
                          <a:r>
                            <a:rPr lang="en-DE" dirty="0"/>
                            <a:t>ifferential phase shift Φ</a:t>
                          </a:r>
                          <a:r>
                            <a:rPr lang="en-DE" baseline="-25000" dirty="0"/>
                            <a:t>DP</a:t>
                          </a:r>
                        </a:p>
                      </a:txBody>
                      <a:tcPr/>
                    </a:tc>
                    <a:tc>
                      <a:txBody>
                        <a:bodyPr/>
                        <a:lstStyle/>
                        <a:p>
                          <a:pPr algn="ctr"/>
                          <a:r>
                            <a:rPr lang="en-GB" dirty="0"/>
                            <a:t>B</a:t>
                          </a:r>
                          <a:r>
                            <a:rPr lang="en-DE" dirty="0"/>
                            <a:t>ending angle</a:t>
                          </a:r>
                        </a:p>
                      </a:txBody>
                      <a:tcPr/>
                    </a:tc>
                    <a:extLst>
                      <a:ext uri="{0D108BD9-81ED-4DB2-BD59-A6C34878D82A}">
                        <a16:rowId xmlns:a16="http://schemas.microsoft.com/office/drawing/2014/main" val="515335339"/>
                      </a:ext>
                    </a:extLst>
                  </a:tr>
                  <a:tr h="8795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I</a:t>
                          </a:r>
                          <a:r>
                            <a:rPr lang="en-DE" dirty="0"/>
                            <a:t>ntegral of K</a:t>
                          </a:r>
                          <a:r>
                            <a:rPr lang="en-DE" baseline="-25000" dirty="0"/>
                            <a:t>DP</a:t>
                          </a:r>
                          <a:r>
                            <a:rPr lang="en-DE" dirty="0"/>
                            <a:t> along the ray path</a:t>
                          </a:r>
                        </a:p>
                        <a:p>
                          <a:pPr algn="ctr"/>
                          <a:endParaRPr lang="en-DE" dirty="0"/>
                        </a:p>
                      </a:txBody>
                      <a:tcPr/>
                    </a:tc>
                    <a:tc>
                      <a:txBody>
                        <a:bodyPr/>
                        <a:lstStyle/>
                        <a:p>
                          <a:pPr algn="ctr"/>
                          <a:r>
                            <a:rPr lang="en-DE" dirty="0"/>
                            <a:t>Integral of infinetsimal bending along the ray path</a:t>
                          </a:r>
                        </a:p>
                      </a:txBody>
                      <a:tcPr/>
                    </a:tc>
                    <a:extLst>
                      <a:ext uri="{0D108BD9-81ED-4DB2-BD59-A6C34878D82A}">
                        <a16:rowId xmlns:a16="http://schemas.microsoft.com/office/drawing/2014/main" val="1974349285"/>
                      </a:ext>
                    </a:extLst>
                  </a:tr>
                  <a:tr h="1074583">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m:rPr>
                                        <m:sty m:val="p"/>
                                      </m:rPr>
                                      <a:rPr lang="en-GB" b="0" i="0" smtClean="0">
                                        <a:latin typeface="Cambria Math" panose="02040503050406030204" pitchFamily="18" charset="0"/>
                                      </a:rPr>
                                      <m:t>Φ</m:t>
                                    </m:r>
                                  </m:e>
                                  <m:sub>
                                    <m:r>
                                      <a:rPr lang="en-GB" b="0" i="1" smtClean="0">
                                        <a:latin typeface="Cambria Math" panose="02040503050406030204" pitchFamily="18" charset="0"/>
                                      </a:rPr>
                                      <m:t>𝐷𝑃</m:t>
                                    </m:r>
                                  </m:sub>
                                </m:sSub>
                                <m:r>
                                  <a:rPr lang="en-GB" i="1" smtClean="0">
                                    <a:latin typeface="Cambria Math" panose="02040503050406030204" pitchFamily="18" charset="0"/>
                                  </a:rPr>
                                  <m:t>=</m:t>
                                </m:r>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𝐺</m:t>
                                    </m:r>
                                    <m:r>
                                      <a:rPr lang="en-GB" b="0" i="1" smtClean="0">
                                        <a:latin typeface="Cambria Math" panose="02040503050406030204" pitchFamily="18" charset="0"/>
                                      </a:rPr>
                                      <m:t>𝑁𝑆𝑆</m:t>
                                    </m:r>
                                  </m:sub>
                                  <m:sup>
                                    <m:r>
                                      <a:rPr lang="en-GB" b="0" i="1" smtClean="0">
                                        <a:latin typeface="Cambria Math" panose="02040503050406030204" pitchFamily="18" charset="0"/>
                                      </a:rPr>
                                      <m:t>𝐿𝐸𝑂</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𝐾</m:t>
                                        </m:r>
                                      </m:e>
                                      <m:sub>
                                        <m:r>
                                          <a:rPr lang="en-GB" b="0" i="1" smtClean="0">
                                            <a:latin typeface="Cambria Math" panose="02040503050406030204" pitchFamily="18" charset="0"/>
                                          </a:rPr>
                                          <m:t>𝐷𝑃</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𝑠</m:t>
                                        </m:r>
                                      </m:e>
                                    </m:d>
                                    <m:r>
                                      <a:rPr lang="en-GB" b="0" i="1" smtClean="0">
                                        <a:latin typeface="Cambria Math" panose="02040503050406030204" pitchFamily="18" charset="0"/>
                                      </a:rPr>
                                      <m:t>𝑑𝑠</m:t>
                                    </m:r>
                                  </m:e>
                                </m:nary>
                              </m:oMath>
                            </m:oMathPara>
                          </a14:m>
                          <a:endParaRPr lang="en-DE" dirty="0"/>
                        </a:p>
                      </a:txBody>
                      <a:tcPr/>
                    </a:tc>
                    <a:tc>
                      <a:txBody>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𝐺</m:t>
                                    </m:r>
                                    <m:r>
                                      <a:rPr lang="en-GB" b="0" i="1" smtClean="0">
                                        <a:latin typeface="Cambria Math" panose="02040503050406030204" pitchFamily="18" charset="0"/>
                                      </a:rPr>
                                      <m:t>𝑁𝑆𝑆</m:t>
                                    </m:r>
                                  </m:sub>
                                  <m:sup>
                                    <m:r>
                                      <a:rPr lang="en-GB" b="0" i="1" smtClean="0">
                                        <a:latin typeface="Cambria Math" panose="02040503050406030204" pitchFamily="18" charset="0"/>
                                      </a:rPr>
                                      <m:t>𝐿𝐸𝑂</m:t>
                                    </m:r>
                                  </m:sup>
                                  <m:e>
                                    <m:f>
                                      <m:fPr>
                                        <m:ctrlPr>
                                          <a:rPr lang="en-GB" b="0" i="1" smtClean="0">
                                            <a:latin typeface="Cambria Math" panose="02040503050406030204" pitchFamily="18" charset="0"/>
                                          </a:rPr>
                                        </m:ctrlPr>
                                      </m:fPr>
                                      <m:num>
                                        <m:r>
                                          <a:rPr lang="en-GB" b="0" i="1" smtClean="0">
                                            <a:latin typeface="Cambria Math" panose="02040503050406030204" pitchFamily="18" charset="0"/>
                                          </a:rPr>
                                          <m:t>𝑑</m:t>
                                        </m:r>
                                        <m:r>
                                          <a:rPr lang="en-GB" b="0" i="1" smtClean="0">
                                            <a:latin typeface="Cambria Math" panose="02040503050406030204" pitchFamily="18" charset="0"/>
                                          </a:rPr>
                                          <m:t>⍺</m:t>
                                        </m:r>
                                      </m:num>
                                      <m:den>
                                        <m:r>
                                          <a:rPr lang="en-GB" b="0" i="1" smtClean="0">
                                            <a:latin typeface="Cambria Math" panose="02040503050406030204" pitchFamily="18" charset="0"/>
                                          </a:rPr>
                                          <m:t>𝑑𝑠</m:t>
                                        </m:r>
                                      </m:den>
                                    </m:f>
                                    <m:r>
                                      <a:rPr lang="en-GB" b="0" i="1" smtClean="0">
                                        <a:latin typeface="Cambria Math" panose="02040503050406030204" pitchFamily="18" charset="0"/>
                                      </a:rPr>
                                      <m:t>𝑑𝑠</m:t>
                                    </m:r>
                                  </m:e>
                                </m:nary>
                              </m:oMath>
                            </m:oMathPara>
                          </a14:m>
                          <a:endParaRPr lang="en-DE" dirty="0"/>
                        </a:p>
                      </a:txBody>
                      <a:tcPr/>
                    </a:tc>
                    <a:extLst>
                      <a:ext uri="{0D108BD9-81ED-4DB2-BD59-A6C34878D82A}">
                        <a16:rowId xmlns:a16="http://schemas.microsoft.com/office/drawing/2014/main" val="2024684396"/>
                      </a:ext>
                    </a:extLst>
                  </a:tr>
                </a:tbl>
              </a:graphicData>
            </a:graphic>
          </p:graphicFrame>
        </mc:Choice>
        <mc:Fallback xmlns="">
          <p:graphicFrame>
            <p:nvGraphicFramePr>
              <p:cNvPr id="6" name="Table 6">
                <a:extLst>
                  <a:ext uri="{FF2B5EF4-FFF2-40B4-BE49-F238E27FC236}">
                    <a16:creationId xmlns:a16="http://schemas.microsoft.com/office/drawing/2014/main" id="{EF714038-A0DD-89A3-93FB-28DA0F510332}"/>
                  </a:ext>
                </a:extLst>
              </p:cNvPr>
              <p:cNvGraphicFramePr>
                <a:graphicFrameLocks noGrp="1"/>
              </p:cNvGraphicFramePr>
              <p:nvPr>
                <p:ph sz="quarter" idx="14"/>
                <p:extLst>
                  <p:ext uri="{D42A27DB-BD31-4B8C-83A1-F6EECF244321}">
                    <p14:modId xmlns:p14="http://schemas.microsoft.com/office/powerpoint/2010/main" val="703586084"/>
                  </p:ext>
                </p:extLst>
              </p:nvPr>
            </p:nvGraphicFramePr>
            <p:xfrm>
              <a:off x="2159794" y="1045681"/>
              <a:ext cx="7869236" cy="2695809"/>
            </p:xfrm>
            <a:graphic>
              <a:graphicData uri="http://schemas.openxmlformats.org/drawingml/2006/table">
                <a:tbl>
                  <a:tblPr firstRow="1" bandRow="1">
                    <a:tableStyleId>{5C22544A-7EE6-4342-B048-85BDC9FD1C3A}</a:tableStyleId>
                  </a:tblPr>
                  <a:tblGrid>
                    <a:gridCol w="3934618">
                      <a:extLst>
                        <a:ext uri="{9D8B030D-6E8A-4147-A177-3AD203B41FA5}">
                          <a16:colId xmlns:a16="http://schemas.microsoft.com/office/drawing/2014/main" val="1651099341"/>
                        </a:ext>
                      </a:extLst>
                    </a:gridCol>
                    <a:gridCol w="3934618">
                      <a:extLst>
                        <a:ext uri="{9D8B030D-6E8A-4147-A177-3AD203B41FA5}">
                          <a16:colId xmlns:a16="http://schemas.microsoft.com/office/drawing/2014/main" val="3440625071"/>
                        </a:ext>
                      </a:extLst>
                    </a:gridCol>
                  </a:tblGrid>
                  <a:tr h="370840">
                    <a:tc>
                      <a:txBody>
                        <a:bodyPr/>
                        <a:lstStyle/>
                        <a:p>
                          <a:pPr algn="ctr"/>
                          <a:r>
                            <a:rPr lang="en-DE" b="1" i="0" u="sng" dirty="0"/>
                            <a:t>P</a:t>
                          </a:r>
                          <a:r>
                            <a:rPr lang="en-DE" dirty="0"/>
                            <a:t>RO</a:t>
                          </a:r>
                        </a:p>
                      </a:txBody>
                      <a:tcPr/>
                    </a:tc>
                    <a:tc>
                      <a:txBody>
                        <a:bodyPr/>
                        <a:lstStyle/>
                        <a:p>
                          <a:pPr algn="ctr"/>
                          <a:r>
                            <a:rPr lang="en-DE" dirty="0"/>
                            <a:t>RO</a:t>
                          </a:r>
                        </a:p>
                      </a:txBody>
                      <a:tcPr/>
                    </a:tc>
                    <a:extLst>
                      <a:ext uri="{0D108BD9-81ED-4DB2-BD59-A6C34878D82A}">
                        <a16:rowId xmlns:a16="http://schemas.microsoft.com/office/drawing/2014/main" val="3593618543"/>
                      </a:ext>
                    </a:extLst>
                  </a:tr>
                  <a:tr h="370840">
                    <a:tc>
                      <a:txBody>
                        <a:bodyPr/>
                        <a:lstStyle/>
                        <a:p>
                          <a:pPr algn="ctr"/>
                          <a:r>
                            <a:rPr lang="en-GB" dirty="0"/>
                            <a:t>D</a:t>
                          </a:r>
                          <a:r>
                            <a:rPr lang="en-DE" dirty="0"/>
                            <a:t>ifferential phase shift Φ</a:t>
                          </a:r>
                          <a:r>
                            <a:rPr lang="en-DE" baseline="-25000" dirty="0"/>
                            <a:t>DP</a:t>
                          </a:r>
                        </a:p>
                      </a:txBody>
                      <a:tcPr/>
                    </a:tc>
                    <a:tc>
                      <a:txBody>
                        <a:bodyPr/>
                        <a:lstStyle/>
                        <a:p>
                          <a:pPr algn="ctr"/>
                          <a:r>
                            <a:rPr lang="en-GB" dirty="0"/>
                            <a:t>B</a:t>
                          </a:r>
                          <a:r>
                            <a:rPr lang="en-DE" dirty="0"/>
                            <a:t>ending angle</a:t>
                          </a:r>
                        </a:p>
                      </a:txBody>
                      <a:tcPr/>
                    </a:tc>
                    <a:extLst>
                      <a:ext uri="{0D108BD9-81ED-4DB2-BD59-A6C34878D82A}">
                        <a16:rowId xmlns:a16="http://schemas.microsoft.com/office/drawing/2014/main" val="515335339"/>
                      </a:ext>
                    </a:extLst>
                  </a:tr>
                  <a:tr h="8795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I</a:t>
                          </a:r>
                          <a:r>
                            <a:rPr lang="en-DE" dirty="0"/>
                            <a:t>ntegral of K</a:t>
                          </a:r>
                          <a:r>
                            <a:rPr lang="en-DE" baseline="-25000" dirty="0"/>
                            <a:t>DP</a:t>
                          </a:r>
                          <a:r>
                            <a:rPr lang="en-DE" dirty="0"/>
                            <a:t> along the ray path</a:t>
                          </a:r>
                        </a:p>
                        <a:p>
                          <a:pPr algn="ctr"/>
                          <a:endParaRPr lang="en-DE" dirty="0"/>
                        </a:p>
                      </a:txBody>
                      <a:tcPr/>
                    </a:tc>
                    <a:tc>
                      <a:txBody>
                        <a:bodyPr/>
                        <a:lstStyle/>
                        <a:p>
                          <a:pPr algn="ctr"/>
                          <a:r>
                            <a:rPr lang="en-DE" dirty="0"/>
                            <a:t>Integral of infinetsimal bending along the ray path</a:t>
                          </a:r>
                        </a:p>
                      </a:txBody>
                      <a:tcPr/>
                    </a:tc>
                    <a:extLst>
                      <a:ext uri="{0D108BD9-81ED-4DB2-BD59-A6C34878D82A}">
                        <a16:rowId xmlns:a16="http://schemas.microsoft.com/office/drawing/2014/main" val="1974349285"/>
                      </a:ext>
                    </a:extLst>
                  </a:tr>
                  <a:tr h="1074583">
                    <a:tc>
                      <a:txBody>
                        <a:bodyPr/>
                        <a:lstStyle/>
                        <a:p>
                          <a:endParaRPr lang="en-DE"/>
                        </a:p>
                      </a:txBody>
                      <a:tcPr>
                        <a:blipFill>
                          <a:blip r:embed="rId2"/>
                          <a:stretch>
                            <a:fillRect l="-323" t="-152941" r="-100645" b="-121176"/>
                          </a:stretch>
                        </a:blipFill>
                      </a:tcPr>
                    </a:tc>
                    <a:tc>
                      <a:txBody>
                        <a:bodyPr/>
                        <a:lstStyle/>
                        <a:p>
                          <a:endParaRPr lang="en-DE"/>
                        </a:p>
                      </a:txBody>
                      <a:tcPr>
                        <a:blipFill>
                          <a:blip r:embed="rId2"/>
                          <a:stretch>
                            <a:fillRect l="-100323" t="-152941" r="-645" b="-121176"/>
                          </a:stretch>
                        </a:blipFill>
                      </a:tcPr>
                    </a:tc>
                    <a:extLst>
                      <a:ext uri="{0D108BD9-81ED-4DB2-BD59-A6C34878D82A}">
                        <a16:rowId xmlns:a16="http://schemas.microsoft.com/office/drawing/2014/main" val="2024684396"/>
                      </a:ext>
                    </a:extLst>
                  </a:tr>
                </a:tbl>
              </a:graphicData>
            </a:graphic>
          </p:graphicFrame>
        </mc:Fallback>
      </mc:AlternateContent>
      <p:sp>
        <p:nvSpPr>
          <p:cNvPr id="4" name="Slide Number Placeholder 3">
            <a:extLst>
              <a:ext uri="{FF2B5EF4-FFF2-40B4-BE49-F238E27FC236}">
                <a16:creationId xmlns:a16="http://schemas.microsoft.com/office/drawing/2014/main" id="{5F4B6A83-EB72-306D-8675-F175FA72CFCB}"/>
              </a:ext>
            </a:extLst>
          </p:cNvPr>
          <p:cNvSpPr>
            <a:spLocks noGrp="1"/>
          </p:cNvSpPr>
          <p:nvPr>
            <p:ph type="sldNum" sz="quarter" idx="10"/>
          </p:nvPr>
        </p:nvSpPr>
        <p:spPr/>
        <p:txBody>
          <a:bodyPr/>
          <a:lstStyle/>
          <a:p>
            <a:fld id="{6B3B0B0F-E794-1244-9699-107C60B9C23A}" type="slidenum">
              <a:rPr lang="en-US" smtClean="0"/>
              <a:pPr/>
              <a:t>4</a:t>
            </a:fld>
            <a:endParaRPr lang="en-US"/>
          </a:p>
        </p:txBody>
      </p:sp>
      <p:sp>
        <p:nvSpPr>
          <p:cNvPr id="5" name="Footer Placeholder 4">
            <a:extLst>
              <a:ext uri="{FF2B5EF4-FFF2-40B4-BE49-F238E27FC236}">
                <a16:creationId xmlns:a16="http://schemas.microsoft.com/office/drawing/2014/main" id="{D4C2B9AD-7ECD-5A85-1DA1-A9C14E53FF7D}"/>
              </a:ext>
            </a:extLst>
          </p:cNvPr>
          <p:cNvSpPr>
            <a:spLocks noGrp="1"/>
          </p:cNvSpPr>
          <p:nvPr>
            <p:ph type="ftr" sz="quarter" idx="3"/>
          </p:nvPr>
        </p:nvSpPr>
        <p:spPr/>
        <p:txBody>
          <a:bodyPr/>
          <a:lstStyle/>
          <a:p>
            <a:pPr algn="ctr"/>
            <a:r>
              <a:rPr lang="en-US"/>
              <a:t>European Centre for Medium-Range Weather Forecasts</a:t>
            </a:r>
          </a:p>
        </p:txBody>
      </p:sp>
      <p:sp>
        <p:nvSpPr>
          <p:cNvPr id="7" name="TextBox 6">
            <a:extLst>
              <a:ext uri="{FF2B5EF4-FFF2-40B4-BE49-F238E27FC236}">
                <a16:creationId xmlns:a16="http://schemas.microsoft.com/office/drawing/2014/main" id="{A0F8039F-099D-2AA4-03F7-BACACF86DB6C}"/>
              </a:ext>
            </a:extLst>
          </p:cNvPr>
          <p:cNvSpPr txBox="1"/>
          <p:nvPr/>
        </p:nvSpPr>
        <p:spPr>
          <a:xfrm>
            <a:off x="2250255" y="4470874"/>
            <a:ext cx="7327647" cy="369332"/>
          </a:xfrm>
          <a:prstGeom prst="rect">
            <a:avLst/>
          </a:prstGeom>
          <a:noFill/>
        </p:spPr>
        <p:txBody>
          <a:bodyPr wrap="none" rtlCol="0">
            <a:spAutoFit/>
          </a:bodyPr>
          <a:lstStyle/>
          <a:p>
            <a:r>
              <a:rPr lang="en-DE" dirty="0"/>
              <a:t>This allows to use the existing operator for RO bending angle for PRO</a:t>
            </a:r>
          </a:p>
        </p:txBody>
      </p:sp>
    </p:spTree>
    <p:extLst>
      <p:ext uri="{BB962C8B-B14F-4D97-AF65-F5344CB8AC3E}">
        <p14:creationId xmlns:p14="http://schemas.microsoft.com/office/powerpoint/2010/main" val="13835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6724-DDBA-788C-9607-40BE59984B9C}"/>
              </a:ext>
            </a:extLst>
          </p:cNvPr>
          <p:cNvSpPr>
            <a:spLocks noGrp="1"/>
          </p:cNvSpPr>
          <p:nvPr>
            <p:ph type="title"/>
          </p:nvPr>
        </p:nvSpPr>
        <p:spPr/>
        <p:txBody>
          <a:bodyPr/>
          <a:lstStyle/>
          <a:p>
            <a:r>
              <a:rPr lang="en-DE" dirty="0"/>
              <a:t>linear relationship between K</a:t>
            </a:r>
            <a:r>
              <a:rPr lang="en-DE" baseline="-25000" dirty="0"/>
              <a:t>DP </a:t>
            </a:r>
            <a:r>
              <a:rPr lang="en-DE" dirty="0"/>
              <a:t>and hydrometeor content</a:t>
            </a:r>
            <a:br>
              <a:rPr lang="en-DE" baseline="-25000" dirty="0"/>
            </a:br>
            <a:br>
              <a:rPr lang="en-DE" dirty="0"/>
            </a:br>
            <a:endParaRPr lang="en-DE" baseline="-250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83A22B6-858D-6A8B-A602-E45144A95913}"/>
                  </a:ext>
                </a:extLst>
              </p:cNvPr>
              <p:cNvSpPr>
                <a:spLocks noGrp="1"/>
              </p:cNvSpPr>
              <p:nvPr>
                <p:ph sz="quarter" idx="14"/>
              </p:nvPr>
            </p:nvSpPr>
            <p:spPr>
              <a:xfrm>
                <a:off x="2159999" y="892365"/>
                <a:ext cx="8239924" cy="4891489"/>
              </a:xfrm>
            </p:spPr>
            <p:txBody>
              <a:bodyPr/>
              <a:lstStyle/>
              <a:p>
                <a:r>
                  <a:rPr lang="en-DE" dirty="0"/>
                  <a:t>PRO observable = integral of K</a:t>
                </a:r>
                <a:r>
                  <a:rPr lang="en-DE" baseline="-25000" dirty="0"/>
                  <a:t>DP</a:t>
                </a:r>
                <a:r>
                  <a:rPr lang="en-DE" dirty="0"/>
                  <a:t> along the ray path:</a:t>
                </a:r>
              </a:p>
              <a:p>
                <a:pPr indent="0">
                  <a:buNone/>
                </a:pPr>
                <a:endParaRPr lang="en-DE" dirty="0"/>
              </a:p>
              <a:p>
                <a:pPr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m:rPr>
                              <m:sty m:val="p"/>
                            </m:rPr>
                            <a:rPr lang="en-GB" b="0" i="0" smtClean="0">
                              <a:latin typeface="Cambria Math" panose="02040503050406030204" pitchFamily="18" charset="0"/>
                            </a:rPr>
                            <m:t>Φ</m:t>
                          </m:r>
                        </m:e>
                        <m:sub>
                          <m:r>
                            <a:rPr lang="en-GB" b="0" i="1" smtClean="0">
                              <a:latin typeface="Cambria Math" panose="02040503050406030204" pitchFamily="18" charset="0"/>
                            </a:rPr>
                            <m:t>𝐷𝑃</m:t>
                          </m:r>
                        </m:sub>
                      </m:sSub>
                      <m:r>
                        <a:rPr lang="en-GB" i="1" smtClean="0">
                          <a:latin typeface="Cambria Math" panose="02040503050406030204" pitchFamily="18" charset="0"/>
                        </a:rPr>
                        <m:t>=</m:t>
                      </m:r>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𝐺</m:t>
                          </m:r>
                          <m:r>
                            <a:rPr lang="en-GB" b="0" i="1" smtClean="0">
                              <a:latin typeface="Cambria Math" panose="02040503050406030204" pitchFamily="18" charset="0"/>
                            </a:rPr>
                            <m:t>𝑁𝑆𝑆</m:t>
                          </m:r>
                        </m:sub>
                        <m:sup>
                          <m:r>
                            <a:rPr lang="en-GB" b="0" i="1" smtClean="0">
                              <a:latin typeface="Cambria Math" panose="02040503050406030204" pitchFamily="18" charset="0"/>
                            </a:rPr>
                            <m:t>𝐿𝐸𝑂</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𝐾</m:t>
                              </m:r>
                            </m:e>
                            <m:sub>
                              <m:r>
                                <a:rPr lang="en-GB" b="0" i="1" smtClean="0">
                                  <a:latin typeface="Cambria Math" panose="02040503050406030204" pitchFamily="18" charset="0"/>
                                </a:rPr>
                                <m:t>𝐷𝑃</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𝑠</m:t>
                              </m:r>
                            </m:e>
                          </m:d>
                          <m:r>
                            <a:rPr lang="en-GB" b="0" i="1" smtClean="0">
                              <a:latin typeface="Cambria Math" panose="02040503050406030204" pitchFamily="18" charset="0"/>
                            </a:rPr>
                            <m:t>𝑑𝑠</m:t>
                          </m:r>
                        </m:e>
                      </m:nary>
                    </m:oMath>
                  </m:oMathPara>
                </a14:m>
                <a:endParaRPr lang="en-DE" dirty="0"/>
              </a:p>
              <a:p>
                <a:pPr indent="0">
                  <a:buNone/>
                </a:pPr>
                <a:endParaRPr lang="en-DE" dirty="0"/>
              </a:p>
              <a:p>
                <a:pPr indent="0">
                  <a:buNone/>
                </a:pPr>
                <a:endParaRPr lang="en-DE" dirty="0"/>
              </a:p>
              <a:p>
                <a:pPr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𝐾</m:t>
                      </m:r>
                      <m:r>
                        <a:rPr lang="en-GB" b="0" i="1" baseline="-25000" smtClean="0">
                          <a:latin typeface="Cambria Math" panose="02040503050406030204" pitchFamily="18" charset="0"/>
                        </a:rPr>
                        <m:t>𝐷𝑃</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𝐶</m:t>
                      </m:r>
                      <m:r>
                        <a:rPr lang="en-GB" b="0" i="0"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𝑊𝐶</m:t>
                      </m:r>
                      <m:r>
                        <a:rPr lang="en-GB" b="0" i="1" smtClean="0">
                          <a:latin typeface="Cambria Math" panose="02040503050406030204" pitchFamily="18" charset="0"/>
                          <a:ea typeface="Cambria Math" panose="02040503050406030204" pitchFamily="18" charset="0"/>
                        </a:rPr>
                        <m:t> × (1−</m:t>
                      </m:r>
                      <m:r>
                        <a:rPr lang="en-GB" b="0" i="1" smtClean="0">
                          <a:latin typeface="Cambria Math" panose="02040503050406030204" pitchFamily="18" charset="0"/>
                          <a:ea typeface="Cambria Math" panose="02040503050406030204" pitchFamily="18" charset="0"/>
                        </a:rPr>
                        <m:t>𝑎𝑟</m:t>
                      </m:r>
                      <m:r>
                        <a:rPr lang="en-GB" b="0" i="1" smtClean="0">
                          <a:latin typeface="Cambria Math" panose="02040503050406030204" pitchFamily="18" charset="0"/>
                          <a:ea typeface="Cambria Math" panose="02040503050406030204" pitchFamily="18" charset="0"/>
                        </a:rPr>
                        <m:t>)</m:t>
                      </m:r>
                    </m:oMath>
                  </m:oMathPara>
                </a14:m>
                <a:endParaRPr lang="en-DE" dirty="0"/>
              </a:p>
              <a:p>
                <a:pPr indent="0">
                  <a:buNone/>
                </a:pPr>
                <a:r>
                  <a:rPr lang="en-GB" sz="1600" i="1" dirty="0">
                    <a:effectLst/>
                    <a:latin typeface="Helvetica" pitchFamily="2" charset="0"/>
                  </a:rPr>
                  <a:t>				with parameters </a:t>
                </a:r>
                <a:r>
                  <a:rPr lang="el-GR" sz="1600" i="1" dirty="0">
                    <a:effectLst/>
                    <a:latin typeface="Helvetica" pitchFamily="2" charset="0"/>
                  </a:rPr>
                  <a:t>ρ (</a:t>
                </a:r>
                <a:r>
                  <a:rPr lang="en-GB" sz="1600" i="1" dirty="0">
                    <a:effectLst/>
                    <a:latin typeface="Helvetica" pitchFamily="2" charset="0"/>
                  </a:rPr>
                  <a:t>density) and </a:t>
                </a:r>
                <a:r>
                  <a:rPr lang="en-GB" sz="1600" i="1" dirty="0" err="1">
                    <a:effectLst/>
                    <a:latin typeface="Helvetica" pitchFamily="2" charset="0"/>
                  </a:rPr>
                  <a:t>ar</a:t>
                </a:r>
                <a:r>
                  <a:rPr lang="en-GB" sz="1600" i="1" dirty="0">
                    <a:effectLst/>
                    <a:latin typeface="Helvetica" pitchFamily="2" charset="0"/>
                  </a:rPr>
                  <a:t> (axis ratio) fixed</a:t>
                </a:r>
                <a:endParaRPr lang="en-GB" i="1" dirty="0">
                  <a:effectLst/>
                  <a:latin typeface="Helvetica" pitchFamily="2" charset="0"/>
                </a:endParaRPr>
              </a:p>
              <a:p>
                <a:endParaRPr lang="en-GB" i="1" dirty="0">
                  <a:effectLst/>
                  <a:latin typeface="Helvetica" pitchFamily="2" charset="0"/>
                </a:endParaRPr>
              </a:p>
              <a:p>
                <a:r>
                  <a:rPr lang="en-GB" i="1" dirty="0">
                    <a:effectLst/>
                    <a:latin typeface="Helvetica" pitchFamily="2" charset="0"/>
                  </a:rPr>
                  <a:t>Assumptions:</a:t>
                </a:r>
              </a:p>
              <a:p>
                <a:pPr lvl="1"/>
                <a:r>
                  <a:rPr lang="en-GB" i="1" dirty="0">
                    <a:effectLst/>
                    <a:latin typeface="Helvetica" pitchFamily="2" charset="0"/>
                  </a:rPr>
                  <a:t>pure Rayleigh scattering</a:t>
                </a:r>
                <a:endParaRPr lang="en-GB" dirty="0">
                  <a:latin typeface="Helvetica" pitchFamily="2" charset="0"/>
                </a:endParaRPr>
              </a:p>
              <a:p>
                <a:pPr lvl="1"/>
                <a:r>
                  <a:rPr lang="en-GB" i="1" dirty="0">
                    <a:effectLst/>
                    <a:latin typeface="Helvetica" pitchFamily="2" charset="0"/>
                  </a:rPr>
                  <a:t>hydrometeors approximated as</a:t>
                </a:r>
                <a:r>
                  <a:rPr lang="en-GB" dirty="0">
                    <a:latin typeface="Helvetica" pitchFamily="2" charset="0"/>
                  </a:rPr>
                  <a:t> </a:t>
                </a:r>
                <a:r>
                  <a:rPr lang="en-GB" i="1" dirty="0">
                    <a:effectLst/>
                    <a:latin typeface="Helvetica" pitchFamily="2" charset="0"/>
                  </a:rPr>
                  <a:t>spheroids with axis ratio </a:t>
                </a:r>
                <a:r>
                  <a:rPr lang="en-GB" i="1" dirty="0" err="1">
                    <a:effectLst/>
                    <a:latin typeface="Helvetica" pitchFamily="2" charset="0"/>
                  </a:rPr>
                  <a:t>ar</a:t>
                </a:r>
                <a:endParaRPr lang="en-GB" dirty="0">
                  <a:latin typeface="Helvetica" pitchFamily="2" charset="0"/>
                </a:endParaRPr>
              </a:p>
              <a:p>
                <a:pPr lvl="1"/>
                <a:r>
                  <a:rPr lang="en-GB" i="1" dirty="0" err="1">
                    <a:latin typeface="Helvetica" pitchFamily="2" charset="0"/>
                  </a:rPr>
                  <a:t>a</a:t>
                </a:r>
                <a:r>
                  <a:rPr lang="en-GB" i="1" dirty="0" err="1">
                    <a:effectLst/>
                    <a:latin typeface="Helvetica" pitchFamily="2" charset="0"/>
                  </a:rPr>
                  <a:t>r</a:t>
                </a:r>
                <a:r>
                  <a:rPr lang="en-GB" i="1" dirty="0">
                    <a:effectLst/>
                    <a:latin typeface="Helvetica" pitchFamily="2" charset="0"/>
                  </a:rPr>
                  <a:t> and ⍴ are independent of particle size</a:t>
                </a:r>
              </a:p>
              <a:p>
                <a:pPr lvl="1"/>
                <a:r>
                  <a:rPr lang="en-GB" i="1" dirty="0">
                    <a:latin typeface="Helvetica" pitchFamily="2" charset="0"/>
                  </a:rPr>
                  <a:t>Gamma distribution of particle size distribution (conv. WCs)</a:t>
                </a:r>
                <a:endParaRPr lang="en-GB" dirty="0">
                  <a:effectLst/>
                  <a:latin typeface="Helvetica" pitchFamily="2" charset="0"/>
                </a:endParaRPr>
              </a:p>
              <a:p>
                <a:pPr marL="285750" indent="-285750"/>
                <a:endParaRPr lang="en-DE" dirty="0"/>
              </a:p>
            </p:txBody>
          </p:sp>
        </mc:Choice>
        <mc:Fallback>
          <p:sp>
            <p:nvSpPr>
              <p:cNvPr id="3" name="Content Placeholder 2">
                <a:extLst>
                  <a:ext uri="{FF2B5EF4-FFF2-40B4-BE49-F238E27FC236}">
                    <a16:creationId xmlns:a16="http://schemas.microsoft.com/office/drawing/2014/main" id="{983A22B6-858D-6A8B-A602-E45144A95913}"/>
                  </a:ext>
                </a:extLst>
              </p:cNvPr>
              <p:cNvSpPr>
                <a:spLocks noGrp="1" noRot="1" noChangeAspect="1" noMove="1" noResize="1" noEditPoints="1" noAdjustHandles="1" noChangeArrowheads="1" noChangeShapeType="1" noTextEdit="1"/>
              </p:cNvSpPr>
              <p:nvPr>
                <p:ph sz="quarter" idx="14"/>
              </p:nvPr>
            </p:nvSpPr>
            <p:spPr>
              <a:xfrm>
                <a:off x="2159999" y="892365"/>
                <a:ext cx="8239924" cy="4891489"/>
              </a:xfrm>
              <a:blipFill>
                <a:blip r:embed="rId3"/>
                <a:stretch>
                  <a:fillRect l="-1538" t="-14249" b="-2073"/>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E379514F-52D8-ECCF-5A66-44C8BE10D6B7}"/>
              </a:ext>
            </a:extLst>
          </p:cNvPr>
          <p:cNvSpPr>
            <a:spLocks noGrp="1"/>
          </p:cNvSpPr>
          <p:nvPr>
            <p:ph type="sldNum" sz="quarter" idx="10"/>
          </p:nvPr>
        </p:nvSpPr>
        <p:spPr/>
        <p:txBody>
          <a:bodyPr/>
          <a:lstStyle/>
          <a:p>
            <a:fld id="{6B3B0B0F-E794-1244-9699-107C60B9C23A}" type="slidenum">
              <a:rPr lang="en-US" smtClean="0"/>
              <a:pPr/>
              <a:t>5</a:t>
            </a:fld>
            <a:endParaRPr lang="en-US"/>
          </a:p>
        </p:txBody>
      </p:sp>
      <p:sp>
        <p:nvSpPr>
          <p:cNvPr id="5" name="Footer Placeholder 4">
            <a:extLst>
              <a:ext uri="{FF2B5EF4-FFF2-40B4-BE49-F238E27FC236}">
                <a16:creationId xmlns:a16="http://schemas.microsoft.com/office/drawing/2014/main" id="{608169F4-412F-CBB7-15A4-BDF34ED1485F}"/>
              </a:ext>
            </a:extLst>
          </p:cNvPr>
          <p:cNvSpPr>
            <a:spLocks noGrp="1"/>
          </p:cNvSpPr>
          <p:nvPr>
            <p:ph type="ftr" sz="quarter" idx="3"/>
          </p:nvPr>
        </p:nvSpPr>
        <p:spPr/>
        <p:txBody>
          <a:bodyPr/>
          <a:lstStyle/>
          <a:p>
            <a:pPr algn="ctr"/>
            <a:r>
              <a:rPr lang="en-US"/>
              <a:t>European Centre for Medium-Range Weather Forecasts</a:t>
            </a:r>
          </a:p>
        </p:txBody>
      </p:sp>
      <p:pic>
        <p:nvPicPr>
          <p:cNvPr id="7" name="Picture 6">
            <a:extLst>
              <a:ext uri="{FF2B5EF4-FFF2-40B4-BE49-F238E27FC236}">
                <a16:creationId xmlns:a16="http://schemas.microsoft.com/office/drawing/2014/main" id="{B0DD4681-F680-6EBA-C0B4-EA61FC415770}"/>
              </a:ext>
            </a:extLst>
          </p:cNvPr>
          <p:cNvPicPr>
            <a:picLocks noChangeAspect="1"/>
          </p:cNvPicPr>
          <p:nvPr/>
        </p:nvPicPr>
        <p:blipFill>
          <a:blip r:embed="rId4"/>
          <a:stretch>
            <a:fillRect/>
          </a:stretch>
        </p:blipFill>
        <p:spPr>
          <a:xfrm>
            <a:off x="9356258" y="4524438"/>
            <a:ext cx="1854947" cy="1562061"/>
          </a:xfrm>
          <a:prstGeom prst="rect">
            <a:avLst/>
          </a:prstGeom>
        </p:spPr>
      </p:pic>
      <p:pic>
        <p:nvPicPr>
          <p:cNvPr id="9" name="Picture 8" descr="A picture containing line, pattern&#10;&#10;Description automatically generated">
            <a:extLst>
              <a:ext uri="{FF2B5EF4-FFF2-40B4-BE49-F238E27FC236}">
                <a16:creationId xmlns:a16="http://schemas.microsoft.com/office/drawing/2014/main" id="{65296E63-CF22-F1A4-6E86-971614920E03}"/>
              </a:ext>
            </a:extLst>
          </p:cNvPr>
          <p:cNvPicPr>
            <a:picLocks noChangeAspect="1"/>
          </p:cNvPicPr>
          <p:nvPr/>
        </p:nvPicPr>
        <p:blipFill rotWithShape="1">
          <a:blip r:embed="rId5"/>
          <a:srcRect r="36571" b="4196"/>
          <a:stretch/>
        </p:blipFill>
        <p:spPr>
          <a:xfrm>
            <a:off x="8777359" y="2941811"/>
            <a:ext cx="3245128" cy="1360871"/>
          </a:xfrm>
          <a:prstGeom prst="rect">
            <a:avLst/>
          </a:prstGeom>
        </p:spPr>
      </p:pic>
    </p:spTree>
    <p:extLst>
      <p:ext uri="{BB962C8B-B14F-4D97-AF65-F5344CB8AC3E}">
        <p14:creationId xmlns:p14="http://schemas.microsoft.com/office/powerpoint/2010/main" val="314807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F292-2080-5A5C-91D6-EE9DEE7BCE43}"/>
              </a:ext>
            </a:extLst>
          </p:cNvPr>
          <p:cNvSpPr>
            <a:spLocks noGrp="1"/>
          </p:cNvSpPr>
          <p:nvPr>
            <p:ph type="title"/>
          </p:nvPr>
        </p:nvSpPr>
        <p:spPr/>
        <p:txBody>
          <a:bodyPr/>
          <a:lstStyle/>
          <a:p>
            <a:r>
              <a:rPr lang="en-GB" dirty="0"/>
              <a:t>E</a:t>
            </a:r>
            <a:r>
              <a:rPr lang="en-DE" dirty="0"/>
              <a:t>xperimental setup</a:t>
            </a:r>
          </a:p>
        </p:txBody>
      </p:sp>
      <p:sp>
        <p:nvSpPr>
          <p:cNvPr id="3" name="Content Placeholder 2">
            <a:extLst>
              <a:ext uri="{FF2B5EF4-FFF2-40B4-BE49-F238E27FC236}">
                <a16:creationId xmlns:a16="http://schemas.microsoft.com/office/drawing/2014/main" id="{3B60E333-E8D0-6D68-2527-98BAC4984967}"/>
              </a:ext>
            </a:extLst>
          </p:cNvPr>
          <p:cNvSpPr>
            <a:spLocks noGrp="1"/>
          </p:cNvSpPr>
          <p:nvPr>
            <p:ph sz="quarter" idx="14"/>
          </p:nvPr>
        </p:nvSpPr>
        <p:spPr>
          <a:xfrm>
            <a:off x="2159999" y="936000"/>
            <a:ext cx="9110256" cy="4935990"/>
          </a:xfrm>
        </p:spPr>
        <p:txBody>
          <a:bodyPr/>
          <a:lstStyle/>
          <a:p>
            <a:r>
              <a:rPr lang="en-GB" dirty="0">
                <a:effectLst/>
                <a:latin typeface="Helvetica" pitchFamily="2" charset="0"/>
              </a:rPr>
              <a:t>Input data:</a:t>
            </a:r>
            <a:endParaRPr lang="en-GB" dirty="0">
              <a:latin typeface="Helvetica" pitchFamily="2" charset="0"/>
            </a:endParaRPr>
          </a:p>
          <a:p>
            <a:pPr lvl="1"/>
            <a:r>
              <a:rPr lang="en-GB" i="1" dirty="0">
                <a:effectLst/>
                <a:latin typeface="Helvetica" pitchFamily="2" charset="0"/>
              </a:rPr>
              <a:t>IFS Cy47R3b at operational Tco1279L137 resolution (</a:t>
            </a:r>
            <a:r>
              <a:rPr lang="el-GR" i="1" dirty="0">
                <a:effectLst/>
                <a:latin typeface="Helvetica" pitchFamily="2" charset="0"/>
              </a:rPr>
              <a:t>Δ</a:t>
            </a:r>
            <a:r>
              <a:rPr lang="en-GB" i="1" dirty="0">
                <a:effectLst/>
                <a:latin typeface="Helvetica" pitchFamily="2" charset="0"/>
              </a:rPr>
              <a:t>x=9km) interpolated to 0.125x0.215 </a:t>
            </a:r>
            <a:r>
              <a:rPr lang="en-GB" i="1" dirty="0" err="1">
                <a:effectLst/>
                <a:latin typeface="Helvetica" pitchFamily="2" charset="0"/>
              </a:rPr>
              <a:t>lat-lon</a:t>
            </a:r>
            <a:r>
              <a:rPr lang="en-GB" i="1" dirty="0">
                <a:effectLst/>
                <a:latin typeface="Helvetica" pitchFamily="2" charset="0"/>
              </a:rPr>
              <a:t> grid.</a:t>
            </a:r>
            <a:endParaRPr lang="en-GB" dirty="0">
              <a:latin typeface="Helvetica" pitchFamily="2" charset="0"/>
            </a:endParaRPr>
          </a:p>
          <a:p>
            <a:pPr lvl="1"/>
            <a:r>
              <a:rPr lang="en-GB" i="1" dirty="0">
                <a:effectLst/>
                <a:latin typeface="Helvetica" pitchFamily="2" charset="0"/>
              </a:rPr>
              <a:t>Tailor-made to archive convective mass fluxes which are not stored by default (thanks to Peter Bechtold)</a:t>
            </a:r>
            <a:endParaRPr lang="en-GB" dirty="0">
              <a:effectLst/>
              <a:latin typeface="Helvetica" pitchFamily="2" charset="0"/>
            </a:endParaRPr>
          </a:p>
          <a:p>
            <a:r>
              <a:rPr lang="en-GB" dirty="0">
                <a:effectLst/>
                <a:latin typeface="Helvetica" pitchFamily="2" charset="0"/>
              </a:rPr>
              <a:t>Observations:</a:t>
            </a:r>
            <a:endParaRPr lang="en-GB" dirty="0">
              <a:latin typeface="Helvetica" pitchFamily="2" charset="0"/>
            </a:endParaRPr>
          </a:p>
          <a:p>
            <a:pPr lvl="1"/>
            <a:r>
              <a:rPr lang="en-GB" i="1" dirty="0">
                <a:effectLst/>
                <a:latin typeface="Helvetica" pitchFamily="2" charset="0"/>
              </a:rPr>
              <a:t>PAZ Polarimetric V06 data provided by IEEC, and regular RO Level-2 data from UCAR post-processing</a:t>
            </a:r>
            <a:endParaRPr lang="en-GB" dirty="0">
              <a:effectLst/>
              <a:latin typeface="Helvetica" pitchFamily="2" charset="0"/>
            </a:endParaRPr>
          </a:p>
          <a:p>
            <a:r>
              <a:rPr lang="en-GB" dirty="0">
                <a:effectLst/>
                <a:latin typeface="Helvetica" pitchFamily="2" charset="0"/>
              </a:rPr>
              <a:t>Examined cases:</a:t>
            </a:r>
            <a:endParaRPr lang="en-GB" dirty="0">
              <a:latin typeface="Helvetica" pitchFamily="2" charset="0"/>
            </a:endParaRPr>
          </a:p>
          <a:p>
            <a:pPr lvl="1"/>
            <a:r>
              <a:rPr lang="en-GB" i="1" dirty="0">
                <a:effectLst/>
                <a:latin typeface="Helvetica" pitchFamily="2" charset="0"/>
              </a:rPr>
              <a:t>5 Atmospheric River (AR) cases, all in the North Pacific </a:t>
            </a:r>
            <a:r>
              <a:rPr lang="en-GB" i="1" dirty="0" err="1">
                <a:effectLst/>
                <a:latin typeface="Helvetica" pitchFamily="2" charset="0"/>
              </a:rPr>
              <a:t>extratropics</a:t>
            </a:r>
            <a:r>
              <a:rPr lang="en-GB" i="1" dirty="0">
                <a:effectLst/>
                <a:latin typeface="Helvetica" pitchFamily="2" charset="0"/>
              </a:rPr>
              <a:t>.</a:t>
            </a:r>
            <a:endParaRPr lang="en-GB" dirty="0">
              <a:latin typeface="Helvetica" pitchFamily="2" charset="0"/>
            </a:endParaRPr>
          </a:p>
          <a:p>
            <a:pPr lvl="1"/>
            <a:r>
              <a:rPr lang="en-GB" i="1" dirty="0">
                <a:effectLst/>
                <a:latin typeface="Helvetica" pitchFamily="2" charset="0"/>
              </a:rPr>
              <a:t>6 Tropical Cyclone (TC) cases.</a:t>
            </a:r>
            <a:endParaRPr lang="en-GB" dirty="0">
              <a:latin typeface="Helvetica" pitchFamily="2" charset="0"/>
            </a:endParaRPr>
          </a:p>
          <a:p>
            <a:pPr lvl="1"/>
            <a:r>
              <a:rPr lang="en-GB" i="1" dirty="0">
                <a:effectLst/>
                <a:latin typeface="Helvetica" pitchFamily="2" charset="0"/>
              </a:rPr>
              <a:t>Selected by </a:t>
            </a:r>
            <a:r>
              <a:rPr lang="en-GB" i="1" dirty="0" err="1">
                <a:effectLst/>
                <a:latin typeface="Helvetica" pitchFamily="2" charset="0"/>
              </a:rPr>
              <a:t>Dr.</a:t>
            </a:r>
            <a:r>
              <a:rPr lang="en-GB" i="1" dirty="0">
                <a:effectLst/>
                <a:latin typeface="Helvetica" pitchFamily="2" charset="0"/>
              </a:rPr>
              <a:t> Ramon </a:t>
            </a:r>
            <a:r>
              <a:rPr lang="en-GB" i="1" dirty="0" err="1">
                <a:effectLst/>
                <a:latin typeface="Helvetica" pitchFamily="2" charset="0"/>
              </a:rPr>
              <a:t>Padullés</a:t>
            </a:r>
            <a:r>
              <a:rPr lang="en-GB" i="1" dirty="0">
                <a:effectLst/>
                <a:latin typeface="Helvetica" pitchFamily="2" charset="0"/>
              </a:rPr>
              <a:t> of IEEC for their PRO model intercomparison exercise.</a:t>
            </a:r>
            <a:endParaRPr lang="en-GB" dirty="0">
              <a:effectLst/>
              <a:latin typeface="Helvetica" pitchFamily="2" charset="0"/>
            </a:endParaRPr>
          </a:p>
          <a:p>
            <a:endParaRPr lang="en-DE" dirty="0"/>
          </a:p>
        </p:txBody>
      </p:sp>
      <p:sp>
        <p:nvSpPr>
          <p:cNvPr id="4" name="Slide Number Placeholder 3">
            <a:extLst>
              <a:ext uri="{FF2B5EF4-FFF2-40B4-BE49-F238E27FC236}">
                <a16:creationId xmlns:a16="http://schemas.microsoft.com/office/drawing/2014/main" id="{D32BD3F6-053E-73B5-E09C-29DE7FF9897C}"/>
              </a:ext>
            </a:extLst>
          </p:cNvPr>
          <p:cNvSpPr>
            <a:spLocks noGrp="1"/>
          </p:cNvSpPr>
          <p:nvPr>
            <p:ph type="sldNum" sz="quarter" idx="10"/>
          </p:nvPr>
        </p:nvSpPr>
        <p:spPr/>
        <p:txBody>
          <a:bodyPr/>
          <a:lstStyle/>
          <a:p>
            <a:fld id="{6B3B0B0F-E794-1244-9699-107C60B9C23A}" type="slidenum">
              <a:rPr lang="en-US" smtClean="0"/>
              <a:pPr/>
              <a:t>6</a:t>
            </a:fld>
            <a:endParaRPr lang="en-US"/>
          </a:p>
        </p:txBody>
      </p:sp>
      <p:sp>
        <p:nvSpPr>
          <p:cNvPr id="5" name="Footer Placeholder 4">
            <a:extLst>
              <a:ext uri="{FF2B5EF4-FFF2-40B4-BE49-F238E27FC236}">
                <a16:creationId xmlns:a16="http://schemas.microsoft.com/office/drawing/2014/main" id="{02E072A9-28D0-5608-F23C-24D9CC5985A0}"/>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96573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8EC6-F530-95D0-29F4-233F9B12BE42}"/>
              </a:ext>
            </a:extLst>
          </p:cNvPr>
          <p:cNvSpPr>
            <a:spLocks noGrp="1"/>
          </p:cNvSpPr>
          <p:nvPr>
            <p:ph type="title"/>
          </p:nvPr>
        </p:nvSpPr>
        <p:spPr>
          <a:xfrm>
            <a:off x="2159612" y="2188800"/>
            <a:ext cx="7869600" cy="369332"/>
          </a:xfrm>
        </p:spPr>
        <p:txBody>
          <a:bodyPr/>
          <a:lstStyle/>
          <a:p>
            <a:r>
              <a:rPr lang="en-DE" dirty="0"/>
              <a:t>Results</a:t>
            </a:r>
            <a:br>
              <a:rPr lang="en-DE" dirty="0"/>
            </a:br>
            <a:br>
              <a:rPr lang="en-DE" dirty="0"/>
            </a:br>
            <a:r>
              <a:rPr lang="en-DE" dirty="0"/>
              <a:t>	</a:t>
            </a:r>
            <a:br>
              <a:rPr lang="en-DE" dirty="0"/>
            </a:br>
            <a:endParaRPr lang="en-DE" dirty="0"/>
          </a:p>
        </p:txBody>
      </p:sp>
      <p:sp>
        <p:nvSpPr>
          <p:cNvPr id="4" name="Slide Number Placeholder 3">
            <a:extLst>
              <a:ext uri="{FF2B5EF4-FFF2-40B4-BE49-F238E27FC236}">
                <a16:creationId xmlns:a16="http://schemas.microsoft.com/office/drawing/2014/main" id="{90A44B77-C4DD-0588-211E-5895F81D4F7C}"/>
              </a:ext>
            </a:extLst>
          </p:cNvPr>
          <p:cNvSpPr>
            <a:spLocks noGrp="1"/>
          </p:cNvSpPr>
          <p:nvPr>
            <p:ph type="sldNum" sz="quarter" idx="10"/>
          </p:nvPr>
        </p:nvSpPr>
        <p:spPr/>
        <p:txBody>
          <a:bodyPr/>
          <a:lstStyle/>
          <a:p>
            <a:fld id="{6B3B0B0F-E794-1244-9699-107C60B9C23A}" type="slidenum">
              <a:rPr lang="en-US" smtClean="0"/>
              <a:pPr/>
              <a:t>7</a:t>
            </a:fld>
            <a:endParaRPr lang="en-US"/>
          </a:p>
        </p:txBody>
      </p:sp>
      <p:sp>
        <p:nvSpPr>
          <p:cNvPr id="5" name="Footer Placeholder 4">
            <a:extLst>
              <a:ext uri="{FF2B5EF4-FFF2-40B4-BE49-F238E27FC236}">
                <a16:creationId xmlns:a16="http://schemas.microsoft.com/office/drawing/2014/main" id="{70B93566-388F-8FF4-63FD-634E258EFF73}"/>
              </a:ext>
            </a:extLst>
          </p:cNvPr>
          <p:cNvSpPr>
            <a:spLocks noGrp="1"/>
          </p:cNvSpPr>
          <p:nvPr>
            <p:ph type="ftr" sz="quarter" idx="3"/>
          </p:nvPr>
        </p:nvSpPr>
        <p:spPr/>
        <p:txBody>
          <a:bodyPr/>
          <a:lstStyle/>
          <a:p>
            <a:pPr algn="ctr"/>
            <a:r>
              <a:rPr lang="en-US"/>
              <a:t>European Centre for Medium-Range Weather Forecasts</a:t>
            </a:r>
          </a:p>
        </p:txBody>
      </p:sp>
      <p:sp>
        <p:nvSpPr>
          <p:cNvPr id="6" name="TextBox 5">
            <a:extLst>
              <a:ext uri="{FF2B5EF4-FFF2-40B4-BE49-F238E27FC236}">
                <a16:creationId xmlns:a16="http://schemas.microsoft.com/office/drawing/2014/main" id="{45A935FC-CC28-0F6B-3E11-9C246CF2F5EB}"/>
              </a:ext>
            </a:extLst>
          </p:cNvPr>
          <p:cNvSpPr txBox="1"/>
          <p:nvPr/>
        </p:nvSpPr>
        <p:spPr>
          <a:xfrm>
            <a:off x="2159611" y="3108850"/>
            <a:ext cx="9235219" cy="1092607"/>
          </a:xfrm>
          <a:prstGeom prst="rect">
            <a:avLst/>
          </a:prstGeom>
          <a:noFill/>
        </p:spPr>
        <p:txBody>
          <a:bodyPr wrap="square">
            <a:spAutoFit/>
          </a:bodyPr>
          <a:lstStyle/>
          <a:p>
            <a:pPr lvl="1"/>
            <a:r>
              <a:rPr lang="en-GB" i="1" dirty="0">
                <a:effectLst/>
                <a:latin typeface="Helvetica" pitchFamily="2" charset="0"/>
              </a:rPr>
              <a:t>5 Atmospheric River (AR) cases, all in the North Pacific </a:t>
            </a:r>
            <a:r>
              <a:rPr lang="en-GB" i="1" dirty="0" err="1">
                <a:effectLst/>
                <a:latin typeface="Helvetica" pitchFamily="2" charset="0"/>
              </a:rPr>
              <a:t>extratropics</a:t>
            </a:r>
            <a:r>
              <a:rPr lang="en-GB" i="1" dirty="0">
                <a:effectLst/>
                <a:latin typeface="Helvetica" pitchFamily="2" charset="0"/>
              </a:rPr>
              <a:t>.</a:t>
            </a:r>
            <a:endParaRPr lang="en-GB" dirty="0">
              <a:latin typeface="Helvetica" pitchFamily="2" charset="0"/>
            </a:endParaRPr>
          </a:p>
          <a:p>
            <a:pPr lvl="1"/>
            <a:r>
              <a:rPr lang="en-GB" i="1" dirty="0">
                <a:effectLst/>
                <a:latin typeface="Helvetica" pitchFamily="2" charset="0"/>
              </a:rPr>
              <a:t>6 Tropical Cyclone (TC) cases.</a:t>
            </a:r>
          </a:p>
          <a:p>
            <a:pPr lvl="1"/>
            <a:endParaRPr lang="en-GB" dirty="0">
              <a:latin typeface="Helvetica" pitchFamily="2" charset="0"/>
            </a:endParaRPr>
          </a:p>
          <a:p>
            <a:pPr lvl="1"/>
            <a:r>
              <a:rPr lang="en-GB" sz="1100" i="1" dirty="0">
                <a:effectLst/>
                <a:latin typeface="Helvetica" pitchFamily="2" charset="0"/>
              </a:rPr>
              <a:t>Selected by </a:t>
            </a:r>
            <a:r>
              <a:rPr lang="en-GB" sz="1100" i="1" dirty="0" err="1">
                <a:effectLst/>
                <a:latin typeface="Helvetica" pitchFamily="2" charset="0"/>
              </a:rPr>
              <a:t>Dr.</a:t>
            </a:r>
            <a:r>
              <a:rPr lang="en-GB" sz="1100" i="1" dirty="0">
                <a:effectLst/>
                <a:latin typeface="Helvetica" pitchFamily="2" charset="0"/>
              </a:rPr>
              <a:t> Ramon </a:t>
            </a:r>
            <a:r>
              <a:rPr lang="en-GB" sz="1100" i="1" dirty="0" err="1">
                <a:effectLst/>
                <a:latin typeface="Helvetica" pitchFamily="2" charset="0"/>
              </a:rPr>
              <a:t>Padullés</a:t>
            </a:r>
            <a:r>
              <a:rPr lang="en-GB" sz="1100" i="1" dirty="0">
                <a:effectLst/>
                <a:latin typeface="Helvetica" pitchFamily="2" charset="0"/>
              </a:rPr>
              <a:t> of IEEC for their PRO model intercomparison exercise.</a:t>
            </a:r>
            <a:endParaRPr lang="en-GB" sz="1100" dirty="0">
              <a:effectLst/>
              <a:latin typeface="Helvetica" pitchFamily="2" charset="0"/>
            </a:endParaRPr>
          </a:p>
        </p:txBody>
      </p:sp>
      <p:sp>
        <p:nvSpPr>
          <p:cNvPr id="8" name="TextBox 7">
            <a:extLst>
              <a:ext uri="{FF2B5EF4-FFF2-40B4-BE49-F238E27FC236}">
                <a16:creationId xmlns:a16="http://schemas.microsoft.com/office/drawing/2014/main" id="{EA9FE9B4-AB2B-442F-E457-22525E8769FE}"/>
              </a:ext>
            </a:extLst>
          </p:cNvPr>
          <p:cNvSpPr txBox="1"/>
          <p:nvPr/>
        </p:nvSpPr>
        <p:spPr>
          <a:xfrm>
            <a:off x="2159611" y="4429009"/>
            <a:ext cx="8503700" cy="369332"/>
          </a:xfrm>
          <a:prstGeom prst="rect">
            <a:avLst/>
          </a:prstGeom>
          <a:noFill/>
        </p:spPr>
        <p:txBody>
          <a:bodyPr wrap="square">
            <a:spAutoFit/>
          </a:bodyPr>
          <a:lstStyle/>
          <a:p>
            <a:pPr lvl="1"/>
            <a:r>
              <a:rPr lang="en-GB" i="1" dirty="0">
                <a:effectLst/>
                <a:latin typeface="Helvetica" pitchFamily="2" charset="0"/>
              </a:rPr>
              <a:t>PAZ  observations</a:t>
            </a:r>
            <a:endParaRPr lang="en-GB" dirty="0">
              <a:effectLst/>
              <a:latin typeface="Helvetica" pitchFamily="2" charset="0"/>
            </a:endParaRPr>
          </a:p>
        </p:txBody>
      </p:sp>
    </p:spTree>
    <p:extLst>
      <p:ext uri="{BB962C8B-B14F-4D97-AF65-F5344CB8AC3E}">
        <p14:creationId xmlns:p14="http://schemas.microsoft.com/office/powerpoint/2010/main" val="325313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C3B569B-31D5-67AD-2B78-6EF82140B76B}"/>
              </a:ext>
            </a:extLst>
          </p:cNvPr>
          <p:cNvPicPr>
            <a:picLocks noGrp="1" noChangeAspect="1"/>
          </p:cNvPicPr>
          <p:nvPr>
            <p:ph sz="quarter" idx="14"/>
          </p:nvPr>
        </p:nvPicPr>
        <p:blipFill rotWithShape="1">
          <a:blip r:embed="rId3"/>
          <a:srcRect r="51259" b="2418"/>
          <a:stretch/>
        </p:blipFill>
        <p:spPr>
          <a:xfrm>
            <a:off x="224410" y="319088"/>
            <a:ext cx="5172565" cy="5825102"/>
          </a:xfrm>
        </p:spPr>
      </p:pic>
      <p:sp>
        <p:nvSpPr>
          <p:cNvPr id="2" name="Title 1">
            <a:extLst>
              <a:ext uri="{FF2B5EF4-FFF2-40B4-BE49-F238E27FC236}">
                <a16:creationId xmlns:a16="http://schemas.microsoft.com/office/drawing/2014/main" id="{ED0AE27C-B074-6DCA-4DC6-CCE0A42678F6}"/>
              </a:ext>
            </a:extLst>
          </p:cNvPr>
          <p:cNvSpPr>
            <a:spLocks noGrp="1"/>
          </p:cNvSpPr>
          <p:nvPr>
            <p:ph type="title"/>
          </p:nvPr>
        </p:nvSpPr>
        <p:spPr/>
        <p:txBody>
          <a:bodyPr/>
          <a:lstStyle/>
          <a:p>
            <a:r>
              <a:rPr lang="en-DE" dirty="0"/>
              <a:t>Results – example atmospheric river (AR) case</a:t>
            </a:r>
          </a:p>
        </p:txBody>
      </p:sp>
      <p:sp>
        <p:nvSpPr>
          <p:cNvPr id="4" name="Slide Number Placeholder 3">
            <a:extLst>
              <a:ext uri="{FF2B5EF4-FFF2-40B4-BE49-F238E27FC236}">
                <a16:creationId xmlns:a16="http://schemas.microsoft.com/office/drawing/2014/main" id="{8AD43093-6C3E-E12C-6379-D443ED9825B9}"/>
              </a:ext>
            </a:extLst>
          </p:cNvPr>
          <p:cNvSpPr>
            <a:spLocks noGrp="1"/>
          </p:cNvSpPr>
          <p:nvPr>
            <p:ph type="sldNum" sz="quarter" idx="10"/>
          </p:nvPr>
        </p:nvSpPr>
        <p:spPr/>
        <p:txBody>
          <a:bodyPr/>
          <a:lstStyle/>
          <a:p>
            <a:fld id="{6B3B0B0F-E794-1244-9699-107C60B9C23A}" type="slidenum">
              <a:rPr lang="en-US" smtClean="0"/>
              <a:pPr/>
              <a:t>8</a:t>
            </a:fld>
            <a:endParaRPr lang="en-US"/>
          </a:p>
        </p:txBody>
      </p:sp>
      <p:sp>
        <p:nvSpPr>
          <p:cNvPr id="5" name="Footer Placeholder 4">
            <a:extLst>
              <a:ext uri="{FF2B5EF4-FFF2-40B4-BE49-F238E27FC236}">
                <a16:creationId xmlns:a16="http://schemas.microsoft.com/office/drawing/2014/main" id="{6F1C0E50-D8C0-4D34-6BCA-AE1C35323B7E}"/>
              </a:ext>
            </a:extLst>
          </p:cNvPr>
          <p:cNvSpPr>
            <a:spLocks noGrp="1"/>
          </p:cNvSpPr>
          <p:nvPr>
            <p:ph type="ftr" sz="quarter" idx="3"/>
          </p:nvPr>
        </p:nvSpPr>
        <p:spPr/>
        <p:txBody>
          <a:bodyPr/>
          <a:lstStyle/>
          <a:p>
            <a:pPr algn="ctr"/>
            <a:r>
              <a:rPr lang="en-US"/>
              <a:t>European Centre for Medium-Range Weather Forecasts</a:t>
            </a:r>
          </a:p>
        </p:txBody>
      </p:sp>
      <p:sp>
        <p:nvSpPr>
          <p:cNvPr id="12" name="Content Placeholder 2">
            <a:extLst>
              <a:ext uri="{FF2B5EF4-FFF2-40B4-BE49-F238E27FC236}">
                <a16:creationId xmlns:a16="http://schemas.microsoft.com/office/drawing/2014/main" id="{31F3CEC9-C267-BD1E-8D4E-58BC5C5CD525}"/>
              </a:ext>
            </a:extLst>
          </p:cNvPr>
          <p:cNvSpPr txBox="1">
            <a:spLocks/>
          </p:cNvSpPr>
          <p:nvPr/>
        </p:nvSpPr>
        <p:spPr>
          <a:xfrm>
            <a:off x="5835887" y="1816608"/>
            <a:ext cx="4978417" cy="342595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Helvetica" pitchFamily="2" charset="0"/>
              </a:rPr>
              <a:t>Very good agreement between </a:t>
            </a:r>
            <a:r>
              <a:rPr lang="en-GB" dirty="0">
                <a:solidFill>
                  <a:srgbClr val="7030A0"/>
                </a:solidFill>
                <a:latin typeface="Helvetica" pitchFamily="2" charset="0"/>
              </a:rPr>
              <a:t>simulated total (purple) </a:t>
            </a:r>
            <a:r>
              <a:rPr lang="en-GB" dirty="0">
                <a:solidFill>
                  <a:srgbClr val="0432FF"/>
                </a:solidFill>
                <a:latin typeface="Helvetica" pitchFamily="2" charset="0"/>
              </a:rPr>
              <a:t> </a:t>
            </a:r>
            <a:r>
              <a:rPr lang="en-GB" dirty="0">
                <a:solidFill>
                  <a:srgbClr val="000000"/>
                </a:solidFill>
                <a:latin typeface="Helvetica" pitchFamily="2" charset="0"/>
              </a:rPr>
              <a:t>and </a:t>
            </a:r>
            <a:r>
              <a:rPr lang="en-GB" dirty="0">
                <a:solidFill>
                  <a:schemeClr val="tx2"/>
                </a:solidFill>
                <a:latin typeface="Helvetica" pitchFamily="2" charset="0"/>
              </a:rPr>
              <a:t>observed (blue) </a:t>
            </a:r>
            <a:r>
              <a:rPr lang="en-GB" dirty="0">
                <a:solidFill>
                  <a:srgbClr val="000000"/>
                </a:solidFill>
                <a:latin typeface="Helvetica" pitchFamily="2" charset="0"/>
              </a:rPr>
              <a:t>profiles.</a:t>
            </a:r>
            <a:endParaRPr lang="en-GB" dirty="0">
              <a:solidFill>
                <a:srgbClr val="942093"/>
              </a:solidFill>
              <a:latin typeface="Helvetica" pitchFamily="2" charset="0"/>
            </a:endParaRPr>
          </a:p>
          <a:p>
            <a:pPr marL="360000" lvl="1" indent="0">
              <a:buNone/>
            </a:pPr>
            <a:endParaRPr lang="en-GB" dirty="0">
              <a:latin typeface="Helvetica" pitchFamily="2" charset="0"/>
            </a:endParaRPr>
          </a:p>
          <a:p>
            <a:r>
              <a:rPr lang="en-GB" dirty="0">
                <a:latin typeface="Helvetica" pitchFamily="2" charset="0"/>
              </a:rPr>
              <a:t>Resolved-scale </a:t>
            </a:r>
            <a:r>
              <a:rPr lang="en-GB" dirty="0">
                <a:highlight>
                  <a:srgbClr val="FFFF00"/>
                </a:highlight>
                <a:latin typeface="Helvetica" pitchFamily="2" charset="0"/>
              </a:rPr>
              <a:t>snow (yellow solid)</a:t>
            </a:r>
            <a:r>
              <a:rPr lang="en-GB" dirty="0">
                <a:latin typeface="Helvetica" pitchFamily="2" charset="0"/>
              </a:rPr>
              <a:t> is the dominant contribution</a:t>
            </a:r>
          </a:p>
          <a:p>
            <a:pPr lvl="1"/>
            <a:r>
              <a:rPr lang="en-GB" i="1" dirty="0">
                <a:latin typeface="Helvetica" pitchFamily="2" charset="0"/>
              </a:rPr>
              <a:t>which is a surprise, to be discussed</a:t>
            </a:r>
            <a:r>
              <a:rPr lang="en-GB" dirty="0">
                <a:latin typeface="Helvetica" pitchFamily="2" charset="0"/>
              </a:rPr>
              <a:t> </a:t>
            </a:r>
            <a:r>
              <a:rPr lang="en-GB" i="1" dirty="0">
                <a:latin typeface="Helvetica" pitchFamily="2" charset="0"/>
              </a:rPr>
              <a:t>later</a:t>
            </a:r>
            <a:endParaRPr lang="en-GB" dirty="0">
              <a:latin typeface="Helvetica" pitchFamily="2" charset="0"/>
            </a:endParaRPr>
          </a:p>
          <a:p>
            <a:endParaRPr lang="en-DE" dirty="0"/>
          </a:p>
        </p:txBody>
      </p:sp>
      <p:pic>
        <p:nvPicPr>
          <p:cNvPr id="14" name="Picture 13">
            <a:extLst>
              <a:ext uri="{FF2B5EF4-FFF2-40B4-BE49-F238E27FC236}">
                <a16:creationId xmlns:a16="http://schemas.microsoft.com/office/drawing/2014/main" id="{67356EDC-983D-78C4-80B2-3F4877CEFE73}"/>
              </a:ext>
            </a:extLst>
          </p:cNvPr>
          <p:cNvPicPr>
            <a:picLocks noChangeAspect="1"/>
          </p:cNvPicPr>
          <p:nvPr/>
        </p:nvPicPr>
        <p:blipFill>
          <a:blip r:embed="rId4"/>
          <a:srcRect/>
          <a:stretch/>
        </p:blipFill>
        <p:spPr>
          <a:xfrm>
            <a:off x="8468751" y="4339383"/>
            <a:ext cx="3720074" cy="2480049"/>
          </a:xfrm>
          <a:prstGeom prst="rect">
            <a:avLst/>
          </a:prstGeom>
        </p:spPr>
      </p:pic>
    </p:spTree>
    <p:extLst>
      <p:ext uri="{BB962C8B-B14F-4D97-AF65-F5344CB8AC3E}">
        <p14:creationId xmlns:p14="http://schemas.microsoft.com/office/powerpoint/2010/main" val="141244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C3B569B-31D5-67AD-2B78-6EF82140B76B}"/>
              </a:ext>
            </a:extLst>
          </p:cNvPr>
          <p:cNvPicPr>
            <a:picLocks noGrp="1" noChangeAspect="1"/>
          </p:cNvPicPr>
          <p:nvPr>
            <p:ph sz="quarter" idx="14"/>
          </p:nvPr>
        </p:nvPicPr>
        <p:blipFill rotWithShape="1">
          <a:blip r:embed="rId3"/>
          <a:srcRect l="48488" t="2281"/>
          <a:stretch/>
        </p:blipFill>
        <p:spPr>
          <a:xfrm>
            <a:off x="711592" y="418796"/>
            <a:ext cx="5529124" cy="5899922"/>
          </a:xfrm>
        </p:spPr>
      </p:pic>
      <p:sp>
        <p:nvSpPr>
          <p:cNvPr id="2" name="Title 1">
            <a:extLst>
              <a:ext uri="{FF2B5EF4-FFF2-40B4-BE49-F238E27FC236}">
                <a16:creationId xmlns:a16="http://schemas.microsoft.com/office/drawing/2014/main" id="{ED0AE27C-B074-6DCA-4DC6-CCE0A42678F6}"/>
              </a:ext>
            </a:extLst>
          </p:cNvPr>
          <p:cNvSpPr>
            <a:spLocks noGrp="1"/>
          </p:cNvSpPr>
          <p:nvPr>
            <p:ph type="title"/>
          </p:nvPr>
        </p:nvSpPr>
        <p:spPr/>
        <p:txBody>
          <a:bodyPr/>
          <a:lstStyle/>
          <a:p>
            <a:r>
              <a:rPr lang="en-DE" dirty="0"/>
              <a:t>Results – example Tropical cyclone (TC) case</a:t>
            </a:r>
          </a:p>
        </p:txBody>
      </p:sp>
      <p:sp>
        <p:nvSpPr>
          <p:cNvPr id="4" name="Slide Number Placeholder 3">
            <a:extLst>
              <a:ext uri="{FF2B5EF4-FFF2-40B4-BE49-F238E27FC236}">
                <a16:creationId xmlns:a16="http://schemas.microsoft.com/office/drawing/2014/main" id="{8AD43093-6C3E-E12C-6379-D443ED9825B9}"/>
              </a:ext>
            </a:extLst>
          </p:cNvPr>
          <p:cNvSpPr>
            <a:spLocks noGrp="1"/>
          </p:cNvSpPr>
          <p:nvPr>
            <p:ph type="sldNum" sz="quarter" idx="10"/>
          </p:nvPr>
        </p:nvSpPr>
        <p:spPr/>
        <p:txBody>
          <a:bodyPr/>
          <a:lstStyle/>
          <a:p>
            <a:fld id="{6B3B0B0F-E794-1244-9699-107C60B9C23A}" type="slidenum">
              <a:rPr lang="en-US" smtClean="0"/>
              <a:pPr/>
              <a:t>9</a:t>
            </a:fld>
            <a:endParaRPr lang="en-US"/>
          </a:p>
        </p:txBody>
      </p:sp>
      <p:sp>
        <p:nvSpPr>
          <p:cNvPr id="5" name="Footer Placeholder 4">
            <a:extLst>
              <a:ext uri="{FF2B5EF4-FFF2-40B4-BE49-F238E27FC236}">
                <a16:creationId xmlns:a16="http://schemas.microsoft.com/office/drawing/2014/main" id="{6F1C0E50-D8C0-4D34-6BCA-AE1C35323B7E}"/>
              </a:ext>
            </a:extLst>
          </p:cNvPr>
          <p:cNvSpPr>
            <a:spLocks noGrp="1"/>
          </p:cNvSpPr>
          <p:nvPr>
            <p:ph type="ftr" sz="quarter" idx="3"/>
          </p:nvPr>
        </p:nvSpPr>
        <p:spPr/>
        <p:txBody>
          <a:bodyPr/>
          <a:lstStyle/>
          <a:p>
            <a:pPr algn="ctr"/>
            <a:r>
              <a:rPr lang="en-US"/>
              <a:t>European Centre for Medium-Range Weather Forecasts</a:t>
            </a:r>
          </a:p>
        </p:txBody>
      </p:sp>
      <p:sp>
        <p:nvSpPr>
          <p:cNvPr id="3" name="Content Placeholder 2">
            <a:extLst>
              <a:ext uri="{FF2B5EF4-FFF2-40B4-BE49-F238E27FC236}">
                <a16:creationId xmlns:a16="http://schemas.microsoft.com/office/drawing/2014/main" id="{97EEB809-2DD1-3B5C-FE14-36152E15A215}"/>
              </a:ext>
            </a:extLst>
          </p:cNvPr>
          <p:cNvSpPr txBox="1">
            <a:spLocks/>
          </p:cNvSpPr>
          <p:nvPr/>
        </p:nvSpPr>
        <p:spPr>
          <a:xfrm>
            <a:off x="5835887" y="1816608"/>
            <a:ext cx="4978417" cy="342595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effectLst/>
                <a:latin typeface="Helvetica" pitchFamily="2" charset="0"/>
              </a:rPr>
              <a:t>Results for all TC cases</a:t>
            </a:r>
            <a:r>
              <a:rPr lang="en-GB" dirty="0">
                <a:latin typeface="Helvetica" pitchFamily="2" charset="0"/>
              </a:rPr>
              <a:t> </a:t>
            </a:r>
            <a:r>
              <a:rPr lang="en-GB" dirty="0">
                <a:effectLst/>
                <a:latin typeface="Helvetica" pitchFamily="2" charset="0"/>
              </a:rPr>
              <a:t>show poor agreement</a:t>
            </a:r>
            <a:r>
              <a:rPr lang="en-GB" dirty="0">
                <a:latin typeface="Helvetica" pitchFamily="2" charset="0"/>
              </a:rPr>
              <a:t> </a:t>
            </a:r>
            <a:r>
              <a:rPr lang="en-GB" dirty="0">
                <a:effectLst/>
                <a:latin typeface="Helvetica" pitchFamily="2" charset="0"/>
              </a:rPr>
              <a:t>between </a:t>
            </a:r>
            <a:r>
              <a:rPr lang="en-GB" dirty="0">
                <a:solidFill>
                  <a:srgbClr val="7030A0"/>
                </a:solidFill>
                <a:effectLst/>
                <a:latin typeface="Helvetica" pitchFamily="2" charset="0"/>
              </a:rPr>
              <a:t>simulation </a:t>
            </a:r>
            <a:r>
              <a:rPr lang="en-GB" dirty="0">
                <a:effectLst/>
                <a:latin typeface="Helvetica" pitchFamily="2" charset="0"/>
              </a:rPr>
              <a:t>and</a:t>
            </a:r>
            <a:r>
              <a:rPr lang="en-GB" dirty="0">
                <a:latin typeface="Helvetica" pitchFamily="2" charset="0"/>
              </a:rPr>
              <a:t> </a:t>
            </a:r>
            <a:r>
              <a:rPr lang="en-GB" dirty="0">
                <a:solidFill>
                  <a:schemeClr val="accent1"/>
                </a:solidFill>
                <a:effectLst/>
                <a:latin typeface="Helvetica" pitchFamily="2" charset="0"/>
              </a:rPr>
              <a:t>observation</a:t>
            </a:r>
            <a:endParaRPr lang="en-GB" dirty="0">
              <a:solidFill>
                <a:schemeClr val="accent1"/>
              </a:solidFill>
              <a:latin typeface="Helvetica" pitchFamily="2" charset="0"/>
            </a:endParaRPr>
          </a:p>
          <a:p>
            <a:pPr lvl="1"/>
            <a:r>
              <a:rPr lang="en-GB" i="1" dirty="0">
                <a:effectLst/>
                <a:latin typeface="Helvetica" pitchFamily="2" charset="0"/>
              </a:rPr>
              <a:t>“Shape” of the</a:t>
            </a:r>
            <a:r>
              <a:rPr lang="en-GB" dirty="0">
                <a:latin typeface="Helvetica" pitchFamily="2" charset="0"/>
              </a:rPr>
              <a:t> </a:t>
            </a:r>
            <a:r>
              <a:rPr lang="en-GB" i="1" dirty="0">
                <a:effectLst/>
                <a:latin typeface="Helvetica" pitchFamily="2" charset="0"/>
              </a:rPr>
              <a:t>profiles do not match</a:t>
            </a:r>
            <a:endParaRPr lang="en-GB" dirty="0">
              <a:latin typeface="Helvetica" pitchFamily="2" charset="0"/>
            </a:endParaRPr>
          </a:p>
          <a:p>
            <a:pPr lvl="1"/>
            <a:r>
              <a:rPr lang="en-GB" i="1" dirty="0">
                <a:effectLst/>
                <a:latin typeface="Helvetica" pitchFamily="2" charset="0"/>
              </a:rPr>
              <a:t>Amplitude also</a:t>
            </a:r>
            <a:r>
              <a:rPr lang="en-GB" dirty="0">
                <a:latin typeface="Helvetica" pitchFamily="2" charset="0"/>
              </a:rPr>
              <a:t> </a:t>
            </a:r>
            <a:r>
              <a:rPr lang="en-GB" i="1" dirty="0">
                <a:effectLst/>
                <a:latin typeface="Helvetica" pitchFamily="2" charset="0"/>
              </a:rPr>
              <a:t>systematically</a:t>
            </a:r>
            <a:r>
              <a:rPr lang="en-GB" dirty="0">
                <a:latin typeface="Helvetica" pitchFamily="2" charset="0"/>
              </a:rPr>
              <a:t> </a:t>
            </a:r>
            <a:r>
              <a:rPr lang="en-GB" i="1" dirty="0">
                <a:effectLst/>
                <a:latin typeface="Helvetica" pitchFamily="2" charset="0"/>
              </a:rPr>
              <a:t>overestimated</a:t>
            </a:r>
            <a:endParaRPr lang="en-GB" dirty="0">
              <a:effectLst/>
              <a:latin typeface="Helvetica" pitchFamily="2" charset="0"/>
            </a:endParaRPr>
          </a:p>
          <a:p>
            <a:endParaRPr lang="en-DE" dirty="0"/>
          </a:p>
        </p:txBody>
      </p:sp>
      <p:pic>
        <p:nvPicPr>
          <p:cNvPr id="7" name="Picture 6">
            <a:extLst>
              <a:ext uri="{FF2B5EF4-FFF2-40B4-BE49-F238E27FC236}">
                <a16:creationId xmlns:a16="http://schemas.microsoft.com/office/drawing/2014/main" id="{3CBF34DC-8E31-E30F-BC87-AC1E7EB0AF89}"/>
              </a:ext>
            </a:extLst>
          </p:cNvPr>
          <p:cNvPicPr>
            <a:picLocks noChangeAspect="1"/>
          </p:cNvPicPr>
          <p:nvPr/>
        </p:nvPicPr>
        <p:blipFill>
          <a:blip r:embed="rId4"/>
          <a:srcRect/>
          <a:stretch/>
        </p:blipFill>
        <p:spPr>
          <a:xfrm>
            <a:off x="7556010" y="3651962"/>
            <a:ext cx="4632813" cy="3202990"/>
          </a:xfrm>
          <a:prstGeom prst="rect">
            <a:avLst/>
          </a:prstGeom>
        </p:spPr>
      </p:pic>
    </p:spTree>
    <p:extLst>
      <p:ext uri="{BB962C8B-B14F-4D97-AF65-F5344CB8AC3E}">
        <p14:creationId xmlns:p14="http://schemas.microsoft.com/office/powerpoint/2010/main" val="467612907"/>
      </p:ext>
    </p:extLst>
  </p:cSld>
  <p:clrMapOvr>
    <a:masterClrMapping/>
  </p:clrMapOvr>
</p:sld>
</file>

<file path=ppt/theme/theme1.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C11B307580C44297B69521475766C4" ma:contentTypeVersion="13" ma:contentTypeDescription="Create a new document." ma:contentTypeScope="" ma:versionID="ad19b017d308dbaa02dfc8fbfa6dd74e">
  <xsd:schema xmlns:xsd="http://www.w3.org/2001/XMLSchema" xmlns:xs="http://www.w3.org/2001/XMLSchema" xmlns:p="http://schemas.microsoft.com/office/2006/metadata/properties" xmlns:ns3="b7c9a153-9920-4347-99ab-957e3230e476" xmlns:ns4="4bf9bf45-9453-40da-aaa0-895ec0932f38" targetNamespace="http://schemas.microsoft.com/office/2006/metadata/properties" ma:root="true" ma:fieldsID="a4b5035805377bf5872d65aadb1baa6d" ns3:_="" ns4:_="">
    <xsd:import namespace="b7c9a153-9920-4347-99ab-957e3230e476"/>
    <xsd:import namespace="4bf9bf45-9453-40da-aaa0-895ec0932f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9a153-9920-4347-99ab-957e3230e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f9bf45-9453-40da-aaa0-895ec0932f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9ADB5-4BD5-40CC-BD95-F0539D946A52}">
  <ds:schemaRefs>
    <ds:schemaRef ds:uri="http://www.w3.org/XML/1998/namespace"/>
    <ds:schemaRef ds:uri="http://schemas.openxmlformats.org/package/2006/metadata/core-properties"/>
    <ds:schemaRef ds:uri="http://purl.org/dc/elements/1.1/"/>
    <ds:schemaRef ds:uri="4bf9bf45-9453-40da-aaa0-895ec0932f38"/>
    <ds:schemaRef ds:uri="http://schemas.microsoft.com/office/2006/documentManagement/types"/>
    <ds:schemaRef ds:uri="b7c9a153-9920-4347-99ab-957e3230e476"/>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E85ECB5-7825-46F4-A160-54ED235CB666}">
  <ds:schemaRefs>
    <ds:schemaRef ds:uri="http://schemas.microsoft.com/sharepoint/v3/contenttype/forms"/>
  </ds:schemaRefs>
</ds:datastoreItem>
</file>

<file path=customXml/itemProps3.xml><?xml version="1.0" encoding="utf-8"?>
<ds:datastoreItem xmlns:ds="http://schemas.openxmlformats.org/officeDocument/2006/customXml" ds:itemID="{8A18EF98-E7B8-4759-BEDA-015ED7AC1B1A}">
  <ds:schemaRefs>
    <ds:schemaRef ds:uri="4bf9bf45-9453-40da-aaa0-895ec0932f38"/>
    <ds:schemaRef ds:uri="b7c9a153-9920-4347-99ab-957e3230e4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ECMWF_16.9_light_blue</Template>
  <TotalTime>14848</TotalTime>
  <Words>2209</Words>
  <Application>Microsoft Macintosh PowerPoint</Application>
  <PresentationFormat>Custom</PresentationFormat>
  <Paragraphs>248</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GyrePagellaMathJax_Normal</vt:lpstr>
      <vt:lpstr>Helvetica</vt:lpstr>
      <vt:lpstr>ECMWF Light 16:9 blue</vt:lpstr>
      <vt:lpstr>PowerPoint Presentation</vt:lpstr>
      <vt:lpstr>Introduction</vt:lpstr>
      <vt:lpstr>Components of PRO forward operator </vt:lpstr>
      <vt:lpstr>Analogy between PRO and RO observable</vt:lpstr>
      <vt:lpstr>linear relationship between KDP and hydrometeor content  </vt:lpstr>
      <vt:lpstr>Experimental setup</vt:lpstr>
      <vt:lpstr>Results    </vt:lpstr>
      <vt:lpstr>Results – example atmospheric river (AR) case</vt:lpstr>
      <vt:lpstr>Results – example Tropical cyclone (TC) case</vt:lpstr>
      <vt:lpstr>Why does snow dominate the signal?</vt:lpstr>
      <vt:lpstr>Sensitivity experiments</vt:lpstr>
      <vt:lpstr>How would our results look like with using 1D calculation (i.e., assuming the atmospheric condition is horizontally uniform around the tangent point)?</vt:lpstr>
      <vt:lpstr>Summary</vt:lpstr>
      <vt:lpstr>How import is the exact position of the rays?</vt:lpstr>
      <vt:lpstr>Future work</vt:lpstr>
      <vt:lpstr>Backup</vt:lpstr>
      <vt:lpstr>GNSS-PRO measurement principle</vt:lpstr>
      <vt:lpstr>PowerPoint Presentation</vt:lpstr>
      <vt:lpstr>Systematic overestimation of ΦDP for TC cases </vt:lpstr>
      <vt:lpstr>PowerPoint Presentation</vt:lpstr>
      <vt:lpstr>PowerPoint Presentation</vt:lpstr>
      <vt:lpstr>PowerPoint Presentation</vt:lpstr>
      <vt:lpstr>What is GNSS-PRO?</vt:lpstr>
    </vt:vector>
  </TitlesOfParts>
  <Company>ECMWF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 Lonitz</dc:creator>
  <cp:lastModifiedBy>Katrin Lonitz</cp:lastModifiedBy>
  <cp:revision>89</cp:revision>
  <cp:lastPrinted>2014-11-19T12:15:44Z</cp:lastPrinted>
  <dcterms:created xsi:type="dcterms:W3CDTF">2020-12-10T10:42:09Z</dcterms:created>
  <dcterms:modified xsi:type="dcterms:W3CDTF">2023-11-27T16:48:29Z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0x01010000C11B307580C44297B69521475766C4</vt:lpwstr>
  </property>
</Properties>
</file>