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ppt/_rels/presentation.xml.rels" ContentType="application/vnd.openxmlformats-package.relationships+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3.xml.rels" ContentType="application/vnd.openxmlformats-package.relationships+xml"/>
  <Override PartName="/ppt/slideLayouts/_rels/slideLayout36.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19.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18.xml.rels" ContentType="application/vnd.openxmlformats-package.relationships+xml"/>
  <Override PartName="/ppt/slideLayouts/_rels/slideLayout3.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28.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1.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xml.rels" ContentType="application/vnd.openxmlformats-package.relationships+xml"/>
  <Override PartName="/ppt/slideLayouts/_rels/slideLayout9.xml.rels" ContentType="application/vnd.openxmlformats-package.relationships+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3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3.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9.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media/image24.wmf" ContentType="image/x-wmf"/>
  <Override PartName="/ppt/media/image23.jpeg" ContentType="image/jpeg"/>
  <Override PartName="/ppt/media/image8.png" ContentType="image/png"/>
  <Override PartName="/ppt/media/image6.png" ContentType="image/png"/>
  <Override PartName="/ppt/media/image5.png" ContentType="image/png"/>
  <Override PartName="/ppt/media/image4.png" ContentType="image/png"/>
  <Override PartName="/ppt/media/image7.png" ContentType="image/png"/>
  <Override PartName="/ppt/media/image16.png" ContentType="image/png"/>
  <Override PartName="/ppt/media/image15.png" ContentType="image/png"/>
  <Override PartName="/ppt/media/image14.png" ContentType="image/png"/>
  <Override PartName="/ppt/media/image13.png" ContentType="image/png"/>
  <Override PartName="/ppt/media/image10.png" ContentType="image/png"/>
  <Override PartName="/ppt/media/image12.png" ContentType="image/png"/>
  <Override PartName="/ppt/media/image9.jpeg" ContentType="image/jpeg"/>
  <Override PartName="/ppt/media/image2.jpeg" ContentType="image/jpeg"/>
  <Override PartName="/ppt/media/image1.jpeg" ContentType="image/jpeg"/>
  <Override PartName="/ppt/media/image11.png" ContentType="image/png"/>
  <Override PartName="/ppt/media/image3.jpeg" ContentType="image/jpeg"/>
  <Override PartName="/ppt/media/image17.png" ContentType="image/png"/>
  <Override PartName="/ppt/media/image18.png" ContentType="image/png"/>
  <Override PartName="/ppt/media/image19.png" ContentType="image/png"/>
  <Override PartName="/ppt/media/image20.png" ContentType="image/png"/>
  <Override PartName="/ppt/media/image29.png" ContentType="image/png"/>
  <Override PartName="/ppt/media/image27.png" ContentType="image/png"/>
  <Override PartName="/ppt/media/image26.png" ContentType="image/png"/>
  <Override PartName="/ppt/media/image22.png" ContentType="image/png"/>
  <Override PartName="/ppt/media/image25.png" ContentType="image/png"/>
  <Override PartName="/ppt/media/image28.png" ContentType="image/png"/>
  <Override PartName="/ppt/media/image31.png" ContentType="image/png"/>
  <Override PartName="/ppt/media/image30.png" ContentType="image/png"/>
  <Override PartName="/ppt/media/image21.png" ContentType="image/png"/>
  <Override PartName="/ppt/notesSlides/_rels/notesSlide7.xml.rels" ContentType="application/vnd.openxmlformats-package.relationships+xml"/>
  <Override PartName="/ppt/notesSlides/_rels/notesSlide18.xml.rels" ContentType="application/vnd.openxmlformats-package.relationships+xml"/>
  <Override PartName="/ppt/notesSlides/_rels/notesSlide10.xml.rels" ContentType="application/vnd.openxmlformats-package.relationships+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14.xml.rels" ContentType="application/vnd.openxmlformats-package.relationships+xml"/>
  <Override PartName="/ppt/notesSlides/_rels/notesSlide2.xml.rels" ContentType="application/vnd.openxmlformats-package.relationships+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presProps.xml" ContentType="application/vnd.openxmlformats-officedocument.presentationml.presProps+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_rels/.rels" ContentType="application/vnd.openxmlformats-package.relationshi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6858000"/>
  <p:notesSz cx="6858000" cy="99472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fr-FR" sz="1800" spc="-1" strike="noStrike">
                <a:solidFill>
                  <a:srgbClr val="000000"/>
                </a:solidFill>
                <a:latin typeface="Arial"/>
              </a:rPr>
              <a:t>Click to move the slide</a:t>
            </a:r>
            <a:endParaRPr b="0" lang="fr-FR" sz="1800" spc="-1" strike="noStrike">
              <a:solidFill>
                <a:srgbClr val="000000"/>
              </a:solidFill>
              <a:latin typeface="Arial"/>
            </a:endParaRPr>
          </a:p>
        </p:txBody>
      </p:sp>
      <p:sp>
        <p:nvSpPr>
          <p:cNvPr id="127"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solidFill>
                  <a:srgbClr val="000000"/>
                </a:solidFill>
                <a:latin typeface="Calibri"/>
              </a:rPr>
              <a:t>Click to edit the notes format</a:t>
            </a:r>
            <a:endParaRPr b="0" lang="en-US" sz="2000" spc="-1" strike="noStrike">
              <a:solidFill>
                <a:srgbClr val="000000"/>
              </a:solidFill>
              <a:latin typeface="Calibri"/>
            </a:endParaRPr>
          </a:p>
        </p:txBody>
      </p:sp>
      <p:sp>
        <p:nvSpPr>
          <p:cNvPr id="128"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solidFill>
                  <a:srgbClr val="000000"/>
                </a:solidFill>
                <a:latin typeface="Calibri"/>
              </a:rPr>
              <a:t>&lt;header&gt;</a:t>
            </a:r>
            <a:endParaRPr b="0" lang="en-US" sz="1400" spc="-1" strike="noStrike">
              <a:solidFill>
                <a:srgbClr val="000000"/>
              </a:solidFill>
              <a:latin typeface="Calibri"/>
            </a:endParaRPr>
          </a:p>
        </p:txBody>
      </p:sp>
      <p:sp>
        <p:nvSpPr>
          <p:cNvPr id="129" name="PlaceHolder 4"/>
          <p:cNvSpPr>
            <a:spLocks noGrp="1"/>
          </p:cNvSpPr>
          <p:nvPr>
            <p:ph type="dt" idx="7"/>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solidFill>
                  <a:srgbClr val="000000"/>
                </a:solidFill>
                <a:latin typeface="Calibri"/>
              </a:defRPr>
            </a:lvl1pPr>
          </a:lstStyle>
          <a:p>
            <a:pPr algn="r">
              <a:buNone/>
            </a:pPr>
            <a:r>
              <a:rPr b="0" lang="en-US" sz="1400" spc="-1" strike="noStrike">
                <a:solidFill>
                  <a:srgbClr val="000000"/>
                </a:solidFill>
                <a:latin typeface="Calibri"/>
              </a:rPr>
              <a:t>&lt;date/time&gt;</a:t>
            </a:r>
            <a:endParaRPr b="0" lang="en-US" sz="1400" spc="-1" strike="noStrike">
              <a:solidFill>
                <a:srgbClr val="000000"/>
              </a:solidFill>
              <a:latin typeface="Calibri"/>
            </a:endParaRPr>
          </a:p>
        </p:txBody>
      </p:sp>
      <p:sp>
        <p:nvSpPr>
          <p:cNvPr id="130" name="PlaceHolder 5"/>
          <p:cNvSpPr>
            <a:spLocks noGrp="1"/>
          </p:cNvSpPr>
          <p:nvPr>
            <p:ph type="ftr" idx="8"/>
          </p:nvPr>
        </p:nvSpPr>
        <p:spPr>
          <a:xfrm>
            <a:off x="0" y="9555480"/>
            <a:ext cx="3372840" cy="502560"/>
          </a:xfrm>
          <a:prstGeom prst="rect">
            <a:avLst/>
          </a:prstGeom>
          <a:noFill/>
          <a:ln w="0">
            <a:noFill/>
          </a:ln>
        </p:spPr>
        <p:txBody>
          <a:bodyPr lIns="0" rIns="0" tIns="0" bIns="0" anchor="b">
            <a:noAutofit/>
          </a:bodyPr>
          <a:lstStyle>
            <a:lvl1pPr>
              <a:defRPr b="0" lang="en-US" sz="1400" spc="-1" strike="noStrike">
                <a:solidFill>
                  <a:srgbClr val="000000"/>
                </a:solidFill>
                <a:latin typeface="Calibri"/>
              </a:defRPr>
            </a:lvl1pPr>
          </a:lstStyle>
          <a:p>
            <a:r>
              <a:rPr b="0" lang="en-US" sz="1400" spc="-1" strike="noStrike">
                <a:solidFill>
                  <a:srgbClr val="000000"/>
                </a:solidFill>
                <a:latin typeface="Calibri"/>
              </a:rPr>
              <a:t>&lt;footer&gt;</a:t>
            </a:r>
            <a:endParaRPr b="0" lang="en-US" sz="1400" spc="-1" strike="noStrike">
              <a:solidFill>
                <a:srgbClr val="000000"/>
              </a:solidFill>
              <a:latin typeface="Calibri"/>
            </a:endParaRPr>
          </a:p>
        </p:txBody>
      </p:sp>
      <p:sp>
        <p:nvSpPr>
          <p:cNvPr id="131" name="PlaceHolder 6"/>
          <p:cNvSpPr>
            <a:spLocks noGrp="1"/>
          </p:cNvSpPr>
          <p:nvPr>
            <p:ph type="sldNum" idx="9"/>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solidFill>
                  <a:srgbClr val="000000"/>
                </a:solidFill>
                <a:latin typeface="Calibri"/>
              </a:defRPr>
            </a:lvl1pPr>
          </a:lstStyle>
          <a:p>
            <a:pPr algn="r">
              <a:buNone/>
            </a:pPr>
            <a:fld id="{69D8C382-E084-4834-8C9F-F117E250F3EE}" type="slidenum">
              <a:rPr b="0" lang="en-US" sz="1400" spc="-1" strike="noStrike">
                <a:solidFill>
                  <a:srgbClr val="000000"/>
                </a:solidFill>
                <a:latin typeface="Calibri"/>
              </a:rPr>
              <a:t>&lt;number&gt;</a:t>
            </a:fld>
            <a:endParaRPr b="0" lang="en-US"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sldImg"/>
          </p:nvPr>
        </p:nvSpPr>
        <p:spPr>
          <a:xfrm>
            <a:off x="944640" y="746280"/>
            <a:ext cx="4960440" cy="3720600"/>
          </a:xfrm>
          <a:prstGeom prst="rect">
            <a:avLst/>
          </a:prstGeom>
          <a:ln w="0">
            <a:noFill/>
          </a:ln>
        </p:spPr>
      </p:sp>
      <p:sp>
        <p:nvSpPr>
          <p:cNvPr id="270" name="Forme libre 442"/>
          <p:cNvSpPr/>
          <p:nvPr/>
        </p:nvSpPr>
        <p:spPr>
          <a:xfrm>
            <a:off x="685800" y="4724280"/>
            <a:ext cx="5470200" cy="4458960"/>
          </a:xfrm>
          <a:custGeom>
            <a:avLst/>
            <a:gdLst>
              <a:gd name="textAreaLeft" fmla="*/ 0 w 5470200"/>
              <a:gd name="textAreaRight" fmla="*/ 5470560 w 5470200"/>
              <a:gd name="textAreaTop" fmla="*/ 0 h 4458960"/>
              <a:gd name="textAreaBottom" fmla="*/ 4459320 h 44589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sldImg"/>
          </p:nvPr>
        </p:nvSpPr>
        <p:spPr>
          <a:xfrm>
            <a:off x="993600" y="766800"/>
            <a:ext cx="5119560" cy="3838320"/>
          </a:xfrm>
          <a:prstGeom prst="rect">
            <a:avLst/>
          </a:prstGeom>
          <a:ln w="0">
            <a:noFill/>
          </a:ln>
        </p:spPr>
      </p:sp>
      <p:sp>
        <p:nvSpPr>
          <p:cNvPr id="278" name="ZoneTexte 450"/>
          <p:cNvSpPr/>
          <p:nvPr/>
        </p:nvSpPr>
        <p:spPr>
          <a:xfrm>
            <a:off x="711000" y="4862160"/>
            <a:ext cx="5676480" cy="4605120"/>
          </a:xfrm>
          <a:prstGeom prst="rect">
            <a:avLst/>
          </a:prstGeom>
          <a:noFill/>
          <a:ln w="0">
            <a:noFill/>
          </a:ln>
        </p:spPr>
        <p:style>
          <a:lnRef idx="0"/>
          <a:fillRef idx="0"/>
          <a:effectRef idx="0"/>
          <a:fontRef idx="minor"/>
        </p:style>
        <p:txBody>
          <a:bodyPr lIns="92880" rIns="92880" tIns="48240" bIns="48240" anchor="t">
            <a:noAutofit/>
          </a:bodyPr>
          <a:p>
            <a:pP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1200" spc="-1" strike="noStrike">
              <a:solidFill>
                <a:srgbClr val="000000"/>
              </a:solidFill>
              <a:latin typeface="Calibri"/>
            </a:endParaRPr>
          </a:p>
          <a:p>
            <a:pP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1200" spc="-1" strike="noStrike">
              <a:solidFill>
                <a:srgbClr val="000000"/>
              </a:solidFill>
              <a:latin typeface="Calibri"/>
            </a:endParaRPr>
          </a:p>
          <a:p>
            <a:pPr>
              <a:lnSpc>
                <a:spcPct val="100000"/>
              </a:lnSpc>
              <a:spcBef>
                <a:spcPts val="448"/>
              </a:spcBef>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1200" spc="-1" strike="noStrike">
              <a:solidFill>
                <a:srgbClr val="000000"/>
              </a:solidFill>
              <a:latin typeface="Calibri"/>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1"/>
          <p:cNvSpPr>
            <a:spLocks noGrp="1"/>
          </p:cNvSpPr>
          <p:nvPr>
            <p:ph type="sldImg"/>
          </p:nvPr>
        </p:nvSpPr>
        <p:spPr>
          <a:xfrm>
            <a:off x="1003320" y="755640"/>
            <a:ext cx="4833720" cy="3714480"/>
          </a:xfrm>
          <a:prstGeom prst="rect">
            <a:avLst/>
          </a:prstGeom>
          <a:ln w="0">
            <a:noFill/>
          </a:ln>
        </p:spPr>
      </p:sp>
      <p:sp>
        <p:nvSpPr>
          <p:cNvPr id="280" name="Forme libre 452"/>
          <p:cNvSpPr/>
          <p:nvPr/>
        </p:nvSpPr>
        <p:spPr>
          <a:xfrm>
            <a:off x="685800" y="4724280"/>
            <a:ext cx="5471640" cy="4460760"/>
          </a:xfrm>
          <a:custGeom>
            <a:avLst/>
            <a:gdLst>
              <a:gd name="textAreaLeft" fmla="*/ 0 w 5471640"/>
              <a:gd name="textAreaRight" fmla="*/ 5472000 w 5471640"/>
              <a:gd name="textAreaTop" fmla="*/ 0 h 4460760"/>
              <a:gd name="textAreaBottom" fmla="*/ 4461120 h 4460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sldImg"/>
          </p:nvPr>
        </p:nvSpPr>
        <p:spPr>
          <a:xfrm>
            <a:off x="1003320" y="755640"/>
            <a:ext cx="4833720" cy="3714480"/>
          </a:xfrm>
          <a:prstGeom prst="rect">
            <a:avLst/>
          </a:prstGeom>
          <a:ln w="0">
            <a:noFill/>
          </a:ln>
        </p:spPr>
      </p:sp>
      <p:sp>
        <p:nvSpPr>
          <p:cNvPr id="282" name="Forme libre 454"/>
          <p:cNvSpPr/>
          <p:nvPr/>
        </p:nvSpPr>
        <p:spPr>
          <a:xfrm>
            <a:off x="685800" y="4724280"/>
            <a:ext cx="5471640" cy="4460760"/>
          </a:xfrm>
          <a:custGeom>
            <a:avLst/>
            <a:gdLst>
              <a:gd name="textAreaLeft" fmla="*/ 0 w 5471640"/>
              <a:gd name="textAreaRight" fmla="*/ 5472000 w 5471640"/>
              <a:gd name="textAreaTop" fmla="*/ 0 h 4460760"/>
              <a:gd name="textAreaBottom" fmla="*/ 4461120 h 4460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sldImg"/>
          </p:nvPr>
        </p:nvSpPr>
        <p:spPr>
          <a:xfrm>
            <a:off x="1003320" y="755640"/>
            <a:ext cx="4833720" cy="3714480"/>
          </a:xfrm>
          <a:prstGeom prst="rect">
            <a:avLst/>
          </a:prstGeom>
          <a:ln w="0">
            <a:noFill/>
          </a:ln>
        </p:spPr>
      </p:sp>
      <p:sp>
        <p:nvSpPr>
          <p:cNvPr id="272" name="Forme libre 444"/>
          <p:cNvSpPr/>
          <p:nvPr/>
        </p:nvSpPr>
        <p:spPr>
          <a:xfrm>
            <a:off x="685800" y="4724280"/>
            <a:ext cx="5471640" cy="4460760"/>
          </a:xfrm>
          <a:custGeom>
            <a:avLst/>
            <a:gdLst>
              <a:gd name="textAreaLeft" fmla="*/ 0 w 5471640"/>
              <a:gd name="textAreaRight" fmla="*/ 5472000 w 5471640"/>
              <a:gd name="textAreaTop" fmla="*/ 0 h 4460760"/>
              <a:gd name="textAreaBottom" fmla="*/ 4461120 h 4460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sldImg"/>
          </p:nvPr>
        </p:nvSpPr>
        <p:spPr>
          <a:xfrm>
            <a:off x="1003320" y="755640"/>
            <a:ext cx="4833720" cy="3714480"/>
          </a:xfrm>
          <a:prstGeom prst="rect">
            <a:avLst/>
          </a:prstGeom>
          <a:ln w="0">
            <a:noFill/>
          </a:ln>
        </p:spPr>
      </p:sp>
      <p:sp>
        <p:nvSpPr>
          <p:cNvPr id="274" name="Forme libre 446"/>
          <p:cNvSpPr/>
          <p:nvPr/>
        </p:nvSpPr>
        <p:spPr>
          <a:xfrm>
            <a:off x="685800" y="4724280"/>
            <a:ext cx="5471640" cy="4460760"/>
          </a:xfrm>
          <a:custGeom>
            <a:avLst/>
            <a:gdLst>
              <a:gd name="textAreaLeft" fmla="*/ 0 w 5471640"/>
              <a:gd name="textAreaRight" fmla="*/ 5472000 w 5471640"/>
              <a:gd name="textAreaTop" fmla="*/ 0 h 4460760"/>
              <a:gd name="textAreaBottom" fmla="*/ 4461120 h 4460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sldImg"/>
          </p:nvPr>
        </p:nvSpPr>
        <p:spPr>
          <a:xfrm>
            <a:off x="1003320" y="755640"/>
            <a:ext cx="4833720" cy="3714480"/>
          </a:xfrm>
          <a:prstGeom prst="rect">
            <a:avLst/>
          </a:prstGeom>
          <a:ln w="0">
            <a:noFill/>
          </a:ln>
        </p:spPr>
      </p:sp>
      <p:sp>
        <p:nvSpPr>
          <p:cNvPr id="276" name="Forme libre 448"/>
          <p:cNvSpPr/>
          <p:nvPr/>
        </p:nvSpPr>
        <p:spPr>
          <a:xfrm>
            <a:off x="685800" y="4724280"/>
            <a:ext cx="5471640" cy="4460760"/>
          </a:xfrm>
          <a:custGeom>
            <a:avLst/>
            <a:gdLst>
              <a:gd name="textAreaLeft" fmla="*/ 0 w 5471640"/>
              <a:gd name="textAreaRight" fmla="*/ 5472000 w 5471640"/>
              <a:gd name="textAreaTop" fmla="*/ 0 h 4460760"/>
              <a:gd name="textAreaBottom" fmla="*/ 4461120 h 4460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dt" idx="2"/>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28" name="PlaceHolder 2"/>
          <p:cNvSpPr>
            <a:spLocks noGrp="1"/>
          </p:cNvSpPr>
          <p:nvPr>
            <p:ph/>
          </p:nvPr>
        </p:nvSpPr>
        <p:spPr>
          <a:xfrm>
            <a:off x="864720" y="1415520"/>
            <a:ext cx="780552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29" name="PlaceHolder 3"/>
          <p:cNvSpPr>
            <a:spLocks noGrp="1"/>
          </p:cNvSpPr>
          <p:nvPr>
            <p:ph/>
          </p:nvPr>
        </p:nvSpPr>
        <p:spPr>
          <a:xfrm>
            <a:off x="864720" y="3942720"/>
            <a:ext cx="780552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dt" idx="2"/>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31" name="PlaceHolder 2"/>
          <p:cNvSpPr>
            <a:spLocks noGrp="1"/>
          </p:cNvSpPr>
          <p:nvPr>
            <p:ph/>
          </p:nvPr>
        </p:nvSpPr>
        <p:spPr>
          <a:xfrm>
            <a:off x="8647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32" name="PlaceHolder 3"/>
          <p:cNvSpPr>
            <a:spLocks noGrp="1"/>
          </p:cNvSpPr>
          <p:nvPr>
            <p:ph/>
          </p:nvPr>
        </p:nvSpPr>
        <p:spPr>
          <a:xfrm>
            <a:off x="48643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33" name="PlaceHolder 4"/>
          <p:cNvSpPr>
            <a:spLocks noGrp="1"/>
          </p:cNvSpPr>
          <p:nvPr>
            <p:ph/>
          </p:nvPr>
        </p:nvSpPr>
        <p:spPr>
          <a:xfrm>
            <a:off x="864720" y="39427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34" name="PlaceHolder 5"/>
          <p:cNvSpPr>
            <a:spLocks noGrp="1"/>
          </p:cNvSpPr>
          <p:nvPr>
            <p:ph/>
          </p:nvPr>
        </p:nvSpPr>
        <p:spPr>
          <a:xfrm>
            <a:off x="4864320" y="39427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dt" idx="2"/>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36" name="PlaceHolder 2"/>
          <p:cNvSpPr>
            <a:spLocks noGrp="1"/>
          </p:cNvSpPr>
          <p:nvPr>
            <p:ph/>
          </p:nvPr>
        </p:nvSpPr>
        <p:spPr>
          <a:xfrm>
            <a:off x="864720" y="14155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37" name="PlaceHolder 3"/>
          <p:cNvSpPr>
            <a:spLocks noGrp="1"/>
          </p:cNvSpPr>
          <p:nvPr>
            <p:ph/>
          </p:nvPr>
        </p:nvSpPr>
        <p:spPr>
          <a:xfrm>
            <a:off x="3503880" y="14155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38" name="PlaceHolder 4"/>
          <p:cNvSpPr>
            <a:spLocks noGrp="1"/>
          </p:cNvSpPr>
          <p:nvPr>
            <p:ph/>
          </p:nvPr>
        </p:nvSpPr>
        <p:spPr>
          <a:xfrm>
            <a:off x="6143040" y="14155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39" name="PlaceHolder 5"/>
          <p:cNvSpPr>
            <a:spLocks noGrp="1"/>
          </p:cNvSpPr>
          <p:nvPr>
            <p:ph/>
          </p:nvPr>
        </p:nvSpPr>
        <p:spPr>
          <a:xfrm>
            <a:off x="864720" y="39427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40" name="PlaceHolder 6"/>
          <p:cNvSpPr>
            <a:spLocks noGrp="1"/>
          </p:cNvSpPr>
          <p:nvPr>
            <p:ph/>
          </p:nvPr>
        </p:nvSpPr>
        <p:spPr>
          <a:xfrm>
            <a:off x="3503880" y="39427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41" name="PlaceHolder 7"/>
          <p:cNvSpPr>
            <a:spLocks noGrp="1"/>
          </p:cNvSpPr>
          <p:nvPr>
            <p:ph/>
          </p:nvPr>
        </p:nvSpPr>
        <p:spPr>
          <a:xfrm>
            <a:off x="6143040" y="39427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dt" idx="2"/>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p>
            <a:r>
              <a:t>Footer</a:t>
            </a:r>
          </a:p>
        </p:txBody>
      </p:sp>
      <p:sp>
        <p:nvSpPr>
          <p:cNvPr id="3" name="PlaceHolder 2"/>
          <p:cNvSpPr>
            <a:spLocks noGrp="1"/>
          </p:cNvSpPr>
          <p:nvPr>
            <p:ph type="sldNum" idx="4"/>
          </p:nvPr>
        </p:nvSpPr>
        <p:spPr/>
        <p:txBody>
          <a:bodyPr/>
          <a:p>
            <a:fld id="{F02F6DA8-5853-4567-92E3-01818A9AD99F}"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49" name="PlaceHolder 2"/>
          <p:cNvSpPr>
            <a:spLocks noGrp="1"/>
          </p:cNvSpPr>
          <p:nvPr>
            <p:ph type="subTitle"/>
          </p:nvPr>
        </p:nvSpPr>
        <p:spPr>
          <a:xfrm>
            <a:off x="864720" y="1415520"/>
            <a:ext cx="7805520" cy="4838400"/>
          </a:xfrm>
          <a:prstGeom prst="rect">
            <a:avLst/>
          </a:prstGeom>
          <a:noFill/>
          <a:ln w="0">
            <a:noFill/>
          </a:ln>
        </p:spPr>
        <p:txBody>
          <a:bodyPr lIns="0" rIns="0" tIns="0" bIns="0" anchor="ctr">
            <a:noAutofit/>
          </a:bodyPr>
          <a:p>
            <a:pPr algn="ctr">
              <a:buNone/>
            </a:pPr>
            <a:endParaRPr b="0" lang="en-US" sz="3200" spc="-1" strike="noStrike">
              <a:solidFill>
                <a:srgbClr val="000000"/>
              </a:solidFill>
              <a:latin typeface="Calibri"/>
            </a:endParaRPr>
          </a:p>
        </p:txBody>
      </p:sp>
      <p:sp>
        <p:nvSpPr>
          <p:cNvPr id="4" name="PlaceHolder 3"/>
          <p:cNvSpPr>
            <a:spLocks noGrp="1"/>
          </p:cNvSpPr>
          <p:nvPr>
            <p:ph type="ftr" idx="3"/>
          </p:nvPr>
        </p:nvSpPr>
        <p:spPr/>
        <p:txBody>
          <a:bodyPr/>
          <a:p>
            <a:r>
              <a:t>Footer</a:t>
            </a:r>
          </a:p>
        </p:txBody>
      </p:sp>
      <p:sp>
        <p:nvSpPr>
          <p:cNvPr id="5" name="PlaceHolder 4"/>
          <p:cNvSpPr>
            <a:spLocks noGrp="1"/>
          </p:cNvSpPr>
          <p:nvPr>
            <p:ph type="sldNum" idx="4"/>
          </p:nvPr>
        </p:nvSpPr>
        <p:spPr/>
        <p:txBody>
          <a:bodyPr/>
          <a:p>
            <a:fld id="{FF49D607-0AE4-447C-8B79-730270A1ACA2}"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51" name="PlaceHolder 2"/>
          <p:cNvSpPr>
            <a:spLocks noGrp="1"/>
          </p:cNvSpPr>
          <p:nvPr>
            <p:ph/>
          </p:nvPr>
        </p:nvSpPr>
        <p:spPr>
          <a:xfrm>
            <a:off x="864720" y="1415520"/>
            <a:ext cx="7805520" cy="48384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4" name="PlaceHolder 3"/>
          <p:cNvSpPr>
            <a:spLocks noGrp="1"/>
          </p:cNvSpPr>
          <p:nvPr>
            <p:ph type="ftr" idx="3"/>
          </p:nvPr>
        </p:nvSpPr>
        <p:spPr/>
        <p:txBody>
          <a:bodyPr/>
          <a:p>
            <a:r>
              <a:t>Footer</a:t>
            </a:r>
          </a:p>
        </p:txBody>
      </p:sp>
      <p:sp>
        <p:nvSpPr>
          <p:cNvPr id="5" name="PlaceHolder 4"/>
          <p:cNvSpPr>
            <a:spLocks noGrp="1"/>
          </p:cNvSpPr>
          <p:nvPr>
            <p:ph type="sldNum" idx="4"/>
          </p:nvPr>
        </p:nvSpPr>
        <p:spPr/>
        <p:txBody>
          <a:bodyPr/>
          <a:p>
            <a:fld id="{5FB3E436-779A-47F7-8BA2-F7358E863C53}"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53" name="PlaceHolder 2"/>
          <p:cNvSpPr>
            <a:spLocks noGrp="1"/>
          </p:cNvSpPr>
          <p:nvPr>
            <p:ph/>
          </p:nvPr>
        </p:nvSpPr>
        <p:spPr>
          <a:xfrm>
            <a:off x="864720" y="1415520"/>
            <a:ext cx="3808800" cy="48384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54" name="PlaceHolder 3"/>
          <p:cNvSpPr>
            <a:spLocks noGrp="1"/>
          </p:cNvSpPr>
          <p:nvPr>
            <p:ph/>
          </p:nvPr>
        </p:nvSpPr>
        <p:spPr>
          <a:xfrm>
            <a:off x="4864320" y="1415520"/>
            <a:ext cx="3808800" cy="48384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5" name="PlaceHolder 4"/>
          <p:cNvSpPr>
            <a:spLocks noGrp="1"/>
          </p:cNvSpPr>
          <p:nvPr>
            <p:ph type="ftr" idx="3"/>
          </p:nvPr>
        </p:nvSpPr>
        <p:spPr/>
        <p:txBody>
          <a:bodyPr/>
          <a:p>
            <a:r>
              <a:t>Footer</a:t>
            </a:r>
          </a:p>
        </p:txBody>
      </p:sp>
      <p:sp>
        <p:nvSpPr>
          <p:cNvPr id="6" name="PlaceHolder 5"/>
          <p:cNvSpPr>
            <a:spLocks noGrp="1"/>
          </p:cNvSpPr>
          <p:nvPr>
            <p:ph type="sldNum" idx="4"/>
          </p:nvPr>
        </p:nvSpPr>
        <p:spPr/>
        <p:txBody>
          <a:bodyPr/>
          <a:p>
            <a:fld id="{2971EF3C-CB81-4E6E-AE42-B743635F8B02}"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3" name="PlaceHolder 2"/>
          <p:cNvSpPr>
            <a:spLocks noGrp="1"/>
          </p:cNvSpPr>
          <p:nvPr>
            <p:ph type="ftr" idx="3"/>
          </p:nvPr>
        </p:nvSpPr>
        <p:spPr/>
        <p:txBody>
          <a:bodyPr/>
          <a:p>
            <a:r>
              <a:t>Footer</a:t>
            </a:r>
          </a:p>
        </p:txBody>
      </p:sp>
      <p:sp>
        <p:nvSpPr>
          <p:cNvPr id="4" name="PlaceHolder 3"/>
          <p:cNvSpPr>
            <a:spLocks noGrp="1"/>
          </p:cNvSpPr>
          <p:nvPr>
            <p:ph type="sldNum" idx="4"/>
          </p:nvPr>
        </p:nvSpPr>
        <p:spPr/>
        <p:txBody>
          <a:bodyPr/>
          <a:p>
            <a:fld id="{FF983E06-CC2A-46FF-9F1A-378AC4DDF7BB}"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963360" y="0"/>
            <a:ext cx="8164080" cy="3907800"/>
          </a:xfrm>
          <a:prstGeom prst="rect">
            <a:avLst/>
          </a:prstGeom>
          <a:noFill/>
          <a:ln w="0">
            <a:noFill/>
          </a:ln>
        </p:spPr>
        <p:txBody>
          <a:bodyPr lIns="0" rIns="0" tIns="0" bIns="0" anchor="ctr">
            <a:noAutofit/>
          </a:bodyPr>
          <a:p>
            <a:pPr algn="ctr">
              <a:buNone/>
            </a:pPr>
            <a:endParaRPr b="0" lang="en-US" sz="3200" spc="-1" strike="noStrike">
              <a:solidFill>
                <a:srgbClr val="000000"/>
              </a:solidFill>
              <a:latin typeface="Calibri"/>
            </a:endParaRPr>
          </a:p>
        </p:txBody>
      </p:sp>
      <p:sp>
        <p:nvSpPr>
          <p:cNvPr id="3" name="PlaceHolder 2"/>
          <p:cNvSpPr>
            <a:spLocks noGrp="1"/>
          </p:cNvSpPr>
          <p:nvPr>
            <p:ph type="ftr" idx="3"/>
          </p:nvPr>
        </p:nvSpPr>
        <p:spPr/>
        <p:txBody>
          <a:bodyPr/>
          <a:p>
            <a:r>
              <a:t>Footer</a:t>
            </a:r>
          </a:p>
        </p:txBody>
      </p:sp>
      <p:sp>
        <p:nvSpPr>
          <p:cNvPr id="4" name="PlaceHolder 3"/>
          <p:cNvSpPr>
            <a:spLocks noGrp="1"/>
          </p:cNvSpPr>
          <p:nvPr>
            <p:ph type="sldNum" idx="4"/>
          </p:nvPr>
        </p:nvSpPr>
        <p:spPr/>
        <p:txBody>
          <a:bodyPr/>
          <a:p>
            <a:fld id="{A296CA73-2D8E-40D4-B7FC-B983F6D286B6}"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58" name="PlaceHolder 2"/>
          <p:cNvSpPr>
            <a:spLocks noGrp="1"/>
          </p:cNvSpPr>
          <p:nvPr>
            <p:ph/>
          </p:nvPr>
        </p:nvSpPr>
        <p:spPr>
          <a:xfrm>
            <a:off x="8647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59" name="PlaceHolder 3"/>
          <p:cNvSpPr>
            <a:spLocks noGrp="1"/>
          </p:cNvSpPr>
          <p:nvPr>
            <p:ph/>
          </p:nvPr>
        </p:nvSpPr>
        <p:spPr>
          <a:xfrm>
            <a:off x="4864320" y="1415520"/>
            <a:ext cx="3808800" cy="48384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60" name="PlaceHolder 4"/>
          <p:cNvSpPr>
            <a:spLocks noGrp="1"/>
          </p:cNvSpPr>
          <p:nvPr>
            <p:ph/>
          </p:nvPr>
        </p:nvSpPr>
        <p:spPr>
          <a:xfrm>
            <a:off x="864720" y="39427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00575381-914F-4560-99B3-B09E8A413BCD}"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7" name="PlaceHolder 2"/>
          <p:cNvSpPr>
            <a:spLocks noGrp="1"/>
          </p:cNvSpPr>
          <p:nvPr>
            <p:ph type="subTitle"/>
          </p:nvPr>
        </p:nvSpPr>
        <p:spPr>
          <a:xfrm>
            <a:off x="864720" y="1415520"/>
            <a:ext cx="7805520" cy="4838400"/>
          </a:xfrm>
          <a:prstGeom prst="rect">
            <a:avLst/>
          </a:prstGeom>
          <a:noFill/>
          <a:ln w="0">
            <a:noFill/>
          </a:ln>
        </p:spPr>
        <p:txBody>
          <a:bodyPr lIns="0" rIns="0" tIns="0" bIns="0" anchor="ctr">
            <a:noAutofit/>
          </a:bodyPr>
          <a:p>
            <a:pPr algn="ctr">
              <a:buNone/>
            </a:pPr>
            <a:endParaRPr b="0" lang="en-US" sz="3200" spc="-1" strike="noStrike">
              <a:solidFill>
                <a:srgbClr val="000000"/>
              </a:solidFill>
              <a:latin typeface="Calibri"/>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dt" idx="2"/>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62" name="PlaceHolder 2"/>
          <p:cNvSpPr>
            <a:spLocks noGrp="1"/>
          </p:cNvSpPr>
          <p:nvPr>
            <p:ph/>
          </p:nvPr>
        </p:nvSpPr>
        <p:spPr>
          <a:xfrm>
            <a:off x="864720" y="1415520"/>
            <a:ext cx="3808800" cy="48384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63" name="PlaceHolder 3"/>
          <p:cNvSpPr>
            <a:spLocks noGrp="1"/>
          </p:cNvSpPr>
          <p:nvPr>
            <p:ph/>
          </p:nvPr>
        </p:nvSpPr>
        <p:spPr>
          <a:xfrm>
            <a:off x="48643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64" name="PlaceHolder 4"/>
          <p:cNvSpPr>
            <a:spLocks noGrp="1"/>
          </p:cNvSpPr>
          <p:nvPr>
            <p:ph/>
          </p:nvPr>
        </p:nvSpPr>
        <p:spPr>
          <a:xfrm>
            <a:off x="4864320" y="39427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FDB3F74E-0D3A-4C43-A281-B741CE53B8DC}"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66" name="PlaceHolder 2"/>
          <p:cNvSpPr>
            <a:spLocks noGrp="1"/>
          </p:cNvSpPr>
          <p:nvPr>
            <p:ph/>
          </p:nvPr>
        </p:nvSpPr>
        <p:spPr>
          <a:xfrm>
            <a:off x="8647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67" name="PlaceHolder 3"/>
          <p:cNvSpPr>
            <a:spLocks noGrp="1"/>
          </p:cNvSpPr>
          <p:nvPr>
            <p:ph/>
          </p:nvPr>
        </p:nvSpPr>
        <p:spPr>
          <a:xfrm>
            <a:off x="48643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68" name="PlaceHolder 4"/>
          <p:cNvSpPr>
            <a:spLocks noGrp="1"/>
          </p:cNvSpPr>
          <p:nvPr>
            <p:ph/>
          </p:nvPr>
        </p:nvSpPr>
        <p:spPr>
          <a:xfrm>
            <a:off x="864720" y="3942720"/>
            <a:ext cx="780552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6A9EB78E-ACA0-4D41-9E89-C90B58B43895}"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70" name="PlaceHolder 2"/>
          <p:cNvSpPr>
            <a:spLocks noGrp="1"/>
          </p:cNvSpPr>
          <p:nvPr>
            <p:ph/>
          </p:nvPr>
        </p:nvSpPr>
        <p:spPr>
          <a:xfrm>
            <a:off x="864720" y="1415520"/>
            <a:ext cx="780552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71" name="PlaceHolder 3"/>
          <p:cNvSpPr>
            <a:spLocks noGrp="1"/>
          </p:cNvSpPr>
          <p:nvPr>
            <p:ph/>
          </p:nvPr>
        </p:nvSpPr>
        <p:spPr>
          <a:xfrm>
            <a:off x="864720" y="3942720"/>
            <a:ext cx="780552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5" name="PlaceHolder 4"/>
          <p:cNvSpPr>
            <a:spLocks noGrp="1"/>
          </p:cNvSpPr>
          <p:nvPr>
            <p:ph type="ftr" idx="3"/>
          </p:nvPr>
        </p:nvSpPr>
        <p:spPr/>
        <p:txBody>
          <a:bodyPr/>
          <a:p>
            <a:r>
              <a:t>Footer</a:t>
            </a:r>
          </a:p>
        </p:txBody>
      </p:sp>
      <p:sp>
        <p:nvSpPr>
          <p:cNvPr id="6" name="PlaceHolder 5"/>
          <p:cNvSpPr>
            <a:spLocks noGrp="1"/>
          </p:cNvSpPr>
          <p:nvPr>
            <p:ph type="sldNum" idx="4"/>
          </p:nvPr>
        </p:nvSpPr>
        <p:spPr/>
        <p:txBody>
          <a:bodyPr/>
          <a:p>
            <a:fld id="{C35951CE-C6D3-407F-A491-C23078B40F6D}"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73" name="PlaceHolder 2"/>
          <p:cNvSpPr>
            <a:spLocks noGrp="1"/>
          </p:cNvSpPr>
          <p:nvPr>
            <p:ph/>
          </p:nvPr>
        </p:nvSpPr>
        <p:spPr>
          <a:xfrm>
            <a:off x="8647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74" name="PlaceHolder 3"/>
          <p:cNvSpPr>
            <a:spLocks noGrp="1"/>
          </p:cNvSpPr>
          <p:nvPr>
            <p:ph/>
          </p:nvPr>
        </p:nvSpPr>
        <p:spPr>
          <a:xfrm>
            <a:off x="48643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75" name="PlaceHolder 4"/>
          <p:cNvSpPr>
            <a:spLocks noGrp="1"/>
          </p:cNvSpPr>
          <p:nvPr>
            <p:ph/>
          </p:nvPr>
        </p:nvSpPr>
        <p:spPr>
          <a:xfrm>
            <a:off x="864720" y="39427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76" name="PlaceHolder 5"/>
          <p:cNvSpPr>
            <a:spLocks noGrp="1"/>
          </p:cNvSpPr>
          <p:nvPr>
            <p:ph/>
          </p:nvPr>
        </p:nvSpPr>
        <p:spPr>
          <a:xfrm>
            <a:off x="4864320" y="39427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7" name="PlaceHolder 6"/>
          <p:cNvSpPr>
            <a:spLocks noGrp="1"/>
          </p:cNvSpPr>
          <p:nvPr>
            <p:ph type="ftr" idx="3"/>
          </p:nvPr>
        </p:nvSpPr>
        <p:spPr/>
        <p:txBody>
          <a:bodyPr/>
          <a:p>
            <a:r>
              <a:t>Footer</a:t>
            </a:r>
          </a:p>
        </p:txBody>
      </p:sp>
      <p:sp>
        <p:nvSpPr>
          <p:cNvPr id="8" name="PlaceHolder 7"/>
          <p:cNvSpPr>
            <a:spLocks noGrp="1"/>
          </p:cNvSpPr>
          <p:nvPr>
            <p:ph type="sldNum" idx="4"/>
          </p:nvPr>
        </p:nvSpPr>
        <p:spPr/>
        <p:txBody>
          <a:bodyPr/>
          <a:p>
            <a:fld id="{F4EEAC06-4667-41B2-B256-B3DAD662C43F}"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78" name="PlaceHolder 2"/>
          <p:cNvSpPr>
            <a:spLocks noGrp="1"/>
          </p:cNvSpPr>
          <p:nvPr>
            <p:ph/>
          </p:nvPr>
        </p:nvSpPr>
        <p:spPr>
          <a:xfrm>
            <a:off x="864720" y="14155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79" name="PlaceHolder 3"/>
          <p:cNvSpPr>
            <a:spLocks noGrp="1"/>
          </p:cNvSpPr>
          <p:nvPr>
            <p:ph/>
          </p:nvPr>
        </p:nvSpPr>
        <p:spPr>
          <a:xfrm>
            <a:off x="3503880" y="14155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80" name="PlaceHolder 4"/>
          <p:cNvSpPr>
            <a:spLocks noGrp="1"/>
          </p:cNvSpPr>
          <p:nvPr>
            <p:ph/>
          </p:nvPr>
        </p:nvSpPr>
        <p:spPr>
          <a:xfrm>
            <a:off x="6143040" y="14155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81" name="PlaceHolder 5"/>
          <p:cNvSpPr>
            <a:spLocks noGrp="1"/>
          </p:cNvSpPr>
          <p:nvPr>
            <p:ph/>
          </p:nvPr>
        </p:nvSpPr>
        <p:spPr>
          <a:xfrm>
            <a:off x="864720" y="39427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82" name="PlaceHolder 6"/>
          <p:cNvSpPr>
            <a:spLocks noGrp="1"/>
          </p:cNvSpPr>
          <p:nvPr>
            <p:ph/>
          </p:nvPr>
        </p:nvSpPr>
        <p:spPr>
          <a:xfrm>
            <a:off x="3503880" y="39427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83" name="PlaceHolder 7"/>
          <p:cNvSpPr>
            <a:spLocks noGrp="1"/>
          </p:cNvSpPr>
          <p:nvPr>
            <p:ph/>
          </p:nvPr>
        </p:nvSpPr>
        <p:spPr>
          <a:xfrm>
            <a:off x="6143040" y="39427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9" name="PlaceHolder 8"/>
          <p:cNvSpPr>
            <a:spLocks noGrp="1"/>
          </p:cNvSpPr>
          <p:nvPr>
            <p:ph type="ftr" idx="3"/>
          </p:nvPr>
        </p:nvSpPr>
        <p:spPr/>
        <p:txBody>
          <a:bodyPr/>
          <a:p>
            <a:r>
              <a:t>Footer</a:t>
            </a:r>
          </a:p>
        </p:txBody>
      </p:sp>
      <p:sp>
        <p:nvSpPr>
          <p:cNvPr id="10" name="PlaceHolder 9"/>
          <p:cNvSpPr>
            <a:spLocks noGrp="1"/>
          </p:cNvSpPr>
          <p:nvPr>
            <p:ph type="sldNum" idx="4"/>
          </p:nvPr>
        </p:nvSpPr>
        <p:spPr/>
        <p:txBody>
          <a:bodyPr/>
          <a:p>
            <a:fld id="{92019F59-B98A-4781-A849-25F784DDBA98}"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7477CFFE-EAC8-465A-AF91-76DCFBF6F6C7}" type="slidenum">
              <a:t>&lt;#&gt;</a:t>
            </a:fld>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91" name="PlaceHolder 2"/>
          <p:cNvSpPr>
            <a:spLocks noGrp="1"/>
          </p:cNvSpPr>
          <p:nvPr>
            <p:ph type="subTitle"/>
          </p:nvPr>
        </p:nvSpPr>
        <p:spPr>
          <a:xfrm>
            <a:off x="864720" y="1415520"/>
            <a:ext cx="7805520" cy="4838400"/>
          </a:xfrm>
          <a:prstGeom prst="rect">
            <a:avLst/>
          </a:prstGeom>
          <a:noFill/>
          <a:ln w="0">
            <a:noFill/>
          </a:ln>
        </p:spPr>
        <p:txBody>
          <a:bodyPr lIns="0" rIns="0" tIns="0" bIns="0" anchor="ctr">
            <a:noAutofit/>
          </a:bodyPr>
          <a:p>
            <a:pPr algn="ctr">
              <a:buNone/>
            </a:pPr>
            <a:endParaRPr b="0" lang="en-US" sz="32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234ADD2A-EFA0-4480-AF16-4B6DEB16656B}"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93" name="PlaceHolder 2"/>
          <p:cNvSpPr>
            <a:spLocks noGrp="1"/>
          </p:cNvSpPr>
          <p:nvPr>
            <p:ph/>
          </p:nvPr>
        </p:nvSpPr>
        <p:spPr>
          <a:xfrm>
            <a:off x="864720" y="1415520"/>
            <a:ext cx="7805520" cy="48384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3605133F-BF09-4968-B05C-0E87BE32342B}"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95" name="PlaceHolder 2"/>
          <p:cNvSpPr>
            <a:spLocks noGrp="1"/>
          </p:cNvSpPr>
          <p:nvPr>
            <p:ph/>
          </p:nvPr>
        </p:nvSpPr>
        <p:spPr>
          <a:xfrm>
            <a:off x="864720" y="1415520"/>
            <a:ext cx="3808800" cy="48384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96" name="PlaceHolder 3"/>
          <p:cNvSpPr>
            <a:spLocks noGrp="1"/>
          </p:cNvSpPr>
          <p:nvPr>
            <p:ph/>
          </p:nvPr>
        </p:nvSpPr>
        <p:spPr>
          <a:xfrm>
            <a:off x="4864320" y="1415520"/>
            <a:ext cx="3808800" cy="48384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885AEC79-BE14-4EDD-8FA1-FD5CDAD84776}"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D365790F-711E-43CA-A2EA-6A72C5D78F8F}"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9" name="PlaceHolder 2"/>
          <p:cNvSpPr>
            <a:spLocks noGrp="1"/>
          </p:cNvSpPr>
          <p:nvPr>
            <p:ph/>
          </p:nvPr>
        </p:nvSpPr>
        <p:spPr>
          <a:xfrm>
            <a:off x="864720" y="1415520"/>
            <a:ext cx="7805520" cy="48384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dt" idx="2"/>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963360" y="0"/>
            <a:ext cx="8164080" cy="3907800"/>
          </a:xfrm>
          <a:prstGeom prst="rect">
            <a:avLst/>
          </a:prstGeom>
          <a:noFill/>
          <a:ln w="0">
            <a:noFill/>
          </a:ln>
        </p:spPr>
        <p:txBody>
          <a:bodyPr lIns="0" rIns="0" tIns="0" bIns="0" anchor="ctr">
            <a:noAutofit/>
          </a:bodyPr>
          <a:p>
            <a:pPr algn="ctr">
              <a:buNone/>
            </a:pPr>
            <a:endParaRPr b="0" lang="en-US" sz="32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501E1D17-E039-482D-9E1D-B907E44C5BBA}"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100" name="PlaceHolder 2"/>
          <p:cNvSpPr>
            <a:spLocks noGrp="1"/>
          </p:cNvSpPr>
          <p:nvPr>
            <p:ph/>
          </p:nvPr>
        </p:nvSpPr>
        <p:spPr>
          <a:xfrm>
            <a:off x="8647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01" name="PlaceHolder 3"/>
          <p:cNvSpPr>
            <a:spLocks noGrp="1"/>
          </p:cNvSpPr>
          <p:nvPr>
            <p:ph/>
          </p:nvPr>
        </p:nvSpPr>
        <p:spPr>
          <a:xfrm>
            <a:off x="4864320" y="1415520"/>
            <a:ext cx="3808800" cy="48384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02" name="PlaceHolder 4"/>
          <p:cNvSpPr>
            <a:spLocks noGrp="1"/>
          </p:cNvSpPr>
          <p:nvPr>
            <p:ph/>
          </p:nvPr>
        </p:nvSpPr>
        <p:spPr>
          <a:xfrm>
            <a:off x="864720" y="39427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7E1E5D9-96CA-43AD-86CB-71A91F9F2E47}" type="slidenum">
              <a:t>&lt;#&gt;</a:t>
            </a:fld>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104" name="PlaceHolder 2"/>
          <p:cNvSpPr>
            <a:spLocks noGrp="1"/>
          </p:cNvSpPr>
          <p:nvPr>
            <p:ph/>
          </p:nvPr>
        </p:nvSpPr>
        <p:spPr>
          <a:xfrm>
            <a:off x="864720" y="1415520"/>
            <a:ext cx="3808800" cy="48384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05" name="PlaceHolder 3"/>
          <p:cNvSpPr>
            <a:spLocks noGrp="1"/>
          </p:cNvSpPr>
          <p:nvPr>
            <p:ph/>
          </p:nvPr>
        </p:nvSpPr>
        <p:spPr>
          <a:xfrm>
            <a:off x="48643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06" name="PlaceHolder 4"/>
          <p:cNvSpPr>
            <a:spLocks noGrp="1"/>
          </p:cNvSpPr>
          <p:nvPr>
            <p:ph/>
          </p:nvPr>
        </p:nvSpPr>
        <p:spPr>
          <a:xfrm>
            <a:off x="4864320" y="39427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CF829A28-0CED-4D0A-91F6-AEC940B0F8A0}" type="slidenum">
              <a:t>&lt;#&gt;</a:t>
            </a:fld>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108" name="PlaceHolder 2"/>
          <p:cNvSpPr>
            <a:spLocks noGrp="1"/>
          </p:cNvSpPr>
          <p:nvPr>
            <p:ph/>
          </p:nvPr>
        </p:nvSpPr>
        <p:spPr>
          <a:xfrm>
            <a:off x="8647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09" name="PlaceHolder 3"/>
          <p:cNvSpPr>
            <a:spLocks noGrp="1"/>
          </p:cNvSpPr>
          <p:nvPr>
            <p:ph/>
          </p:nvPr>
        </p:nvSpPr>
        <p:spPr>
          <a:xfrm>
            <a:off x="48643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10" name="PlaceHolder 4"/>
          <p:cNvSpPr>
            <a:spLocks noGrp="1"/>
          </p:cNvSpPr>
          <p:nvPr>
            <p:ph/>
          </p:nvPr>
        </p:nvSpPr>
        <p:spPr>
          <a:xfrm>
            <a:off x="864720" y="3942720"/>
            <a:ext cx="780552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AD1FD39C-68ED-4B43-BF56-569401C6DA1D}" type="slidenum">
              <a:t>&lt;#&gt;</a:t>
            </a:fld>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112" name="PlaceHolder 2"/>
          <p:cNvSpPr>
            <a:spLocks noGrp="1"/>
          </p:cNvSpPr>
          <p:nvPr>
            <p:ph/>
          </p:nvPr>
        </p:nvSpPr>
        <p:spPr>
          <a:xfrm>
            <a:off x="864720" y="1415520"/>
            <a:ext cx="780552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13" name="PlaceHolder 3"/>
          <p:cNvSpPr>
            <a:spLocks noGrp="1"/>
          </p:cNvSpPr>
          <p:nvPr>
            <p:ph/>
          </p:nvPr>
        </p:nvSpPr>
        <p:spPr>
          <a:xfrm>
            <a:off x="864720" y="3942720"/>
            <a:ext cx="780552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443914E1-9794-4B48-9549-9B81B2B0E286}" type="slidenum">
              <a:t>&lt;#&gt;</a:t>
            </a:fld>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115" name="PlaceHolder 2"/>
          <p:cNvSpPr>
            <a:spLocks noGrp="1"/>
          </p:cNvSpPr>
          <p:nvPr>
            <p:ph/>
          </p:nvPr>
        </p:nvSpPr>
        <p:spPr>
          <a:xfrm>
            <a:off x="8647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16" name="PlaceHolder 3"/>
          <p:cNvSpPr>
            <a:spLocks noGrp="1"/>
          </p:cNvSpPr>
          <p:nvPr>
            <p:ph/>
          </p:nvPr>
        </p:nvSpPr>
        <p:spPr>
          <a:xfrm>
            <a:off x="48643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17" name="PlaceHolder 4"/>
          <p:cNvSpPr>
            <a:spLocks noGrp="1"/>
          </p:cNvSpPr>
          <p:nvPr>
            <p:ph/>
          </p:nvPr>
        </p:nvSpPr>
        <p:spPr>
          <a:xfrm>
            <a:off x="864720" y="39427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18" name="PlaceHolder 5"/>
          <p:cNvSpPr>
            <a:spLocks noGrp="1"/>
          </p:cNvSpPr>
          <p:nvPr>
            <p:ph/>
          </p:nvPr>
        </p:nvSpPr>
        <p:spPr>
          <a:xfrm>
            <a:off x="4864320" y="39427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DD6901BB-7DAE-47D1-863B-31C670B0EBF6}"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120" name="PlaceHolder 2"/>
          <p:cNvSpPr>
            <a:spLocks noGrp="1"/>
          </p:cNvSpPr>
          <p:nvPr>
            <p:ph/>
          </p:nvPr>
        </p:nvSpPr>
        <p:spPr>
          <a:xfrm>
            <a:off x="864720" y="14155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21" name="PlaceHolder 3"/>
          <p:cNvSpPr>
            <a:spLocks noGrp="1"/>
          </p:cNvSpPr>
          <p:nvPr>
            <p:ph/>
          </p:nvPr>
        </p:nvSpPr>
        <p:spPr>
          <a:xfrm>
            <a:off x="3503880" y="14155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22" name="PlaceHolder 4"/>
          <p:cNvSpPr>
            <a:spLocks noGrp="1"/>
          </p:cNvSpPr>
          <p:nvPr>
            <p:ph/>
          </p:nvPr>
        </p:nvSpPr>
        <p:spPr>
          <a:xfrm>
            <a:off x="6143040" y="14155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23" name="PlaceHolder 5"/>
          <p:cNvSpPr>
            <a:spLocks noGrp="1"/>
          </p:cNvSpPr>
          <p:nvPr>
            <p:ph/>
          </p:nvPr>
        </p:nvSpPr>
        <p:spPr>
          <a:xfrm>
            <a:off x="864720" y="39427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24" name="PlaceHolder 6"/>
          <p:cNvSpPr>
            <a:spLocks noGrp="1"/>
          </p:cNvSpPr>
          <p:nvPr>
            <p:ph/>
          </p:nvPr>
        </p:nvSpPr>
        <p:spPr>
          <a:xfrm>
            <a:off x="3503880" y="39427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25" name="PlaceHolder 7"/>
          <p:cNvSpPr>
            <a:spLocks noGrp="1"/>
          </p:cNvSpPr>
          <p:nvPr>
            <p:ph/>
          </p:nvPr>
        </p:nvSpPr>
        <p:spPr>
          <a:xfrm>
            <a:off x="6143040" y="3942720"/>
            <a:ext cx="251316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4CF418C2-95E4-43C6-9B98-FEE02CC4C348}"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11" name="PlaceHolder 2"/>
          <p:cNvSpPr>
            <a:spLocks noGrp="1"/>
          </p:cNvSpPr>
          <p:nvPr>
            <p:ph/>
          </p:nvPr>
        </p:nvSpPr>
        <p:spPr>
          <a:xfrm>
            <a:off x="864720" y="1415520"/>
            <a:ext cx="3808800" cy="48384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2" name="PlaceHolder 3"/>
          <p:cNvSpPr>
            <a:spLocks noGrp="1"/>
          </p:cNvSpPr>
          <p:nvPr>
            <p:ph/>
          </p:nvPr>
        </p:nvSpPr>
        <p:spPr>
          <a:xfrm>
            <a:off x="4864320" y="1415520"/>
            <a:ext cx="3808800" cy="48384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dt" idx="2"/>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dt" idx="2"/>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963360" y="0"/>
            <a:ext cx="8164080" cy="3907800"/>
          </a:xfrm>
          <a:prstGeom prst="rect">
            <a:avLst/>
          </a:prstGeom>
          <a:noFill/>
          <a:ln w="0">
            <a:noFill/>
          </a:ln>
        </p:spPr>
        <p:txBody>
          <a:bodyPr lIns="0" rIns="0" tIns="0" bIns="0" anchor="ctr">
            <a:noAutofit/>
          </a:bodyPr>
          <a:p>
            <a:pPr algn="ctr">
              <a:buNone/>
            </a:pPr>
            <a:endParaRPr b="0" lang="en-US" sz="3200" spc="-1" strike="noStrike">
              <a:solidFill>
                <a:srgbClr val="000000"/>
              </a:solidFill>
              <a:latin typeface="Calibri"/>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dt" idx="2"/>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16" name="PlaceHolder 2"/>
          <p:cNvSpPr>
            <a:spLocks noGrp="1"/>
          </p:cNvSpPr>
          <p:nvPr>
            <p:ph/>
          </p:nvPr>
        </p:nvSpPr>
        <p:spPr>
          <a:xfrm>
            <a:off x="8647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7" name="PlaceHolder 3"/>
          <p:cNvSpPr>
            <a:spLocks noGrp="1"/>
          </p:cNvSpPr>
          <p:nvPr>
            <p:ph/>
          </p:nvPr>
        </p:nvSpPr>
        <p:spPr>
          <a:xfrm>
            <a:off x="4864320" y="1415520"/>
            <a:ext cx="3808800" cy="48384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18" name="PlaceHolder 4"/>
          <p:cNvSpPr>
            <a:spLocks noGrp="1"/>
          </p:cNvSpPr>
          <p:nvPr>
            <p:ph/>
          </p:nvPr>
        </p:nvSpPr>
        <p:spPr>
          <a:xfrm>
            <a:off x="864720" y="39427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dt" idx="2"/>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20" name="PlaceHolder 2"/>
          <p:cNvSpPr>
            <a:spLocks noGrp="1"/>
          </p:cNvSpPr>
          <p:nvPr>
            <p:ph/>
          </p:nvPr>
        </p:nvSpPr>
        <p:spPr>
          <a:xfrm>
            <a:off x="864720" y="1415520"/>
            <a:ext cx="3808800" cy="48384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21" name="PlaceHolder 3"/>
          <p:cNvSpPr>
            <a:spLocks noGrp="1"/>
          </p:cNvSpPr>
          <p:nvPr>
            <p:ph/>
          </p:nvPr>
        </p:nvSpPr>
        <p:spPr>
          <a:xfrm>
            <a:off x="48643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22" name="PlaceHolder 4"/>
          <p:cNvSpPr>
            <a:spLocks noGrp="1"/>
          </p:cNvSpPr>
          <p:nvPr>
            <p:ph/>
          </p:nvPr>
        </p:nvSpPr>
        <p:spPr>
          <a:xfrm>
            <a:off x="4864320" y="39427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dt" idx="2"/>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endParaRPr b="0" lang="fr-FR" sz="1800" spc="-1" strike="noStrike">
              <a:solidFill>
                <a:srgbClr val="000000"/>
              </a:solidFill>
              <a:latin typeface="Arial"/>
            </a:endParaRPr>
          </a:p>
        </p:txBody>
      </p:sp>
      <p:sp>
        <p:nvSpPr>
          <p:cNvPr id="24" name="PlaceHolder 2"/>
          <p:cNvSpPr>
            <a:spLocks noGrp="1"/>
          </p:cNvSpPr>
          <p:nvPr>
            <p:ph/>
          </p:nvPr>
        </p:nvSpPr>
        <p:spPr>
          <a:xfrm>
            <a:off x="8647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25" name="PlaceHolder 3"/>
          <p:cNvSpPr>
            <a:spLocks noGrp="1"/>
          </p:cNvSpPr>
          <p:nvPr>
            <p:ph/>
          </p:nvPr>
        </p:nvSpPr>
        <p:spPr>
          <a:xfrm>
            <a:off x="4864320" y="1415520"/>
            <a:ext cx="380880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26" name="PlaceHolder 4"/>
          <p:cNvSpPr>
            <a:spLocks noGrp="1"/>
          </p:cNvSpPr>
          <p:nvPr>
            <p:ph/>
          </p:nvPr>
        </p:nvSpPr>
        <p:spPr>
          <a:xfrm>
            <a:off x="864720" y="3942720"/>
            <a:ext cx="7805520" cy="2307600"/>
          </a:xfrm>
          <a:prstGeom prst="rect">
            <a:avLst/>
          </a:prstGeom>
          <a:noFill/>
          <a:ln w="0">
            <a:noFill/>
          </a:ln>
        </p:spPr>
        <p:txBody>
          <a:bodyPr lIns="0" rIns="0" tIns="0" bIns="0" anchor="t">
            <a:normAutofit/>
          </a:bodyPr>
          <a:p>
            <a:endParaRPr b="0" lang="fr-FR" sz="18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dt" idx="2"/>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onnecteur droit 124"/>
          <p:cNvSpPr/>
          <p:nvPr/>
        </p:nvSpPr>
        <p:spPr>
          <a:xfrm flipH="1">
            <a:off x="961920" y="4179960"/>
            <a:ext cx="5594400" cy="1440"/>
          </a:xfrm>
          <a:prstGeom prst="line">
            <a:avLst/>
          </a:prstGeom>
          <a:ln cap="sq" w="12600">
            <a:solidFill>
              <a:srgbClr val="008fbd"/>
            </a:solidFill>
            <a:miter/>
          </a:ln>
        </p:spPr>
        <p:style>
          <a:lnRef idx="0"/>
          <a:fillRef idx="0"/>
          <a:effectRef idx="0"/>
          <a:fontRef idx="minor"/>
        </p:style>
        <p:txBody>
          <a:bodyPr lIns="90000" rIns="90000" tIns="-43560" bIns="-43560" anchor="t" anchorCtr="1">
            <a:noAutofit/>
          </a:bodyPr>
          <a:p>
            <a:endParaRPr b="0" lang="en-US" sz="1800" spc="-1" strike="noStrike">
              <a:solidFill>
                <a:srgbClr val="000000"/>
              </a:solidFill>
              <a:latin typeface="Calibri"/>
            </a:endParaRPr>
          </a:p>
        </p:txBody>
      </p:sp>
      <p:pic>
        <p:nvPicPr>
          <p:cNvPr id="1" name="Image 125" descr=""/>
          <p:cNvPicPr/>
          <p:nvPr/>
        </p:nvPicPr>
        <p:blipFill>
          <a:blip r:embed="rId2"/>
          <a:stretch/>
        </p:blipFill>
        <p:spPr>
          <a:xfrm>
            <a:off x="7346880" y="326880"/>
            <a:ext cx="1142640" cy="1142640"/>
          </a:xfrm>
          <a:prstGeom prst="rect">
            <a:avLst/>
          </a:prstGeom>
          <a:ln w="0">
            <a:noFill/>
          </a:ln>
        </p:spPr>
      </p:pic>
      <p:sp>
        <p:nvSpPr>
          <p:cNvPr id="2"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r>
              <a:rPr b="0" lang="fr-FR" sz="1800" spc="-1" strike="noStrike">
                <a:solidFill>
                  <a:srgbClr val="000000"/>
                </a:solidFill>
                <a:latin typeface="Arial"/>
              </a:rPr>
              <a:t>Click to edit the title text format</a:t>
            </a:r>
            <a:endParaRPr b="0" lang="fr-FR" sz="1800" spc="-1" strike="noStrike">
              <a:solidFill>
                <a:srgbClr val="000000"/>
              </a:solidFill>
              <a:latin typeface="Arial"/>
            </a:endParaRPr>
          </a:p>
        </p:txBody>
      </p:sp>
      <p:sp>
        <p:nvSpPr>
          <p:cNvPr id="3" name="PlaceHolder 2"/>
          <p:cNvSpPr>
            <a:spLocks noGrp="1"/>
          </p:cNvSpPr>
          <p:nvPr>
            <p:ph type="ftr" idx="1"/>
          </p:nvPr>
        </p:nvSpPr>
        <p:spPr>
          <a:xfrm>
            <a:off x="2937960" y="6465600"/>
            <a:ext cx="5991120" cy="236160"/>
          </a:xfrm>
          <a:prstGeom prst="rect">
            <a:avLst/>
          </a:prstGeom>
          <a:noFill/>
          <a:ln w="0">
            <a:noFill/>
          </a:ln>
        </p:spPr>
        <p:txBody>
          <a:bodyPr lIns="0" rIns="0" tIns="0" bIns="0" anchor="t">
            <a:noAutofit/>
          </a:bodyPr>
          <a:lstStyle>
            <a:lvl1pPr algn="ctr">
              <a:lnSpc>
                <a:spcPct val="102000"/>
              </a:lnSpc>
              <a:buNone/>
              <a:defRPr b="0" lang="fr-FR" sz="1400" spc="-1" strike="noStrike">
                <a:solidFill>
                  <a:srgbClr val="000000"/>
                </a:solidFill>
                <a:latin typeface="Times New Roman"/>
                <a:ea typeface="DejaVu Sans"/>
              </a:defRPr>
            </a:lvl1pPr>
          </a:lstStyle>
          <a:p>
            <a:pPr algn="ctr">
              <a:lnSpc>
                <a:spcPct val="102000"/>
              </a:lnSpc>
              <a:buNone/>
            </a:pPr>
            <a:r>
              <a:rPr b="0" lang="fr-FR" sz="1400" spc="-1" strike="noStrike">
                <a:solidFill>
                  <a:srgbClr val="000000"/>
                </a:solidFill>
                <a:latin typeface="Times New Roman"/>
                <a:ea typeface="DejaVu Sans"/>
              </a:rPr>
              <a:t>&lt;footer&gt;</a:t>
            </a:r>
            <a:endParaRPr b="0" lang="en-US" sz="1400" spc="-1" strike="noStrike">
              <a:solidFill>
                <a:srgbClr val="000000"/>
              </a:solidFill>
              <a:latin typeface="Calibri"/>
            </a:endParaRPr>
          </a:p>
        </p:txBody>
      </p:sp>
      <p:sp>
        <p:nvSpPr>
          <p:cNvPr id="4" name="PlaceHolder 3"/>
          <p:cNvSpPr>
            <a:spLocks noGrp="1"/>
          </p:cNvSpPr>
          <p:nvPr>
            <p:ph type="dt" idx="2"/>
          </p:nvPr>
        </p:nvSpPr>
        <p:spPr>
          <a:xfrm>
            <a:off x="456840" y="6465600"/>
            <a:ext cx="2112480" cy="236160"/>
          </a:xfrm>
          <a:prstGeom prst="rect">
            <a:avLst/>
          </a:prstGeom>
          <a:noFill/>
          <a:ln w="0">
            <a:noFill/>
          </a:ln>
        </p:spPr>
        <p:txBody>
          <a:bodyPr lIns="0" rIns="0" tIns="0" bIns="0" anchor="t">
            <a:noAutofit/>
          </a:bodyPr>
          <a:lstStyle>
            <a:lvl1pPr>
              <a:defRPr b="0" lang="en-US" sz="1400" spc="-1" strike="noStrike">
                <a:solidFill>
                  <a:srgbClr val="000000"/>
                </a:solidFill>
                <a:latin typeface="Calibri"/>
              </a:defRPr>
            </a:lvl1pPr>
          </a:lstStyle>
          <a:p>
            <a:r>
              <a:rPr b="0" lang="en-US" sz="1400" spc="-1" strike="noStrike">
                <a:solidFill>
                  <a:srgbClr val="000000"/>
                </a:solidFill>
                <a:latin typeface="Calibri"/>
              </a:rPr>
              <a:t>&lt;date/time&gt;</a:t>
            </a:r>
            <a:endParaRPr b="0" lang="en-US" sz="1400" spc="-1" strike="noStrike">
              <a:solidFill>
                <a:srgbClr val="000000"/>
              </a:solidFill>
              <a:latin typeface="Calibri"/>
            </a:endParaRPr>
          </a:p>
        </p:txBody>
      </p:sp>
      <p:sp>
        <p:nvSpPr>
          <p:cNvPr id="5"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Fifth Outline Level</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Sixth Outline Level</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Seventh Outline Level</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Image 166" descr=""/>
          <p:cNvPicPr/>
          <p:nvPr/>
        </p:nvPicPr>
        <p:blipFill>
          <a:blip r:embed="rId2"/>
          <a:stretch/>
        </p:blipFill>
        <p:spPr>
          <a:xfrm>
            <a:off x="7935840" y="5975280"/>
            <a:ext cx="555480" cy="555480"/>
          </a:xfrm>
          <a:prstGeom prst="rect">
            <a:avLst/>
          </a:prstGeom>
          <a:ln w="0">
            <a:noFill/>
          </a:ln>
        </p:spPr>
      </p:pic>
      <p:sp>
        <p:nvSpPr>
          <p:cNvPr id="43" name="Connecteur droit 167"/>
          <p:cNvSpPr/>
          <p:nvPr/>
        </p:nvSpPr>
        <p:spPr>
          <a:xfrm flipH="1">
            <a:off x="964800" y="979560"/>
            <a:ext cx="5591160" cy="1440"/>
          </a:xfrm>
          <a:prstGeom prst="line">
            <a:avLst/>
          </a:prstGeom>
          <a:ln cap="sq" w="12600">
            <a:solidFill>
              <a:srgbClr val="008fbd"/>
            </a:solidFill>
            <a:miter/>
          </a:ln>
        </p:spPr>
        <p:style>
          <a:lnRef idx="0"/>
          <a:fillRef idx="0"/>
          <a:effectRef idx="0"/>
          <a:fontRef idx="minor"/>
        </p:style>
        <p:txBody>
          <a:bodyPr lIns="90000" rIns="90000" tIns="-43560" bIns="-43560" anchor="t" anchorCtr="1">
            <a:noAutofit/>
          </a:bodyPr>
          <a:p>
            <a:endParaRPr b="0" lang="en-US" sz="1800" spc="-1" strike="noStrike">
              <a:solidFill>
                <a:srgbClr val="000000"/>
              </a:solidFill>
              <a:latin typeface="Calibri"/>
            </a:endParaRPr>
          </a:p>
        </p:txBody>
      </p:sp>
      <p:sp>
        <p:nvSpPr>
          <p:cNvPr id="44" name="PlaceHolder 1"/>
          <p:cNvSpPr>
            <a:spLocks noGrp="1"/>
          </p:cNvSpPr>
          <p:nvPr>
            <p:ph type="title"/>
          </p:nvPr>
        </p:nvSpPr>
        <p:spPr>
          <a:xfrm>
            <a:off x="963360" y="0"/>
            <a:ext cx="8164080" cy="842760"/>
          </a:xfrm>
          <a:prstGeom prst="rect">
            <a:avLst/>
          </a:prstGeom>
          <a:noFill/>
          <a:ln w="0">
            <a:noFill/>
          </a:ln>
        </p:spPr>
        <p:txBody>
          <a:bodyPr lIns="0" rIns="0" tIns="0" bIns="0" anchor="ctr">
            <a:noAutofit/>
          </a:bodyPr>
          <a:p>
            <a:r>
              <a:rPr b="0" lang="fr-FR" sz="1800" spc="-1" strike="noStrike">
                <a:solidFill>
                  <a:srgbClr val="000000"/>
                </a:solidFill>
                <a:latin typeface="Arial"/>
              </a:rPr>
              <a:t>Click to edit the title text format</a:t>
            </a:r>
            <a:endParaRPr b="0" lang="fr-FR" sz="1800" spc="-1" strike="noStrike">
              <a:solidFill>
                <a:srgbClr val="000000"/>
              </a:solidFill>
              <a:latin typeface="Arial"/>
            </a:endParaRPr>
          </a:p>
        </p:txBody>
      </p:sp>
      <p:sp>
        <p:nvSpPr>
          <p:cNvPr id="45" name="PlaceHolder 2"/>
          <p:cNvSpPr>
            <a:spLocks noGrp="1"/>
          </p:cNvSpPr>
          <p:nvPr>
            <p:ph type="body"/>
          </p:nvPr>
        </p:nvSpPr>
        <p:spPr>
          <a:xfrm>
            <a:off x="864720" y="1415520"/>
            <a:ext cx="7805520" cy="48384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Fifth Outline Level</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Sixth Outline Level</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Seventh Outline Level</a:t>
            </a:r>
            <a:endParaRPr b="0" lang="fr-FR" sz="1800" spc="-1" strike="noStrike">
              <a:solidFill>
                <a:srgbClr val="000000"/>
              </a:solidFill>
              <a:latin typeface="Arial"/>
            </a:endParaRPr>
          </a:p>
        </p:txBody>
      </p:sp>
      <p:sp>
        <p:nvSpPr>
          <p:cNvPr id="46" name="PlaceHolder 3"/>
          <p:cNvSpPr>
            <a:spLocks noGrp="1"/>
          </p:cNvSpPr>
          <p:nvPr>
            <p:ph type="ftr" idx="3"/>
          </p:nvPr>
        </p:nvSpPr>
        <p:spPr>
          <a:xfrm>
            <a:off x="1114200" y="6270120"/>
            <a:ext cx="6683040" cy="311040"/>
          </a:xfrm>
          <a:prstGeom prst="rect">
            <a:avLst/>
          </a:prstGeom>
          <a:noFill/>
          <a:ln w="0">
            <a:noFill/>
          </a:ln>
        </p:spPr>
        <p:txBody>
          <a:bodyPr lIns="0" rIns="0" tIns="0" bIns="0" anchor="t">
            <a:noAutofit/>
          </a:bodyPr>
          <a:lstStyle>
            <a:lvl1pPr algn="ctr">
              <a:lnSpc>
                <a:spcPct val="104000"/>
              </a:lnSpc>
              <a:buNone/>
              <a:defRPr b="0" lang="fr-FR" sz="1400" spc="-1" strike="noStrike">
                <a:solidFill>
                  <a:srgbClr val="000000"/>
                </a:solidFill>
                <a:latin typeface="Arial"/>
                <a:ea typeface="DejaVu Sans"/>
              </a:defRPr>
            </a:lvl1pPr>
          </a:lstStyle>
          <a:p>
            <a:pPr algn="ctr">
              <a:lnSpc>
                <a:spcPct val="104000"/>
              </a:lnSpc>
              <a:buNone/>
            </a:pPr>
            <a:r>
              <a:rPr b="0" lang="fr-FR" sz="1400" spc="-1" strike="noStrike">
                <a:solidFill>
                  <a:srgbClr val="000000"/>
                </a:solidFill>
                <a:latin typeface="Arial"/>
                <a:ea typeface="DejaVu Sans"/>
              </a:rPr>
              <a:t>&lt;footer&gt;</a:t>
            </a:r>
            <a:endParaRPr b="0" lang="en-US" sz="1400" spc="-1" strike="noStrike">
              <a:solidFill>
                <a:srgbClr val="000000"/>
              </a:solidFill>
              <a:latin typeface="Calibri"/>
            </a:endParaRPr>
          </a:p>
        </p:txBody>
      </p:sp>
      <p:sp>
        <p:nvSpPr>
          <p:cNvPr id="47" name="PlaceHolder 4"/>
          <p:cNvSpPr>
            <a:spLocks noGrp="1"/>
          </p:cNvSpPr>
          <p:nvPr>
            <p:ph type="sldNum" idx="4"/>
          </p:nvPr>
        </p:nvSpPr>
        <p:spPr>
          <a:xfrm>
            <a:off x="142560" y="6310440"/>
            <a:ext cx="872640" cy="172440"/>
          </a:xfrm>
          <a:prstGeom prst="rect">
            <a:avLst/>
          </a:prstGeom>
          <a:noFill/>
          <a:ln w="0">
            <a:noFill/>
          </a:ln>
        </p:spPr>
        <p:txBody>
          <a:bodyPr lIns="0" rIns="0" tIns="0" bIns="0" anchor="t">
            <a:noAutofit/>
          </a:bodyPr>
          <a:lstStyle>
            <a:lvl1pPr algn="ctr">
              <a:lnSpc>
                <a:spcPct val="104000"/>
              </a:lnSpc>
              <a:buNone/>
              <a:defRPr b="0" lang="fr-FR" sz="1400" spc="-1" strike="noStrike">
                <a:solidFill>
                  <a:srgbClr val="000000"/>
                </a:solidFill>
                <a:latin typeface="Arial"/>
                <a:ea typeface="DejaVu Sans"/>
              </a:defRPr>
            </a:lvl1pPr>
          </a:lstStyle>
          <a:p>
            <a:pPr algn="ctr">
              <a:lnSpc>
                <a:spcPct val="104000"/>
              </a:lnSpc>
              <a:buNone/>
            </a:pPr>
            <a:fld id="{BF9E1009-3166-4148-9624-654F65B12A36}" type="slidenum">
              <a:rPr b="0" lang="fr-FR" sz="1400" spc="-1" strike="noStrike">
                <a:solidFill>
                  <a:srgbClr val="000000"/>
                </a:solidFill>
                <a:latin typeface="Arial"/>
                <a:ea typeface="DejaVu Sans"/>
              </a:rPr>
              <a:t>&lt;number&gt;</a:t>
            </a:fld>
            <a:endParaRPr b="0" lang="en-US"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4" name="Image 1" descr="Description : MFBLEU-RVB"/>
          <p:cNvPicPr/>
          <p:nvPr/>
        </p:nvPicPr>
        <p:blipFill>
          <a:blip r:embed="rId2"/>
          <a:stretch/>
        </p:blipFill>
        <p:spPr>
          <a:xfrm>
            <a:off x="7959600" y="5952960"/>
            <a:ext cx="539640" cy="537840"/>
          </a:xfrm>
          <a:prstGeom prst="rect">
            <a:avLst/>
          </a:prstGeom>
          <a:ln w="0">
            <a:noFill/>
          </a:ln>
        </p:spPr>
      </p:pic>
      <p:sp>
        <p:nvSpPr>
          <p:cNvPr id="85" name="Connecteur droit 6"/>
          <p:cNvSpPr/>
          <p:nvPr/>
        </p:nvSpPr>
        <p:spPr>
          <a:xfrm flipH="1">
            <a:off x="985680" y="949320"/>
            <a:ext cx="6129360" cy="360"/>
          </a:xfrm>
          <a:prstGeom prst="line">
            <a:avLst/>
          </a:prstGeom>
          <a:ln cap="sq" w="12600">
            <a:solidFill>
              <a:srgbClr val="008fbd"/>
            </a:solidFill>
            <a:miter/>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Calibri"/>
            </a:endParaRPr>
          </a:p>
        </p:txBody>
      </p:sp>
      <p:sp>
        <p:nvSpPr>
          <p:cNvPr id="86" name="PlaceHolder 1"/>
          <p:cNvSpPr>
            <a:spLocks noGrp="1"/>
          </p:cNvSpPr>
          <p:nvPr>
            <p:ph type="ftr" idx="5"/>
          </p:nvPr>
        </p:nvSpPr>
        <p:spPr>
          <a:xfrm>
            <a:off x="2214360" y="6384960"/>
            <a:ext cx="5343120" cy="255240"/>
          </a:xfrm>
          <a:prstGeom prst="rect">
            <a:avLst/>
          </a:prstGeom>
          <a:noFill/>
          <a:ln w="0">
            <a:noFill/>
          </a:ln>
        </p:spPr>
        <p:txBody>
          <a:bodyPr lIns="90000" rIns="90000" tIns="46800" bIns="46800" anchor="t">
            <a:noAutofit/>
          </a:bodyPr>
          <a:lstStyle>
            <a:lvl1pPr marL="216000" indent="-216000" algn="ctr">
              <a:lnSpc>
                <a:spcPct val="100000"/>
              </a:lnSpc>
              <a:buClr>
                <a:srgbClr val="000000"/>
              </a:buClr>
              <a:buSzPct val="45000"/>
              <a:buFont typeface="Wingdings" charset="2"/>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defRPr b="0" lang="fr-FR" sz="1400" spc="-1" strike="noStrike">
                <a:solidFill>
                  <a:srgbClr val="ffffff"/>
                </a:solidFill>
                <a:latin typeface="Arial"/>
                <a:ea typeface="DejaVu Sans"/>
              </a:defRPr>
            </a:lvl1pPr>
          </a:lstStyle>
          <a:p>
            <a:pPr marL="216000" indent="-216000" algn="ctr">
              <a:lnSpc>
                <a:spcPct val="100000"/>
              </a:lnSpc>
              <a:buClr>
                <a:srgbClr val="000000"/>
              </a:buClr>
              <a:buSzPct val="45000"/>
              <a:buFont typeface="Wingdings" charset="2"/>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400" spc="-1" strike="noStrike">
                <a:solidFill>
                  <a:srgbClr val="ffffff"/>
                </a:solidFill>
                <a:latin typeface="Arial"/>
                <a:ea typeface="DejaVu Sans"/>
              </a:rPr>
              <a:t>&lt;footer&gt;</a:t>
            </a:r>
            <a:endParaRPr b="0" lang="en-US" sz="1400" spc="-1" strike="noStrike">
              <a:solidFill>
                <a:srgbClr val="000000"/>
              </a:solidFill>
              <a:latin typeface="Calibri"/>
            </a:endParaRPr>
          </a:p>
        </p:txBody>
      </p:sp>
      <p:sp>
        <p:nvSpPr>
          <p:cNvPr id="87" name="PlaceHolder 2"/>
          <p:cNvSpPr>
            <a:spLocks noGrp="1"/>
          </p:cNvSpPr>
          <p:nvPr>
            <p:ph type="sldNum" idx="6"/>
          </p:nvPr>
        </p:nvSpPr>
        <p:spPr>
          <a:xfrm>
            <a:off x="633240" y="6384960"/>
            <a:ext cx="1231560" cy="255240"/>
          </a:xfrm>
          <a:prstGeom prst="rect">
            <a:avLst/>
          </a:prstGeom>
          <a:noFill/>
          <a:ln w="0">
            <a:noFill/>
          </a:ln>
        </p:spPr>
        <p:txBody>
          <a:bodyPr lIns="90000" rIns="90000" tIns="46800" bIns="46800" anchor="ctr">
            <a:noAutofit/>
          </a:bodyPr>
          <a:lstStyle>
            <a:lvl1pPr>
              <a:lnSpc>
                <a:spcPct val="100000"/>
              </a:lnSpc>
              <a:buNone/>
              <a:defRPr b="0" lang="fr-FR" sz="1800" spc="-1" strike="noStrike">
                <a:solidFill>
                  <a:srgbClr val="ffffff"/>
                </a:solidFill>
                <a:latin typeface="Arial"/>
                <a:ea typeface="DejaVu Sans"/>
              </a:defRPr>
            </a:lvl1pPr>
          </a:lstStyle>
          <a:p>
            <a:pPr>
              <a:lnSpc>
                <a:spcPct val="100000"/>
              </a:lnSpc>
              <a:buNone/>
            </a:pPr>
            <a:fld id="{D1543204-9874-436F-84ED-25DE77E10DE7}" type="slidenum">
              <a:rPr b="0" lang="fr-FR" sz="1800" spc="-1" strike="noStrike">
                <a:solidFill>
                  <a:srgbClr val="ffffff"/>
                </a:solidFill>
                <a:latin typeface="Arial"/>
                <a:ea typeface="DejaVu Sans"/>
              </a:rPr>
              <a:t>&lt;number&gt;</a:t>
            </a:fld>
            <a:endParaRPr b="0" lang="en-US" sz="1800" spc="-1" strike="noStrike">
              <a:solidFill>
                <a:srgbClr val="000000"/>
              </a:solidFill>
              <a:latin typeface="Calibri"/>
            </a:endParaRPr>
          </a:p>
        </p:txBody>
      </p:sp>
      <p:sp>
        <p:nvSpPr>
          <p:cNvPr id="88" name="PlaceHolder 3"/>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fr-FR" sz="1800" spc="-1" strike="noStrike">
                <a:solidFill>
                  <a:srgbClr val="000000"/>
                </a:solidFill>
                <a:latin typeface="Arial"/>
              </a:rPr>
              <a:t>Click to edit the title text format</a:t>
            </a:r>
            <a:endParaRPr b="0" lang="fr-FR" sz="1800" spc="-1" strike="noStrike">
              <a:solidFill>
                <a:srgbClr val="000000"/>
              </a:solidFill>
              <a:latin typeface="Arial"/>
            </a:endParaRPr>
          </a:p>
        </p:txBody>
      </p:sp>
      <p:sp>
        <p:nvSpPr>
          <p:cNvPr id="89"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Click to edit the outline text format</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Outline Level</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Third Outline Level</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Fourth Outline Level</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Fifth Outline Level</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Sixth Outline Level</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Seventh Outline Level</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slideLayout" Target="../slideLayouts/slideLayout25.xml"/><Relationship Id="rId11"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wmf"/><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hyperlink" Target="https://doi.org/10.1002/qj.2572" TargetMode="External"/><Relationship Id="rId4"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2" name="Rectangle 304"/>
          <p:cNvSpPr/>
          <p:nvPr/>
        </p:nvSpPr>
        <p:spPr>
          <a:xfrm>
            <a:off x="5892840" y="2527200"/>
            <a:ext cx="3250800" cy="2796840"/>
          </a:xfrm>
          <a:prstGeom prst="rect">
            <a:avLst/>
          </a:prstGeom>
          <a:noFill/>
          <a:ln w="0">
            <a:noFill/>
          </a:ln>
        </p:spPr>
        <p:style>
          <a:lnRef idx="0"/>
          <a:fillRef idx="0"/>
          <a:effectRef idx="0"/>
          <a:fontRef idx="minor"/>
        </p:style>
        <p:txBody>
          <a:bodyPr lIns="90000" rIns="90000" tIns="46800" bIns="46800" anchor="t">
            <a:spAutoFit/>
          </a:bodyPr>
          <a:p>
            <a:pPr algn="ctr">
              <a:lnSpc>
                <a:spcPct val="125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2600" spc="-1" strike="noStrike">
                <a:solidFill>
                  <a:srgbClr val="ffffff"/>
                </a:solidFill>
                <a:latin typeface="Arial"/>
                <a:ea typeface="DejaVu Sans"/>
              </a:rPr>
              <a:t>Produits radar en Outre Mer</a:t>
            </a:r>
            <a:endParaRPr b="0" lang="en-US" sz="2600" spc="-1" strike="noStrike">
              <a:solidFill>
                <a:srgbClr val="000000"/>
              </a:solidFill>
              <a:latin typeface="Calibri"/>
            </a:endParaRPr>
          </a:p>
          <a:p>
            <a:pPr algn="ctr">
              <a:lnSpc>
                <a:spcPct val="125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600" spc="-1" strike="noStrike">
              <a:solidFill>
                <a:srgbClr val="000000"/>
              </a:solidFill>
              <a:latin typeface="Calibri"/>
            </a:endParaRPr>
          </a:p>
          <a:p>
            <a:pPr algn="ctr">
              <a:lnSpc>
                <a:spcPct val="125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600" spc="-1" strike="noStrike">
                <a:solidFill>
                  <a:srgbClr val="ffffff"/>
                </a:solidFill>
                <a:latin typeface="Arial"/>
                <a:ea typeface="DejaVu Sans"/>
              </a:rPr>
              <a:t>Bernard Urban</a:t>
            </a:r>
            <a:endParaRPr b="0" lang="en-US" sz="1600" spc="-1" strike="noStrike">
              <a:solidFill>
                <a:srgbClr val="000000"/>
              </a:solidFill>
              <a:latin typeface="Calibri"/>
            </a:endParaRPr>
          </a:p>
          <a:p>
            <a:pPr algn="ctr">
              <a:lnSpc>
                <a:spcPct val="125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600" spc="-1" strike="noStrike">
              <a:solidFill>
                <a:srgbClr val="000000"/>
              </a:solidFill>
              <a:latin typeface="Calibri"/>
            </a:endParaRPr>
          </a:p>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2600" spc="-1" strike="noStrike">
                <a:solidFill>
                  <a:srgbClr val="ffffff"/>
                </a:solidFill>
                <a:latin typeface="Arial"/>
                <a:ea typeface="DejaVu Sans"/>
              </a:rPr>
              <a:t> </a:t>
            </a:r>
            <a:endParaRPr b="0" lang="en-US" sz="2600" spc="-1" strike="noStrike">
              <a:solidFill>
                <a:srgbClr val="000000"/>
              </a:solidFill>
              <a:latin typeface="Calibri"/>
            </a:endParaRPr>
          </a:p>
          <a:p>
            <a:pPr algn="ct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400" spc="-1" strike="noStrike">
                <a:solidFill>
                  <a:srgbClr val="ffffff"/>
                </a:solidFill>
                <a:latin typeface="Arial"/>
                <a:ea typeface="DejaVu Sans"/>
              </a:rPr>
              <a:t>7 juin 2016</a:t>
            </a:r>
            <a:endParaRPr b="0" lang="en-US" sz="1400" spc="-1" strike="noStrike">
              <a:solidFill>
                <a:srgbClr val="000000"/>
              </a:solidFill>
              <a:latin typeface="Calibri"/>
            </a:endParaRPr>
          </a:p>
        </p:txBody>
      </p:sp>
      <p:sp>
        <p:nvSpPr>
          <p:cNvPr id="133" name="Forme libre 305"/>
          <p:cNvSpPr/>
          <p:nvPr/>
        </p:nvSpPr>
        <p:spPr>
          <a:xfrm>
            <a:off x="9734400" y="2568600"/>
            <a:ext cx="4965480" cy="3501720"/>
          </a:xfrm>
          <a:custGeom>
            <a:avLst/>
            <a:gdLst>
              <a:gd name="textAreaLeft" fmla="*/ 0 w 4965480"/>
              <a:gd name="textAreaRight" fmla="*/ 4965840 w 4965480"/>
              <a:gd name="textAreaTop" fmla="*/ 0 h 3501720"/>
              <a:gd name="textAreaBottom" fmla="*/ 3502080 h 35017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
        <p:nvSpPr>
          <p:cNvPr id="134" name="ZoneTexte 306"/>
          <p:cNvSpPr/>
          <p:nvPr/>
        </p:nvSpPr>
        <p:spPr>
          <a:xfrm>
            <a:off x="936360" y="2853000"/>
            <a:ext cx="7884720" cy="1079280"/>
          </a:xfrm>
          <a:prstGeom prst="rect">
            <a:avLst/>
          </a:prstGeom>
          <a:noFill/>
          <a:ln w="0">
            <a:noFill/>
          </a:ln>
        </p:spPr>
        <p:style>
          <a:lnRef idx="0"/>
          <a:fillRef idx="0"/>
          <a:effectRef idx="0"/>
          <a:fontRef idx="minor"/>
        </p:style>
        <p:txBody>
          <a:bodyPr lIns="0" rIns="0" tIns="0" bIns="0" anchor="ctr">
            <a:noAutofit/>
          </a:bodyPr>
          <a:p>
            <a:pPr>
              <a:lnSpc>
                <a:spcPct val="15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600" spc="-1" strike="noStrike">
                <a:solidFill>
                  <a:srgbClr val="000000"/>
                </a:solidFill>
                <a:latin typeface="Arial"/>
                <a:ea typeface="Arial Unicode MS"/>
              </a:rPr>
              <a:t>Use of polarimetric observations at Météo France </a:t>
            </a:r>
            <a:endParaRPr b="0" lang="en-US" sz="2600" spc="-1" strike="noStrike">
              <a:solidFill>
                <a:srgbClr val="000000"/>
              </a:solidFill>
              <a:latin typeface="Calibri"/>
            </a:endParaRPr>
          </a:p>
          <a:p>
            <a:pPr>
              <a:lnSpc>
                <a:spcPct val="15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2600" spc="-1" strike="noStrike">
                <a:solidFill>
                  <a:srgbClr val="000000"/>
                </a:solidFill>
                <a:latin typeface="Arial"/>
                <a:ea typeface="Arial Unicode MS"/>
              </a:rPr>
              <a:t>State of the art and perspectives</a:t>
            </a:r>
            <a:endParaRPr b="0" lang="en-US" sz="2600" spc="-1" strike="noStrike">
              <a:solidFill>
                <a:srgbClr val="000000"/>
              </a:solidFill>
              <a:latin typeface="Calibri"/>
            </a:endParaRPr>
          </a:p>
        </p:txBody>
      </p:sp>
      <p:sp>
        <p:nvSpPr>
          <p:cNvPr id="135" name="Forme libre 307"/>
          <p:cNvSpPr/>
          <p:nvPr/>
        </p:nvSpPr>
        <p:spPr>
          <a:xfrm>
            <a:off x="935640" y="4391640"/>
            <a:ext cx="7596360" cy="1008000"/>
          </a:xfrm>
          <a:custGeom>
            <a:avLst/>
            <a:gdLst>
              <a:gd name="textAreaLeft" fmla="*/ 0 w 7596360"/>
              <a:gd name="textAreaRight" fmla="*/ 7596720 w 7596360"/>
              <a:gd name="textAreaTop" fmla="*/ 0 h 1008000"/>
              <a:gd name="textAreaBottom" fmla="*/ 1008360 h 10080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ctr">
            <a:noAutofit/>
          </a:bodyPr>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2800" spc="-1" strike="noStrike">
                <a:solidFill>
                  <a:srgbClr val="008fbd"/>
                </a:solidFill>
                <a:latin typeface="Arial"/>
                <a:ea typeface="Arial Unicode MS"/>
              </a:rPr>
              <a:t> </a:t>
            </a:r>
            <a:br>
              <a:rPr sz="1800"/>
            </a:br>
            <a:r>
              <a:rPr b="0" lang="fr-FR" sz="1800" spc="-1" strike="noStrike">
                <a:solidFill>
                  <a:srgbClr val="000000"/>
                </a:solidFill>
                <a:latin typeface="Arial"/>
                <a:ea typeface="DejaVu Sans"/>
              </a:rPr>
              <a:t>Nicolas Gaussiat, Head of Météo France Radar Centre with contributions from MF NWP research division.</a:t>
            </a:r>
            <a:r>
              <a:rPr b="0" lang="fr-FR" sz="2200" spc="-1" strike="noStrike">
                <a:solidFill>
                  <a:srgbClr val="008fbd"/>
                </a:solidFill>
                <a:latin typeface="Arial"/>
                <a:ea typeface="Arial Unicode MS"/>
              </a:rPr>
              <a:t> </a:t>
            </a:r>
            <a:endParaRPr b="0" lang="en-US" sz="2200" spc="-1" strike="noStrike">
              <a:solidFill>
                <a:srgbClr val="000000"/>
              </a:solidFill>
              <a:latin typeface="Calibri"/>
            </a:endParaRPr>
          </a:p>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800" spc="-1" strike="noStrike">
                <a:solidFill>
                  <a:srgbClr val="008fbd"/>
                </a:solidFill>
                <a:latin typeface="Arial"/>
                <a:ea typeface="Arial Unicode MS"/>
              </a:rPr>
              <a:t>RO-PAZ second workshop  – 29 november 2023</a:t>
            </a:r>
            <a:endParaRPr b="0" lang="en-US"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5" name="Picture 14" descr="713px-Radar-polarisation"/>
          <p:cNvPicPr/>
          <p:nvPr/>
        </p:nvPicPr>
        <p:blipFill>
          <a:blip r:embed="rId1"/>
          <a:stretch/>
        </p:blipFill>
        <p:spPr>
          <a:xfrm>
            <a:off x="331920" y="1198440"/>
            <a:ext cx="3926880" cy="2109600"/>
          </a:xfrm>
          <a:prstGeom prst="rect">
            <a:avLst/>
          </a:prstGeom>
          <a:ln cap="sq" w="9360">
            <a:solidFill>
              <a:srgbClr val="ffffff"/>
            </a:solidFill>
            <a:miter/>
          </a:ln>
        </p:spPr>
      </p:pic>
      <p:sp>
        <p:nvSpPr>
          <p:cNvPr id="186" name="Text Box 15"/>
          <p:cNvSpPr/>
          <p:nvPr/>
        </p:nvSpPr>
        <p:spPr>
          <a:xfrm>
            <a:off x="4375080" y="1133640"/>
            <a:ext cx="4408200" cy="1995120"/>
          </a:xfrm>
          <a:custGeom>
            <a:avLst/>
            <a:gdLst>
              <a:gd name="textAreaLeft" fmla="*/ 0 w 4408200"/>
              <a:gd name="textAreaRight" fmla="*/ 4408560 w 4408200"/>
              <a:gd name="textAreaTop" fmla="*/ 0 h 1995120"/>
              <a:gd name="textAreaBottom" fmla="*/ 1995480 h 19951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cap="sq" w="9360">
            <a:solidFill>
              <a:srgbClr val="ffffff"/>
            </a:solidFill>
            <a:miter/>
          </a:ln>
        </p:spPr>
        <p:style>
          <a:lnRef idx="0"/>
          <a:fillRef idx="0"/>
          <a:effectRef idx="0"/>
          <a:fontRef idx="minor"/>
        </p:style>
        <p:txBody>
          <a:bodyPr lIns="0" rIns="0" tIns="0" bIns="0" anchor="t">
            <a:noAutofit/>
          </a:bodyPr>
          <a:p>
            <a:pPr marL="419040" indent="-419040">
              <a:lnSpc>
                <a:spcPct val="111000"/>
              </a:lnSpc>
              <a:spcBef>
                <a:spcPts val="799"/>
              </a:spcBef>
              <a:buClr>
                <a:srgbClr val="0070c0"/>
              </a:buClr>
              <a:buFont typeface="StarSymbol"/>
              <a:buAutoNum type="arabicPeriod"/>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fr-FR" sz="1600" spc="-1" strike="noStrike">
                <a:solidFill>
                  <a:srgbClr val="0070c0"/>
                </a:solidFill>
                <a:latin typeface="Calibri"/>
                <a:ea typeface="Arial Unicode MS"/>
              </a:rPr>
              <a:t>Pulse to pulse transmission of horizontaly and verticaly polarised waves (either simulatenously or alternanively)</a:t>
            </a:r>
            <a:endParaRPr b="0" lang="en-US" sz="1600" spc="-1" strike="noStrike">
              <a:solidFill>
                <a:srgbClr val="000000"/>
              </a:solidFill>
              <a:latin typeface="Calibri"/>
            </a:endParaRPr>
          </a:p>
          <a:p>
            <a:pPr marL="419040" indent="-419040">
              <a:lnSpc>
                <a:spcPct val="111000"/>
              </a:lnSpc>
              <a:spcBef>
                <a:spcPts val="799"/>
              </a:spcBef>
              <a:buClr>
                <a:srgbClr val="0070c0"/>
              </a:buClr>
              <a:buFont typeface="StarSymbol"/>
              <a:buAutoNum type="arabicPeriod"/>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fr-FR" sz="1600" spc="-1" strike="noStrike">
                <a:solidFill>
                  <a:srgbClr val="0070c0"/>
                </a:solidFill>
                <a:latin typeface="Calibri"/>
                <a:ea typeface="Arial Unicode MS"/>
              </a:rPr>
              <a:t>Differential information is sensitive to target shape and properties </a:t>
            </a:r>
            <a:endParaRPr b="0" lang="en-US" sz="1600" spc="-1" strike="noStrike">
              <a:solidFill>
                <a:srgbClr val="000000"/>
              </a:solidFill>
              <a:latin typeface="Calibri"/>
            </a:endParaRPr>
          </a:p>
          <a:p>
            <a:pPr marL="419040" indent="-419040">
              <a:lnSpc>
                <a:spcPct val="111000"/>
              </a:lnSpc>
              <a:spcBef>
                <a:spcPts val="799"/>
              </a:spcBef>
              <a:buClr>
                <a:srgbClr val="0070c0"/>
              </a:buClr>
              <a:buFont typeface="StarSymbol"/>
              <a:buAutoNum type="arabicPeriod"/>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fr-FR" sz="1600" spc="-1" strike="noStrike">
                <a:solidFill>
                  <a:srgbClr val="0070c0"/>
                </a:solidFill>
                <a:latin typeface="Calibri"/>
                <a:ea typeface="Arial Unicode MS"/>
              </a:rPr>
              <a:t>4 parameters Z</a:t>
            </a:r>
            <a:r>
              <a:rPr b="0" lang="fr-FR" sz="1600" spc="-1" strike="noStrike" baseline="-25000">
                <a:solidFill>
                  <a:srgbClr val="0070c0"/>
                </a:solidFill>
                <a:latin typeface="Calibri"/>
                <a:ea typeface="Arial Unicode MS"/>
              </a:rPr>
              <a:t>H</a:t>
            </a:r>
            <a:r>
              <a:rPr b="0" lang="fr-FR" sz="1600" spc="-1" strike="noStrike">
                <a:solidFill>
                  <a:srgbClr val="0070c0"/>
                </a:solidFill>
                <a:latin typeface="Calibri"/>
                <a:ea typeface="Arial Unicode MS"/>
              </a:rPr>
              <a:t>, Z</a:t>
            </a:r>
            <a:r>
              <a:rPr b="0" lang="fr-FR" sz="1600" spc="-1" strike="noStrike" baseline="-25000">
                <a:solidFill>
                  <a:srgbClr val="0070c0"/>
                </a:solidFill>
                <a:latin typeface="Calibri"/>
                <a:ea typeface="Arial Unicode MS"/>
              </a:rPr>
              <a:t>DR</a:t>
            </a:r>
            <a:r>
              <a:rPr b="0" lang="fr-FR" sz="1600" spc="-1" strike="noStrike">
                <a:solidFill>
                  <a:srgbClr val="0070c0"/>
                </a:solidFill>
                <a:latin typeface="Calibri"/>
                <a:ea typeface="Arial Unicode MS"/>
              </a:rPr>
              <a:t>, </a:t>
            </a:r>
            <a:r>
              <a:rPr b="0" lang="fr-FR" sz="1600" spc="-1" strike="noStrike">
                <a:solidFill>
                  <a:srgbClr val="0070c0"/>
                </a:solidFill>
                <a:latin typeface="Symbol"/>
                <a:ea typeface="Symbol"/>
              </a:rPr>
              <a:t></a:t>
            </a:r>
            <a:r>
              <a:rPr b="0" lang="fr-FR" sz="1600" spc="-1" strike="noStrike" baseline="-25000">
                <a:solidFill>
                  <a:srgbClr val="0070c0"/>
                </a:solidFill>
                <a:latin typeface="Calibri"/>
                <a:ea typeface="Arial Unicode MS"/>
              </a:rPr>
              <a:t>DP</a:t>
            </a:r>
            <a:r>
              <a:rPr b="0" lang="fr-FR" sz="1600" spc="-1" strike="noStrike">
                <a:solidFill>
                  <a:srgbClr val="0070c0"/>
                </a:solidFill>
                <a:latin typeface="Calibri"/>
                <a:ea typeface="Arial Unicode MS"/>
              </a:rPr>
              <a:t>, </a:t>
            </a:r>
            <a:r>
              <a:rPr b="0" lang="fr-FR" sz="1600" spc="-1" strike="noStrike">
                <a:solidFill>
                  <a:srgbClr val="0070c0"/>
                </a:solidFill>
                <a:latin typeface="Symbol"/>
                <a:ea typeface="Symbol"/>
              </a:rPr>
              <a:t></a:t>
            </a:r>
            <a:r>
              <a:rPr b="0" lang="fr-FR" sz="1600" spc="-1" strike="noStrike" baseline="-25000">
                <a:solidFill>
                  <a:srgbClr val="0070c0"/>
                </a:solidFill>
                <a:latin typeface="Calibri"/>
                <a:ea typeface="Arial Unicode MS"/>
              </a:rPr>
              <a:t>HV</a:t>
            </a:r>
            <a:endParaRPr b="0" lang="en-US" sz="1600" spc="-1" strike="noStrike">
              <a:solidFill>
                <a:srgbClr val="000000"/>
              </a:solidFill>
              <a:latin typeface="Calibri"/>
            </a:endParaRPr>
          </a:p>
        </p:txBody>
      </p:sp>
      <p:sp>
        <p:nvSpPr>
          <p:cNvPr id="187" name="ZoneTexte 359"/>
          <p:cNvSpPr/>
          <p:nvPr/>
        </p:nvSpPr>
        <p:spPr>
          <a:xfrm>
            <a:off x="955440" y="326880"/>
            <a:ext cx="7490880" cy="6872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fr-FR" sz="2500" spc="-1" strike="noStrike">
                <a:solidFill>
                  <a:srgbClr val="008fbd"/>
                </a:solidFill>
                <a:latin typeface="Arial"/>
                <a:ea typeface="DejaVu Sans"/>
              </a:rPr>
              <a:t>Dual-Pol weather radar principles</a:t>
            </a:r>
            <a:endParaRPr b="0" lang="en-US" sz="2500" spc="-1" strike="noStrike">
              <a:solidFill>
                <a:srgbClr val="000000"/>
              </a:solidFill>
              <a:latin typeface="Calibri"/>
            </a:endParaRPr>
          </a:p>
        </p:txBody>
      </p:sp>
      <p:pic>
        <p:nvPicPr>
          <p:cNvPr id="188" name="Picture 20" descr="20150622180000_07083_00_pol_Phidp"/>
          <p:cNvPicPr/>
          <p:nvPr/>
        </p:nvPicPr>
        <p:blipFill>
          <a:blip r:embed="rId2"/>
          <a:stretch/>
        </p:blipFill>
        <p:spPr>
          <a:xfrm>
            <a:off x="4815000" y="4024440"/>
            <a:ext cx="1953720" cy="1953720"/>
          </a:xfrm>
          <a:prstGeom prst="rect">
            <a:avLst/>
          </a:prstGeom>
          <a:ln cap="sq" w="9360">
            <a:solidFill>
              <a:srgbClr val="ffffff"/>
            </a:solidFill>
            <a:miter/>
          </a:ln>
        </p:spPr>
      </p:pic>
      <p:pic>
        <p:nvPicPr>
          <p:cNvPr id="189" name="Picture 21" descr="20150622180000_07083_00_pol_Zh"/>
          <p:cNvPicPr/>
          <p:nvPr/>
        </p:nvPicPr>
        <p:blipFill>
          <a:blip r:embed="rId3"/>
          <a:stretch/>
        </p:blipFill>
        <p:spPr>
          <a:xfrm>
            <a:off x="152280" y="4027320"/>
            <a:ext cx="1954080" cy="1954080"/>
          </a:xfrm>
          <a:prstGeom prst="rect">
            <a:avLst/>
          </a:prstGeom>
          <a:ln cap="sq" w="9360">
            <a:solidFill>
              <a:srgbClr val="ffffff"/>
            </a:solidFill>
            <a:miter/>
          </a:ln>
        </p:spPr>
      </p:pic>
      <p:pic>
        <p:nvPicPr>
          <p:cNvPr id="190" name="Picture 22" descr="20150622180000_07083_00_pol_Rohv"/>
          <p:cNvPicPr/>
          <p:nvPr/>
        </p:nvPicPr>
        <p:blipFill>
          <a:blip r:embed="rId4"/>
          <a:stretch/>
        </p:blipFill>
        <p:spPr>
          <a:xfrm>
            <a:off x="7089840" y="4040280"/>
            <a:ext cx="1953720" cy="1953720"/>
          </a:xfrm>
          <a:prstGeom prst="rect">
            <a:avLst/>
          </a:prstGeom>
          <a:ln cap="sq" w="9360">
            <a:solidFill>
              <a:srgbClr val="ffffff"/>
            </a:solidFill>
            <a:miter/>
          </a:ln>
        </p:spPr>
      </p:pic>
      <p:pic>
        <p:nvPicPr>
          <p:cNvPr id="191" name="Picture 23" descr="20150622180000_07083_00_pol_Zdr"/>
          <p:cNvPicPr/>
          <p:nvPr/>
        </p:nvPicPr>
        <p:blipFill>
          <a:blip r:embed="rId5"/>
          <a:stretch/>
        </p:blipFill>
        <p:spPr>
          <a:xfrm>
            <a:off x="2503440" y="4029120"/>
            <a:ext cx="1954080" cy="1953720"/>
          </a:xfrm>
          <a:prstGeom prst="rect">
            <a:avLst/>
          </a:prstGeom>
          <a:ln cap="sq" w="9360">
            <a:solidFill>
              <a:srgbClr val="ffffff"/>
            </a:solidFill>
            <a:miter/>
          </a:ln>
        </p:spPr>
      </p:pic>
      <p:pic>
        <p:nvPicPr>
          <p:cNvPr id="192" name="Picture 25" descr="dbz_slices_keys"/>
          <p:cNvPicPr/>
          <p:nvPr/>
        </p:nvPicPr>
        <p:blipFill>
          <a:blip r:embed="rId6"/>
          <a:srcRect l="0" t="0" r="60945" b="0"/>
          <a:stretch/>
        </p:blipFill>
        <p:spPr>
          <a:xfrm>
            <a:off x="152280" y="4025880"/>
            <a:ext cx="331560" cy="1587240"/>
          </a:xfrm>
          <a:prstGeom prst="rect">
            <a:avLst/>
          </a:prstGeom>
          <a:ln cap="sq" w="9360">
            <a:solidFill>
              <a:srgbClr val="ffffff"/>
            </a:solidFill>
            <a:miter/>
          </a:ln>
        </p:spPr>
      </p:pic>
      <p:pic>
        <p:nvPicPr>
          <p:cNvPr id="193" name="Picture 26" descr="zdr_slices_keys"/>
          <p:cNvPicPr/>
          <p:nvPr/>
        </p:nvPicPr>
        <p:blipFill>
          <a:blip r:embed="rId7"/>
          <a:stretch/>
        </p:blipFill>
        <p:spPr>
          <a:xfrm>
            <a:off x="2496960" y="4051440"/>
            <a:ext cx="330120" cy="1712520"/>
          </a:xfrm>
          <a:prstGeom prst="rect">
            <a:avLst/>
          </a:prstGeom>
          <a:ln cap="sq" w="9360">
            <a:solidFill>
              <a:srgbClr val="ffffff"/>
            </a:solidFill>
            <a:miter/>
          </a:ln>
        </p:spPr>
      </p:pic>
      <p:pic>
        <p:nvPicPr>
          <p:cNvPr id="194" name="Picture 27" descr="phiDP_slices_keys"/>
          <p:cNvPicPr/>
          <p:nvPr/>
        </p:nvPicPr>
        <p:blipFill>
          <a:blip r:embed="rId8"/>
          <a:srcRect l="0" t="0" r="47066" b="0"/>
          <a:stretch/>
        </p:blipFill>
        <p:spPr>
          <a:xfrm>
            <a:off x="4826160" y="4051440"/>
            <a:ext cx="256680" cy="1623600"/>
          </a:xfrm>
          <a:prstGeom prst="rect">
            <a:avLst/>
          </a:prstGeom>
          <a:ln cap="sq" w="9360">
            <a:solidFill>
              <a:srgbClr val="ffffff"/>
            </a:solidFill>
            <a:miter/>
          </a:ln>
        </p:spPr>
      </p:pic>
      <p:sp>
        <p:nvSpPr>
          <p:cNvPr id="195" name="Text Box 28"/>
          <p:cNvSpPr/>
          <p:nvPr/>
        </p:nvSpPr>
        <p:spPr>
          <a:xfrm>
            <a:off x="520560" y="3695760"/>
            <a:ext cx="1460160" cy="276120"/>
          </a:xfrm>
          <a:custGeom>
            <a:avLst/>
            <a:gdLst>
              <a:gd name="textAreaLeft" fmla="*/ 0 w 1460160"/>
              <a:gd name="textAreaRight" fmla="*/ 1460520 w 1460160"/>
              <a:gd name="textAreaTop" fmla="*/ 0 h 276120"/>
              <a:gd name="textAreaBottom" fmla="*/ 276480 h 2761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cap="sq" w="9360">
            <a:solidFill>
              <a:srgbClr val="ffffff"/>
            </a:solidFill>
            <a:miter/>
          </a:ln>
        </p:spPr>
        <p:style>
          <a:lnRef idx="0"/>
          <a:fillRef idx="0"/>
          <a:effectRef idx="0"/>
          <a:fontRef idx="minor"/>
        </p:style>
        <p:txBody>
          <a:bodyPr lIns="90000" rIns="90000" tIns="46800" bIns="46800" anchor="t">
            <a:sp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fr-FR" sz="1200" spc="-1" strike="noStrike">
                <a:solidFill>
                  <a:srgbClr val="000000"/>
                </a:solidFill>
                <a:latin typeface="Calibri"/>
                <a:ea typeface="Arial Unicode MS"/>
              </a:rPr>
              <a:t>Réflectivity</a:t>
            </a:r>
            <a:endParaRPr b="0" lang="en-US" sz="1200" spc="-1" strike="noStrike">
              <a:solidFill>
                <a:srgbClr val="000000"/>
              </a:solidFill>
              <a:latin typeface="Calibri"/>
            </a:endParaRPr>
          </a:p>
        </p:txBody>
      </p:sp>
      <p:sp>
        <p:nvSpPr>
          <p:cNvPr id="196" name="Text Box 29"/>
          <p:cNvSpPr/>
          <p:nvPr/>
        </p:nvSpPr>
        <p:spPr>
          <a:xfrm>
            <a:off x="2554200" y="3684600"/>
            <a:ext cx="1815840" cy="276120"/>
          </a:xfrm>
          <a:custGeom>
            <a:avLst/>
            <a:gdLst>
              <a:gd name="textAreaLeft" fmla="*/ 0 w 1815840"/>
              <a:gd name="textAreaRight" fmla="*/ 1816200 w 1815840"/>
              <a:gd name="textAreaTop" fmla="*/ 0 h 276120"/>
              <a:gd name="textAreaBottom" fmla="*/ 276480 h 2761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cap="sq" w="9360">
            <a:solidFill>
              <a:srgbClr val="ffffff"/>
            </a:solidFill>
            <a:miter/>
          </a:ln>
        </p:spPr>
        <p:style>
          <a:lnRef idx="0"/>
          <a:fillRef idx="0"/>
          <a:effectRef idx="0"/>
          <a:fontRef idx="minor"/>
        </p:style>
        <p:txBody>
          <a:bodyPr lIns="90000" rIns="90000" tIns="46800" bIns="46800" anchor="t">
            <a:sp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fr-FR" sz="1200" spc="-1" strike="noStrike">
                <a:solidFill>
                  <a:srgbClr val="000000"/>
                </a:solidFill>
                <a:latin typeface="Calibri"/>
                <a:ea typeface="Arial Unicode MS"/>
              </a:rPr>
              <a:t>Differential reflectivity </a:t>
            </a:r>
            <a:endParaRPr b="0" lang="en-US" sz="1200" spc="-1" strike="noStrike">
              <a:solidFill>
                <a:srgbClr val="000000"/>
              </a:solidFill>
              <a:latin typeface="Calibri"/>
            </a:endParaRPr>
          </a:p>
        </p:txBody>
      </p:sp>
      <p:sp>
        <p:nvSpPr>
          <p:cNvPr id="197" name="Text Box 30"/>
          <p:cNvSpPr/>
          <p:nvPr/>
        </p:nvSpPr>
        <p:spPr>
          <a:xfrm>
            <a:off x="4867200" y="3711600"/>
            <a:ext cx="1815840" cy="276120"/>
          </a:xfrm>
          <a:custGeom>
            <a:avLst/>
            <a:gdLst>
              <a:gd name="textAreaLeft" fmla="*/ 0 w 1815840"/>
              <a:gd name="textAreaRight" fmla="*/ 1816200 w 1815840"/>
              <a:gd name="textAreaTop" fmla="*/ 0 h 276120"/>
              <a:gd name="textAreaBottom" fmla="*/ 276480 h 2761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cap="sq" w="9360">
            <a:solidFill>
              <a:srgbClr val="ffffff"/>
            </a:solidFill>
            <a:miter/>
          </a:ln>
        </p:spPr>
        <p:style>
          <a:lnRef idx="0"/>
          <a:fillRef idx="0"/>
          <a:effectRef idx="0"/>
          <a:fontRef idx="minor"/>
        </p:style>
        <p:txBody>
          <a:bodyPr lIns="90000" rIns="90000" tIns="46800" bIns="46800" anchor="t">
            <a:sp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fr-FR" sz="1200" spc="-1" strike="noStrike">
                <a:solidFill>
                  <a:srgbClr val="000000"/>
                </a:solidFill>
                <a:latin typeface="Calibri"/>
                <a:ea typeface="Arial Unicode MS"/>
              </a:rPr>
              <a:t>Differential phase</a:t>
            </a:r>
            <a:endParaRPr b="0" lang="en-US" sz="1200" spc="-1" strike="noStrike">
              <a:solidFill>
                <a:srgbClr val="000000"/>
              </a:solidFill>
              <a:latin typeface="Calibri"/>
            </a:endParaRPr>
          </a:p>
        </p:txBody>
      </p:sp>
      <p:sp>
        <p:nvSpPr>
          <p:cNvPr id="198" name="Text Box 31"/>
          <p:cNvSpPr/>
          <p:nvPr/>
        </p:nvSpPr>
        <p:spPr>
          <a:xfrm>
            <a:off x="7089840" y="3736800"/>
            <a:ext cx="1901520" cy="276120"/>
          </a:xfrm>
          <a:custGeom>
            <a:avLst/>
            <a:gdLst>
              <a:gd name="textAreaLeft" fmla="*/ 0 w 1901520"/>
              <a:gd name="textAreaRight" fmla="*/ 1901880 w 1901520"/>
              <a:gd name="textAreaTop" fmla="*/ 0 h 276120"/>
              <a:gd name="textAreaBottom" fmla="*/ 276480 h 2761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cap="sq" w="9360">
            <a:solidFill>
              <a:srgbClr val="ffffff"/>
            </a:solidFill>
            <a:miter/>
          </a:ln>
        </p:spPr>
        <p:style>
          <a:lnRef idx="0"/>
          <a:fillRef idx="0"/>
          <a:effectRef idx="0"/>
          <a:fontRef idx="minor"/>
        </p:style>
        <p:txBody>
          <a:bodyPr lIns="90000" rIns="90000" tIns="46800" bIns="46800" anchor="t">
            <a:sp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fr-FR" sz="1200" spc="-1" strike="noStrike">
                <a:solidFill>
                  <a:srgbClr val="000000"/>
                </a:solidFill>
                <a:latin typeface="Calibri"/>
                <a:ea typeface="Arial Unicode MS"/>
              </a:rPr>
              <a:t>Correlation coefficient </a:t>
            </a:r>
            <a:endParaRPr b="0" lang="en-US" sz="1200" spc="-1" strike="noStrike">
              <a:solidFill>
                <a:srgbClr val="000000"/>
              </a:solidFill>
              <a:latin typeface="Calibri"/>
            </a:endParaRPr>
          </a:p>
        </p:txBody>
      </p:sp>
      <p:sp>
        <p:nvSpPr>
          <p:cNvPr id="199" name="Text Box 32"/>
          <p:cNvSpPr/>
          <p:nvPr/>
        </p:nvSpPr>
        <p:spPr>
          <a:xfrm>
            <a:off x="3278160" y="5996160"/>
            <a:ext cx="2501640" cy="276120"/>
          </a:xfrm>
          <a:custGeom>
            <a:avLst/>
            <a:gdLst>
              <a:gd name="textAreaLeft" fmla="*/ 0 w 2501640"/>
              <a:gd name="textAreaRight" fmla="*/ 2502000 w 2501640"/>
              <a:gd name="textAreaTop" fmla="*/ 0 h 276120"/>
              <a:gd name="textAreaBottom" fmla="*/ 276480 h 2761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cap="sq" w="9360">
            <a:solidFill>
              <a:srgbClr val="ffffff"/>
            </a:solidFill>
            <a:miter/>
          </a:ln>
        </p:spPr>
        <p:style>
          <a:lnRef idx="0"/>
          <a:fillRef idx="0"/>
          <a:effectRef idx="0"/>
          <a:fontRef idx="minor"/>
        </p:style>
        <p:txBody>
          <a:bodyPr lIns="90000" rIns="90000" tIns="46800" bIns="46800" anchor="t">
            <a:spAutoFit/>
          </a:bodyPr>
          <a:p>
            <a:pPr algn="ct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fr-FR" sz="1200" spc="-1" strike="noStrike">
                <a:solidFill>
                  <a:srgbClr val="000000"/>
                </a:solidFill>
                <a:latin typeface="Calibri"/>
                <a:ea typeface="Arial Unicode MS"/>
              </a:rPr>
              <a:t>Avesnes 22/06/15 18:00 UTC</a:t>
            </a:r>
            <a:endParaRPr b="0" lang="en-US" sz="1200" spc="-1" strike="noStrike">
              <a:solidFill>
                <a:srgbClr val="000000"/>
              </a:solidFill>
              <a:latin typeface="Calibri"/>
            </a:endParaRPr>
          </a:p>
        </p:txBody>
      </p:sp>
      <p:pic>
        <p:nvPicPr>
          <p:cNvPr id="200" name="Picture 33" descr="rhoHV_slices_keys"/>
          <p:cNvPicPr/>
          <p:nvPr/>
        </p:nvPicPr>
        <p:blipFill>
          <a:blip r:embed="rId9"/>
          <a:stretch/>
        </p:blipFill>
        <p:spPr>
          <a:xfrm>
            <a:off x="7004160" y="4051440"/>
            <a:ext cx="521640" cy="977400"/>
          </a:xfrm>
          <a:prstGeom prst="rect">
            <a:avLst/>
          </a:prstGeom>
          <a:ln w="0">
            <a:noFill/>
          </a:ln>
        </p:spPr>
      </p:pic>
      <p:sp>
        <p:nvSpPr>
          <p:cNvPr id="201" name="Rectangle 34"/>
          <p:cNvSpPr/>
          <p:nvPr/>
        </p:nvSpPr>
        <p:spPr>
          <a:xfrm>
            <a:off x="936720" y="6316560"/>
            <a:ext cx="4734720" cy="304200"/>
          </a:xfrm>
          <a:prstGeom prst="rect">
            <a:avLst/>
          </a:prstGeom>
          <a:solidFill>
            <a:srgbClr val="ffffff"/>
          </a:solidFill>
          <a:ln w="0">
            <a:noFill/>
          </a:ln>
        </p:spPr>
        <p:style>
          <a:lnRef idx="0"/>
          <a:fillRef idx="0"/>
          <a:effectRef idx="0"/>
          <a:fontRef idx="minor"/>
        </p:style>
        <p:txBody>
          <a:bodyPr wrap="none" lIns="0" rIns="0" tIns="0" bIns="0" anchor="t">
            <a:spAutoFit/>
          </a:bodyPr>
          <a:p>
            <a:pPr>
              <a:lnSpc>
                <a:spcPct val="111000"/>
              </a:lnSpc>
              <a:spcBef>
                <a:spcPts val="799"/>
              </a:spcBef>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fr-FR" sz="1800" spc="-1" strike="noStrike">
                <a:solidFill>
                  <a:srgbClr val="0070c0"/>
                </a:solidFill>
                <a:latin typeface="Calibri"/>
                <a:ea typeface="Arial Unicode MS"/>
              </a:rPr>
              <a:t>Météo France = pioneer among NMSs on the topic </a:t>
            </a:r>
            <a:endParaRPr b="0" lang="en-US"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2" name="Image 374" descr=""/>
          <p:cNvPicPr/>
          <p:nvPr/>
        </p:nvPicPr>
        <p:blipFill>
          <a:blip r:embed="rId1"/>
          <a:stretch/>
        </p:blipFill>
        <p:spPr>
          <a:xfrm>
            <a:off x="5112000" y="1118880"/>
            <a:ext cx="3743640" cy="1581120"/>
          </a:xfrm>
          <a:prstGeom prst="rect">
            <a:avLst/>
          </a:prstGeom>
          <a:ln w="0">
            <a:noFill/>
          </a:ln>
        </p:spPr>
      </p:pic>
      <p:sp>
        <p:nvSpPr>
          <p:cNvPr id="203" name="ZoneTexte 375"/>
          <p:cNvSpPr/>
          <p:nvPr/>
        </p:nvSpPr>
        <p:spPr>
          <a:xfrm>
            <a:off x="504000" y="72000"/>
            <a:ext cx="8623440" cy="86364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fr-FR" sz="2400" spc="-1" strike="noStrike">
                <a:solidFill>
                  <a:srgbClr val="008fbd"/>
                </a:solidFill>
                <a:latin typeface="Arial"/>
                <a:ea typeface="DejaVu Sans"/>
              </a:rPr>
              <a:t>DPOL research at CMR : Quantitative Precip Estimation</a:t>
            </a:r>
            <a:endParaRPr b="0" lang="en-US" sz="2400" spc="-1" strike="noStrike">
              <a:solidFill>
                <a:srgbClr val="000000"/>
              </a:solidFill>
              <a:latin typeface="Calibri"/>
            </a:endParaRPr>
          </a:p>
        </p:txBody>
      </p:sp>
      <p:sp>
        <p:nvSpPr>
          <p:cNvPr id="204" name="ZoneTexte 376"/>
          <p:cNvSpPr/>
          <p:nvPr/>
        </p:nvSpPr>
        <p:spPr>
          <a:xfrm>
            <a:off x="395640" y="1415520"/>
            <a:ext cx="4318920" cy="4838400"/>
          </a:xfrm>
          <a:prstGeom prst="rect">
            <a:avLst/>
          </a:prstGeom>
          <a:noFill/>
          <a:ln w="0">
            <a:noFill/>
          </a:ln>
        </p:spPr>
        <p:style>
          <a:lnRef idx="0"/>
          <a:fillRef idx="0"/>
          <a:effectRef idx="0"/>
          <a:fontRef idx="minor"/>
        </p:style>
        <p:txBody>
          <a:bodyPr lIns="0" rIns="0" tIns="0" bIns="0" anchor="t">
            <a:normAutofit/>
          </a:bodyPr>
          <a:p>
            <a:pPr>
              <a:lnSpc>
                <a:spcPct val="100000"/>
              </a:lnSpc>
              <a:buNone/>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fr-FR" sz="2000" spc="-1" strike="noStrike">
                <a:solidFill>
                  <a:srgbClr val="0084d1"/>
                </a:solidFill>
                <a:latin typeface="Arial"/>
                <a:ea typeface="DejaVu Sans"/>
              </a:rPr>
              <a:t>The differential phase (Phidp in °)</a:t>
            </a:r>
            <a:endParaRPr b="0" lang="en-US" sz="2000" spc="-1" strike="noStrike">
              <a:solidFill>
                <a:srgbClr val="000000"/>
              </a:solidFill>
              <a:latin typeface="Calibri"/>
            </a:endParaRPr>
          </a:p>
          <a:p>
            <a:pPr>
              <a:lnSpc>
                <a:spcPct val="100000"/>
              </a:lnSpc>
              <a:buNone/>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fr-FR" sz="2000" spc="-1" strike="noStrike">
                <a:solidFill>
                  <a:srgbClr val="0084d1"/>
                </a:solidFill>
                <a:latin typeface="Arial"/>
                <a:ea typeface="DejaVu Sans"/>
              </a:rPr>
              <a:t> </a:t>
            </a:r>
            <a:r>
              <a:rPr b="0" lang="fr-FR" sz="2000" spc="-1" strike="noStrike">
                <a:solidFill>
                  <a:srgbClr val="0084d1"/>
                </a:solidFill>
                <a:latin typeface="Arial"/>
                <a:ea typeface="DejaVu Sans"/>
              </a:rPr>
              <a:t>is good indicator of the </a:t>
            </a:r>
            <a:endParaRPr b="0" lang="en-US" sz="2000" spc="-1" strike="noStrike">
              <a:solidFill>
                <a:srgbClr val="000000"/>
              </a:solidFill>
              <a:latin typeface="Calibri"/>
            </a:endParaRPr>
          </a:p>
          <a:p>
            <a:pPr>
              <a:lnSpc>
                <a:spcPct val="100000"/>
              </a:lnSpc>
              <a:buNone/>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fr-FR" sz="2000" spc="-1" strike="noStrike">
                <a:solidFill>
                  <a:srgbClr val="0084d1"/>
                </a:solidFill>
                <a:latin typeface="Arial"/>
                <a:ea typeface="DejaVu Sans"/>
              </a:rPr>
              <a:t>attenuation.</a:t>
            </a:r>
            <a:endParaRPr b="0" lang="en-US" sz="2000" spc="-1" strike="noStrike">
              <a:solidFill>
                <a:srgbClr val="000000"/>
              </a:solidFill>
              <a:latin typeface="Calibri"/>
            </a:endParaRPr>
          </a:p>
          <a:p>
            <a:pPr>
              <a:lnSpc>
                <a:spcPct val="100000"/>
              </a:lnSpc>
              <a:buNone/>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fr-FR" sz="2000" spc="-1" strike="noStrike">
                <a:solidFill>
                  <a:srgbClr val="0084d1"/>
                </a:solidFill>
                <a:latin typeface="Arial"/>
                <a:ea typeface="DejaVu Sans"/>
              </a:rPr>
              <a:t> </a:t>
            </a:r>
            <a:endParaRPr b="0" lang="en-US" sz="2000" spc="-1" strike="noStrike">
              <a:solidFill>
                <a:srgbClr val="000000"/>
              </a:solidFill>
              <a:latin typeface="Calibri"/>
            </a:endParaRPr>
          </a:p>
          <a:p>
            <a:pPr>
              <a:lnSpc>
                <a:spcPct val="100000"/>
              </a:lnSpc>
              <a:buNone/>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fr-FR" sz="2000" spc="-1" strike="noStrike">
                <a:solidFill>
                  <a:srgbClr val="0084d1"/>
                </a:solidFill>
                <a:latin typeface="Arial"/>
                <a:ea typeface="DejaVu Sans"/>
              </a:rPr>
              <a:t>Current challenges :</a:t>
            </a:r>
            <a:endParaRPr b="0" lang="en-US" sz="2000" spc="-1" strike="noStrike">
              <a:solidFill>
                <a:srgbClr val="000000"/>
              </a:solidFill>
              <a:latin typeface="Calibri"/>
            </a:endParaRPr>
          </a:p>
          <a:p>
            <a:pPr marL="342720" indent="-342720">
              <a:lnSpc>
                <a:spcPct val="100000"/>
              </a:lnSpc>
              <a:spcBef>
                <a:spcPts val="887"/>
              </a:spcBef>
              <a:buClr>
                <a:srgbClr val="000000"/>
              </a:buClr>
              <a:buSzPct val="45000"/>
              <a:buFont typeface="Wingdings" charset="2"/>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fr-FR" sz="1500" spc="-1" strike="noStrike">
                <a:solidFill>
                  <a:srgbClr val="0084d1"/>
                </a:solidFill>
                <a:latin typeface="Arial"/>
                <a:ea typeface="DejaVu Sans"/>
              </a:rPr>
              <a:t>KDP (derivative of Phidp ) ↔ Rainrate link </a:t>
            </a:r>
            <a:endParaRPr b="0" lang="en-US" sz="1500" spc="-1" strike="noStrike">
              <a:solidFill>
                <a:srgbClr val="000000"/>
              </a:solidFill>
              <a:latin typeface="Calibri"/>
            </a:endParaRPr>
          </a:p>
          <a:p>
            <a:pPr marL="342720" indent="-342720">
              <a:lnSpc>
                <a:spcPct val="100000"/>
              </a:lnSpc>
              <a:spcBef>
                <a:spcPts val="887"/>
              </a:spcBef>
              <a:buClr>
                <a:srgbClr val="000000"/>
              </a:buClr>
              <a:buSzPct val="45000"/>
              <a:buFont typeface="Wingdings" charset="2"/>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fr-FR" sz="1500" spc="-1" strike="noStrike">
                <a:solidFill>
                  <a:srgbClr val="0084d1"/>
                </a:solidFill>
                <a:latin typeface="Arial"/>
                <a:ea typeface="DejaVu Sans"/>
              </a:rPr>
              <a:t>How to deal with noise, low SNR </a:t>
            </a:r>
            <a:endParaRPr b="0" lang="en-US" sz="1500" spc="-1" strike="noStrike">
              <a:solidFill>
                <a:srgbClr val="000000"/>
              </a:solidFill>
              <a:latin typeface="Calibri"/>
            </a:endParaRPr>
          </a:p>
          <a:p>
            <a:pPr marL="342720" indent="-342720">
              <a:lnSpc>
                <a:spcPct val="100000"/>
              </a:lnSpc>
              <a:spcBef>
                <a:spcPts val="887"/>
              </a:spcBef>
              <a:buClr>
                <a:srgbClr val="000000"/>
              </a:buClr>
              <a:buSzPct val="45000"/>
              <a:buFont typeface="Wingdings" charset="2"/>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fr-FR" sz="1500" spc="-1" strike="noStrike">
                <a:solidFill>
                  <a:srgbClr val="0084d1"/>
                </a:solidFill>
                <a:latin typeface="Arial"/>
                <a:ea typeface="DejaVu Sans"/>
              </a:rPr>
              <a:t>Mie-scattering effect on Phidp  (Delta)</a:t>
            </a:r>
            <a:endParaRPr b="0" lang="en-US" sz="1500" spc="-1" strike="noStrike">
              <a:solidFill>
                <a:srgbClr val="000000"/>
              </a:solidFill>
              <a:latin typeface="Calibri"/>
            </a:endParaRPr>
          </a:p>
          <a:p>
            <a:pPr marL="342720" indent="-342720">
              <a:lnSpc>
                <a:spcPct val="100000"/>
              </a:lnSpc>
              <a:spcBef>
                <a:spcPts val="887"/>
              </a:spcBef>
              <a:buClr>
                <a:srgbClr val="000000"/>
              </a:buClr>
              <a:buSzPct val="45000"/>
              <a:buFont typeface="Wingdings" charset="2"/>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fr-FR" sz="1500" spc="-1" strike="noStrike">
                <a:solidFill>
                  <a:srgbClr val="0084d1"/>
                </a:solidFill>
                <a:latin typeface="Arial"/>
                <a:ea typeface="DejaVu Sans"/>
              </a:rPr>
              <a:t>Interpret/use KDP from frozen precipitation</a:t>
            </a:r>
            <a:endParaRPr b="0" lang="en-US" sz="1500" spc="-1" strike="noStrike">
              <a:solidFill>
                <a:srgbClr val="000000"/>
              </a:solidFill>
              <a:latin typeface="Calibri"/>
            </a:endParaRPr>
          </a:p>
          <a:p>
            <a:pPr marL="342720" indent="-342720">
              <a:lnSpc>
                <a:spcPct val="100000"/>
              </a:lnSpc>
              <a:spcBef>
                <a:spcPts val="887"/>
              </a:spcBef>
              <a:buClr>
                <a:srgbClr val="000000"/>
              </a:buClr>
              <a:buSzPct val="45000"/>
              <a:buFont typeface="Wingdings" charset="2"/>
              <a:buChar char=""/>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fr-FR" sz="1500" spc="-1" strike="noStrike">
                <a:solidFill>
                  <a:srgbClr val="0084d1"/>
                </a:solidFill>
                <a:latin typeface="Arial"/>
                <a:ea typeface="DejaVu Sans"/>
              </a:rPr>
              <a:t>How to deal with the melting layer </a:t>
            </a:r>
            <a:endParaRPr b="0" lang="en-US" sz="1500" spc="-1" strike="noStrike">
              <a:solidFill>
                <a:srgbClr val="000000"/>
              </a:solidFill>
              <a:latin typeface="Calibri"/>
            </a:endParaRPr>
          </a:p>
        </p:txBody>
      </p:sp>
      <p:sp>
        <p:nvSpPr>
          <p:cNvPr id="205" name="ZoneTexte 377"/>
          <p:cNvSpPr/>
          <p:nvPr/>
        </p:nvSpPr>
        <p:spPr>
          <a:xfrm>
            <a:off x="6721560" y="1276200"/>
            <a:ext cx="1270080" cy="576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fr-FR" sz="1600" spc="-1" strike="noStrike">
                <a:solidFill>
                  <a:srgbClr val="000000"/>
                </a:solidFill>
                <a:latin typeface="Arial"/>
                <a:ea typeface="Arial"/>
              </a:rPr>
              <a:t>Moderate rain</a:t>
            </a:r>
            <a:endParaRPr b="0" lang="en-US" sz="1600" spc="-1" strike="noStrike">
              <a:solidFill>
                <a:srgbClr val="000000"/>
              </a:solidFill>
              <a:latin typeface="Calibri"/>
            </a:endParaRPr>
          </a:p>
        </p:txBody>
      </p:sp>
      <p:sp>
        <p:nvSpPr>
          <p:cNvPr id="206" name="ZoneTexte 378"/>
          <p:cNvSpPr/>
          <p:nvPr/>
        </p:nvSpPr>
        <p:spPr>
          <a:xfrm>
            <a:off x="7657560" y="2088360"/>
            <a:ext cx="1270080" cy="333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fr-FR" sz="1600" spc="-1" strike="noStrike">
                <a:solidFill>
                  <a:srgbClr val="000000"/>
                </a:solidFill>
                <a:latin typeface="Arial"/>
                <a:ea typeface="Arial"/>
              </a:rPr>
              <a:t>Heavy rain </a:t>
            </a:r>
            <a:endParaRPr b="0" lang="en-US" sz="1600" spc="-1" strike="noStrike">
              <a:solidFill>
                <a:srgbClr val="000000"/>
              </a:solidFill>
              <a:latin typeface="Calibri"/>
            </a:endParaRPr>
          </a:p>
        </p:txBody>
      </p:sp>
      <p:sp>
        <p:nvSpPr>
          <p:cNvPr id="207" name="Connecteur droit 379"/>
          <p:cNvSpPr/>
          <p:nvPr/>
        </p:nvSpPr>
        <p:spPr>
          <a:xfrm flipH="1">
            <a:off x="6840000" y="1610280"/>
            <a:ext cx="161280" cy="432000"/>
          </a:xfrm>
          <a:prstGeom prst="line">
            <a:avLst/>
          </a:prstGeom>
          <a:ln w="0">
            <a:noFill/>
          </a:ln>
        </p:spPr>
        <p:style>
          <a:lnRef idx="0"/>
          <a:fillRef idx="0"/>
          <a:effectRef idx="0"/>
          <a:fontRef idx="minor"/>
        </p:style>
        <p:txBody>
          <a:bodyPr lIns="90000" rIns="90000" tIns="45000" bIns="45000" anchor="t" anchorCtr="1">
            <a:noAutofit/>
          </a:bodyPr>
          <a:p>
            <a:endParaRPr b="0" lang="en-US" sz="1800" spc="-1" strike="noStrike">
              <a:solidFill>
                <a:srgbClr val="000000"/>
              </a:solidFill>
              <a:latin typeface="Calibri"/>
            </a:endParaRPr>
          </a:p>
        </p:txBody>
      </p:sp>
      <p:sp>
        <p:nvSpPr>
          <p:cNvPr id="208" name="Connecteur droit 380"/>
          <p:cNvSpPr/>
          <p:nvPr/>
        </p:nvSpPr>
        <p:spPr>
          <a:xfrm flipH="1" flipV="1">
            <a:off x="7848000" y="1800360"/>
            <a:ext cx="322200" cy="288000"/>
          </a:xfrm>
          <a:prstGeom prst="line">
            <a:avLst/>
          </a:prstGeom>
          <a:ln w="0">
            <a:noFill/>
          </a:ln>
        </p:spPr>
        <p:style>
          <a:lnRef idx="0"/>
          <a:fillRef idx="0"/>
          <a:effectRef idx="0"/>
          <a:fontRef idx="minor"/>
        </p:style>
        <p:txBody>
          <a:bodyPr lIns="90000" rIns="90000" tIns="45000" bIns="45000" anchor="t" anchorCtr="1">
            <a:noAutofit/>
          </a:bodyPr>
          <a:p>
            <a:endParaRPr b="0" lang="en-US" sz="1800" spc="-1" strike="noStrike">
              <a:solidFill>
                <a:srgbClr val="000000"/>
              </a:solidFill>
              <a:latin typeface="Calibri"/>
            </a:endParaRPr>
          </a:p>
        </p:txBody>
      </p:sp>
      <p:sp>
        <p:nvSpPr>
          <p:cNvPr id="209" name="Connecteur droit 381"/>
          <p:cNvSpPr/>
          <p:nvPr/>
        </p:nvSpPr>
        <p:spPr>
          <a:xfrm flipH="1">
            <a:off x="6840360" y="1609920"/>
            <a:ext cx="161280" cy="432000"/>
          </a:xfrm>
          <a:prstGeom prst="line">
            <a:avLst/>
          </a:prstGeom>
          <a:ln w="0">
            <a:noFill/>
          </a:ln>
        </p:spPr>
        <p:style>
          <a:lnRef idx="0"/>
          <a:fillRef idx="0"/>
          <a:effectRef idx="0"/>
          <a:fontRef idx="minor"/>
        </p:style>
        <p:txBody>
          <a:bodyPr lIns="90000" rIns="90000" tIns="45000" bIns="45000" anchor="t" anchorCtr="1">
            <a:noAutofit/>
          </a:bodyPr>
          <a:p>
            <a:endParaRPr b="0" lang="en-US" sz="1800" spc="-1" strike="noStrike">
              <a:solidFill>
                <a:srgbClr val="000000"/>
              </a:solidFill>
              <a:latin typeface="Calibri"/>
            </a:endParaRPr>
          </a:p>
        </p:txBody>
      </p:sp>
      <p:sp>
        <p:nvSpPr>
          <p:cNvPr id="210" name="Connecteur droit 382"/>
          <p:cNvSpPr/>
          <p:nvPr/>
        </p:nvSpPr>
        <p:spPr>
          <a:xfrm flipH="1" flipV="1">
            <a:off x="7848360" y="1800000"/>
            <a:ext cx="322200" cy="288000"/>
          </a:xfrm>
          <a:prstGeom prst="line">
            <a:avLst/>
          </a:prstGeom>
          <a:ln w="0">
            <a:noFill/>
          </a:ln>
        </p:spPr>
        <p:style>
          <a:lnRef idx="0"/>
          <a:fillRef idx="0"/>
          <a:effectRef idx="0"/>
          <a:fontRef idx="minor"/>
        </p:style>
        <p:txBody>
          <a:bodyPr lIns="90000" rIns="90000" tIns="45000" bIns="45000" anchor="t" anchorCtr="1">
            <a:noAutofit/>
          </a:bodyPr>
          <a:p>
            <a:endParaRPr b="0" lang="en-US" sz="1800" spc="-1" strike="noStrike">
              <a:solidFill>
                <a:srgbClr val="000000"/>
              </a:solidFill>
              <a:latin typeface="Calibri"/>
            </a:endParaRPr>
          </a:p>
        </p:txBody>
      </p:sp>
      <p:sp>
        <p:nvSpPr>
          <p:cNvPr id="211" name="Connecteur droit 383"/>
          <p:cNvSpPr/>
          <p:nvPr/>
        </p:nvSpPr>
        <p:spPr>
          <a:xfrm flipH="1" flipV="1">
            <a:off x="7848360" y="1800360"/>
            <a:ext cx="322200" cy="288000"/>
          </a:xfrm>
          <a:prstGeom prst="line">
            <a:avLst/>
          </a:prstGeom>
          <a:ln w="0">
            <a:noFill/>
          </a:ln>
        </p:spPr>
        <p:style>
          <a:lnRef idx="0"/>
          <a:fillRef idx="0"/>
          <a:effectRef idx="0"/>
          <a:fontRef idx="minor"/>
        </p:style>
        <p:txBody>
          <a:bodyPr lIns="90000" rIns="90000" tIns="45000" bIns="45000" anchor="t" anchorCtr="1">
            <a:noAutofit/>
          </a:bodyPr>
          <a:p>
            <a:endParaRPr b="0" lang="en-US" sz="1800" spc="-1" strike="noStrike">
              <a:solidFill>
                <a:srgbClr val="000000"/>
              </a:solidFill>
              <a:latin typeface="Calibri"/>
            </a:endParaRPr>
          </a:p>
        </p:txBody>
      </p:sp>
      <p:sp>
        <p:nvSpPr>
          <p:cNvPr id="212" name="Connecteur droit 384"/>
          <p:cNvSpPr/>
          <p:nvPr/>
        </p:nvSpPr>
        <p:spPr>
          <a:xfrm flipH="1">
            <a:off x="6840000" y="1853280"/>
            <a:ext cx="161640" cy="306720"/>
          </a:xfrm>
          <a:prstGeom prst="line">
            <a:avLst/>
          </a:prstGeom>
          <a:ln w="0">
            <a:solidFill>
              <a:srgbClr val="000000"/>
            </a:solidFill>
            <a:tailEnd len="med" type="triangle" w="med"/>
          </a:ln>
        </p:spPr>
        <p:style>
          <a:lnRef idx="0"/>
          <a:fillRef idx="0"/>
          <a:effectRef idx="0"/>
          <a:fontRef idx="minor"/>
        </p:style>
        <p:txBody>
          <a:bodyPr lIns="90000" rIns="90000" tIns="45000" bIns="45000" anchor="t" anchorCtr="1">
            <a:noAutofit/>
          </a:bodyPr>
          <a:p>
            <a:endParaRPr b="0" lang="en-US" sz="1800" spc="-1" strike="noStrike">
              <a:solidFill>
                <a:srgbClr val="000000"/>
              </a:solidFill>
              <a:latin typeface="Calibri"/>
            </a:endParaRPr>
          </a:p>
        </p:txBody>
      </p:sp>
      <p:sp>
        <p:nvSpPr>
          <p:cNvPr id="213" name="Connecteur droit 385"/>
          <p:cNvSpPr/>
          <p:nvPr/>
        </p:nvSpPr>
        <p:spPr>
          <a:xfrm flipH="1" flipV="1">
            <a:off x="7776000" y="1853280"/>
            <a:ext cx="288000" cy="235080"/>
          </a:xfrm>
          <a:prstGeom prst="line">
            <a:avLst/>
          </a:prstGeom>
          <a:ln w="0">
            <a:solidFill>
              <a:srgbClr val="000000"/>
            </a:solidFill>
            <a:tailEnd len="med" type="triangle" w="med"/>
          </a:ln>
        </p:spPr>
        <p:style>
          <a:lnRef idx="0"/>
          <a:fillRef idx="0"/>
          <a:effectRef idx="0"/>
          <a:fontRef idx="minor"/>
        </p:style>
        <p:txBody>
          <a:bodyPr lIns="90000" rIns="90000" tIns="45000" bIns="45000" anchor="t" anchorCtr="1">
            <a:noAutofit/>
          </a:bodyPr>
          <a:p>
            <a:endParaRPr b="0" lang="en-US" sz="1800" spc="-1" strike="noStrike">
              <a:solidFill>
                <a:srgbClr val="000000"/>
              </a:solidFill>
              <a:latin typeface="Calibri"/>
            </a:endParaRPr>
          </a:p>
        </p:txBody>
      </p:sp>
      <p:pic>
        <p:nvPicPr>
          <p:cNvPr id="214" name="Image 386" descr=""/>
          <p:cNvPicPr/>
          <p:nvPr/>
        </p:nvPicPr>
        <p:blipFill>
          <a:blip r:embed="rId2"/>
          <a:srcRect l="0" t="28889" r="65991" b="12220"/>
          <a:stretch/>
        </p:blipFill>
        <p:spPr>
          <a:xfrm>
            <a:off x="4860000" y="3600000"/>
            <a:ext cx="2372040" cy="3048840"/>
          </a:xfrm>
          <a:prstGeom prst="rect">
            <a:avLst/>
          </a:prstGeom>
          <a:ln w="0">
            <a:noFill/>
          </a:ln>
        </p:spPr>
      </p:pic>
      <p:pic>
        <p:nvPicPr>
          <p:cNvPr id="215" name="Image 387" descr=""/>
          <p:cNvPicPr/>
          <p:nvPr/>
        </p:nvPicPr>
        <p:blipFill>
          <a:blip r:embed="rId3"/>
          <a:srcRect l="67554" t="28486" r="0" b="11303"/>
          <a:stretch/>
        </p:blipFill>
        <p:spPr>
          <a:xfrm>
            <a:off x="6700680" y="3663720"/>
            <a:ext cx="2262960" cy="3117600"/>
          </a:xfrm>
          <a:prstGeom prst="rect">
            <a:avLst/>
          </a:prstGeom>
          <a:ln w="0">
            <a:noFill/>
          </a:ln>
        </p:spPr>
      </p:pic>
      <p:pic>
        <p:nvPicPr>
          <p:cNvPr id="216" name="Image 388" descr=""/>
          <p:cNvPicPr/>
          <p:nvPr/>
        </p:nvPicPr>
        <p:blipFill>
          <a:blip r:embed="rId4"/>
          <a:srcRect l="79179" t="36612" r="5729" b="23727"/>
          <a:stretch/>
        </p:blipFill>
        <p:spPr>
          <a:xfrm>
            <a:off x="8208000" y="2736000"/>
            <a:ext cx="929880" cy="1727640"/>
          </a:xfrm>
          <a:prstGeom prst="rect">
            <a:avLst/>
          </a:prstGeom>
          <a:ln w="0">
            <a:noFill/>
          </a:ln>
        </p:spPr>
      </p:pic>
      <p:sp>
        <p:nvSpPr>
          <p:cNvPr id="2" name="PlaceHolder 1"/>
          <p:cNvSpPr>
            <a:spLocks noGrp="1"/>
          </p:cNvSpPr>
          <p:nvPr>
            <p:ph type="sldNum" idx="4"/>
          </p:nvPr>
        </p:nvSpPr>
        <p:spPr/>
        <p:txBody>
          <a:bodyPr/>
          <a:p>
            <a:fld id="{AD07EB65-2C7D-4A53-80C7-90C6C96D2A14}"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Rectangle 2"/>
          <p:cNvSpPr/>
          <p:nvPr/>
        </p:nvSpPr>
        <p:spPr>
          <a:xfrm>
            <a:off x="0" y="1050480"/>
            <a:ext cx="9143640" cy="2876040"/>
          </a:xfrm>
          <a:prstGeom prst="rect">
            <a:avLst/>
          </a:prstGeom>
          <a:noFill/>
          <a:ln w="0">
            <a:noFill/>
          </a:ln>
        </p:spPr>
        <p:style>
          <a:lnRef idx="0"/>
          <a:fillRef idx="0"/>
          <a:effectRef idx="0"/>
          <a:fontRef idx="minor"/>
        </p:style>
        <p:txBody>
          <a:bodyPr lIns="0" rIns="0" tIns="0" bIns="0" anchor="t">
            <a:noAutofit/>
          </a:bodyPr>
          <a:p>
            <a:pPr marL="412920" indent="-412920">
              <a:lnSpc>
                <a:spcPct val="100000"/>
              </a:lnSpc>
              <a:spcBef>
                <a:spcPts val="1001"/>
              </a:spcBef>
              <a:buClr>
                <a:srgbClr val="0070c0"/>
              </a:buClr>
              <a:buFont typeface="Wingdings" charset="2"/>
              <a:buChar char=""/>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Lst>
            </a:pPr>
            <a:r>
              <a:rPr b="1" lang="en-US" sz="1600" spc="-1" strike="noStrike">
                <a:solidFill>
                  <a:srgbClr val="000000"/>
                </a:solidFill>
                <a:latin typeface="Verdana"/>
                <a:ea typeface="DejaVu Sans"/>
              </a:rPr>
              <a:t>Meso-NH model</a:t>
            </a:r>
            <a:endParaRPr b="0" lang="en-US" sz="1600" spc="-1" strike="noStrike">
              <a:solidFill>
                <a:srgbClr val="000000"/>
              </a:solidFill>
              <a:latin typeface="Calibri"/>
            </a:endParaRPr>
          </a:p>
          <a:p>
            <a:pPr lvl="1" marL="831960" indent="-374760">
              <a:lnSpc>
                <a:spcPct val="100000"/>
              </a:lnSpc>
              <a:spcBef>
                <a:spcPts val="1001"/>
              </a:spcBef>
              <a:buClr>
                <a:srgbClr val="0070c0"/>
              </a:buClr>
              <a:buFont typeface="Verdana"/>
              <a:buChar char="•"/>
              <a:tabLst>
                <a:tab algn="l" pos="-419040"/>
                <a:tab algn="l" pos="-314280"/>
                <a:tab algn="l" pos="135000"/>
                <a:tab algn="l" pos="584280"/>
                <a:tab algn="l" pos="1033560"/>
                <a:tab algn="l" pos="1482840"/>
                <a:tab algn="l" pos="1932120"/>
                <a:tab algn="l" pos="2381400"/>
                <a:tab algn="l" pos="2830680"/>
                <a:tab algn="l" pos="3279600"/>
                <a:tab algn="l" pos="3728880"/>
                <a:tab algn="l" pos="4178160"/>
                <a:tab algn="l" pos="4627440"/>
                <a:tab algn="l" pos="5076720"/>
                <a:tab algn="l" pos="5526000"/>
                <a:tab algn="l" pos="5975280"/>
                <a:tab algn="l" pos="6424560"/>
                <a:tab algn="l" pos="6873840"/>
                <a:tab algn="l" pos="7323120"/>
                <a:tab algn="l" pos="7772400"/>
                <a:tab algn="l" pos="8221680"/>
              </a:tabLst>
            </a:pPr>
            <a:r>
              <a:rPr b="1" lang="en-US" sz="1600" spc="-1" strike="noStrike">
                <a:solidFill>
                  <a:srgbClr val="000000"/>
                </a:solidFill>
                <a:latin typeface="Verdana"/>
                <a:ea typeface="DejaVu Sans"/>
              </a:rPr>
              <a:t>Convective-scale atmospheric model </a:t>
            </a:r>
            <a:r>
              <a:rPr b="0" lang="en-US" sz="1600" spc="-1" strike="noStrike">
                <a:solidFill>
                  <a:srgbClr val="000000"/>
                </a:solidFill>
                <a:latin typeface="Verdana"/>
                <a:ea typeface="DejaVu Sans"/>
              </a:rPr>
              <a:t>developed by CNRM-GAME and LA</a:t>
            </a:r>
            <a:endParaRPr b="0" lang="en-US" sz="1600" spc="-1" strike="noStrike">
              <a:solidFill>
                <a:srgbClr val="000000"/>
              </a:solidFill>
              <a:latin typeface="Calibri"/>
            </a:endParaRPr>
          </a:p>
          <a:p>
            <a:pPr lvl="1" marL="831960" indent="-374760">
              <a:lnSpc>
                <a:spcPct val="100000"/>
              </a:lnSpc>
              <a:spcBef>
                <a:spcPts val="1001"/>
              </a:spcBef>
              <a:buClr>
                <a:srgbClr val="0070c0"/>
              </a:buClr>
              <a:buFont typeface="Verdana"/>
              <a:buChar char="•"/>
              <a:tabLst>
                <a:tab algn="l" pos="-419040"/>
                <a:tab algn="l" pos="-314280"/>
                <a:tab algn="l" pos="135000"/>
                <a:tab algn="l" pos="584280"/>
                <a:tab algn="l" pos="1033560"/>
                <a:tab algn="l" pos="1482840"/>
                <a:tab algn="l" pos="1932120"/>
                <a:tab algn="l" pos="2381400"/>
                <a:tab algn="l" pos="2830680"/>
                <a:tab algn="l" pos="3279600"/>
                <a:tab algn="l" pos="3728880"/>
                <a:tab algn="l" pos="4178160"/>
                <a:tab algn="l" pos="4627440"/>
                <a:tab algn="l" pos="5076720"/>
                <a:tab algn="l" pos="5526000"/>
                <a:tab algn="l" pos="5975280"/>
                <a:tab algn="l" pos="6424560"/>
                <a:tab algn="l" pos="6873840"/>
                <a:tab algn="l" pos="7323120"/>
                <a:tab algn="l" pos="7772400"/>
                <a:tab algn="l" pos="8221680"/>
              </a:tabLst>
            </a:pPr>
            <a:r>
              <a:rPr b="0" lang="en-US" sz="1600" spc="-1" strike="noStrike">
                <a:solidFill>
                  <a:srgbClr val="000000"/>
                </a:solidFill>
                <a:latin typeface="Verdana"/>
                <a:ea typeface="DejaVu Sans"/>
              </a:rPr>
              <a:t>Nonhydrostatic dynamical model core, detailed moist physics, including a </a:t>
            </a:r>
            <a:r>
              <a:rPr b="1" lang="en-US" sz="1600" spc="-1" strike="noStrike">
                <a:solidFill>
                  <a:srgbClr val="000000"/>
                </a:solidFill>
                <a:latin typeface="Verdana"/>
                <a:ea typeface="DejaVu Sans"/>
              </a:rPr>
              <a:t>1-moment bulk microphysics scheme (ICE 3)</a:t>
            </a:r>
            <a:endParaRPr b="0" lang="en-US" sz="1600" spc="-1" strike="noStrike">
              <a:solidFill>
                <a:srgbClr val="000000"/>
              </a:solidFill>
              <a:latin typeface="Calibri"/>
            </a:endParaRPr>
          </a:p>
          <a:p>
            <a:pPr lvl="1" marL="831960" indent="-374760">
              <a:lnSpc>
                <a:spcPct val="100000"/>
              </a:lnSpc>
              <a:spcBef>
                <a:spcPts val="1001"/>
              </a:spcBef>
              <a:buClr>
                <a:srgbClr val="0070c0"/>
              </a:buClr>
              <a:buFont typeface="Verdana"/>
              <a:buChar char="•"/>
              <a:tabLst>
                <a:tab algn="l" pos="-419040"/>
                <a:tab algn="l" pos="-314280"/>
                <a:tab algn="l" pos="135000"/>
                <a:tab algn="l" pos="584280"/>
                <a:tab algn="l" pos="1033560"/>
                <a:tab algn="l" pos="1482840"/>
                <a:tab algn="l" pos="1932120"/>
                <a:tab algn="l" pos="2381400"/>
                <a:tab algn="l" pos="2830680"/>
                <a:tab algn="l" pos="3279600"/>
                <a:tab algn="l" pos="3728880"/>
                <a:tab algn="l" pos="4178160"/>
                <a:tab algn="l" pos="4627440"/>
                <a:tab algn="l" pos="5076720"/>
                <a:tab algn="l" pos="5526000"/>
                <a:tab algn="l" pos="5975280"/>
                <a:tab algn="l" pos="6424560"/>
                <a:tab algn="l" pos="6873840"/>
                <a:tab algn="l" pos="7323120"/>
                <a:tab algn="l" pos="7772400"/>
                <a:tab algn="l" pos="8221680"/>
              </a:tabLst>
            </a:pPr>
            <a:r>
              <a:rPr b="1" lang="en-US" sz="1600" spc="-1" strike="noStrike">
                <a:solidFill>
                  <a:srgbClr val="000000"/>
                </a:solidFill>
                <a:latin typeface="Verdana"/>
                <a:ea typeface="DejaVu Sans"/>
              </a:rPr>
              <a:t>6 water species : </a:t>
            </a:r>
            <a:endParaRPr b="0" lang="en-US" sz="1600" spc="-1" strike="noStrike">
              <a:solidFill>
                <a:srgbClr val="000000"/>
              </a:solidFill>
              <a:latin typeface="Calibri"/>
            </a:endParaRPr>
          </a:p>
          <a:p>
            <a:pPr lvl="2" marL="1212840" indent="-298440">
              <a:lnSpc>
                <a:spcPct val="100000"/>
              </a:lnSpc>
              <a:buClr>
                <a:srgbClr val="404040"/>
              </a:buClr>
              <a:buFont typeface="Verdana"/>
              <a:buChar char="•"/>
              <a:tabLst>
                <a:tab algn="l" pos="-800280"/>
                <a:tab algn="l" pos="-695160"/>
                <a:tab algn="l" pos="-246240"/>
                <a:tab algn="l" pos="203040"/>
                <a:tab algn="l" pos="652320"/>
                <a:tab algn="l" pos="1101600"/>
                <a:tab algn="l" pos="1550880"/>
                <a:tab algn="l" pos="2000160"/>
                <a:tab algn="l" pos="2449440"/>
                <a:tab algn="l" pos="2898720"/>
                <a:tab algn="l" pos="3348000"/>
                <a:tab algn="l" pos="3797280"/>
                <a:tab algn="l" pos="4246560"/>
                <a:tab algn="l" pos="4695840"/>
                <a:tab algn="l" pos="5145120"/>
                <a:tab algn="l" pos="5594400"/>
                <a:tab algn="l" pos="6043680"/>
                <a:tab algn="l" pos="6492960"/>
                <a:tab algn="l" pos="6942240"/>
                <a:tab algn="l" pos="7391520"/>
                <a:tab algn="l" pos="7840800"/>
              </a:tabLst>
            </a:pPr>
            <a:r>
              <a:rPr b="0" lang="en-US" sz="1400" spc="-1" strike="noStrike">
                <a:solidFill>
                  <a:srgbClr val="000000"/>
                </a:solidFill>
                <a:latin typeface="Verdana"/>
                <a:ea typeface="DejaVu Sans"/>
              </a:rPr>
              <a:t>water vapor</a:t>
            </a:r>
            <a:endParaRPr b="0" lang="en-US" sz="1400" spc="-1" strike="noStrike">
              <a:solidFill>
                <a:srgbClr val="000000"/>
              </a:solidFill>
              <a:latin typeface="Calibri"/>
            </a:endParaRPr>
          </a:p>
          <a:p>
            <a:pPr lvl="2" marL="1212840" indent="-298440">
              <a:lnSpc>
                <a:spcPct val="100000"/>
              </a:lnSpc>
              <a:buClr>
                <a:srgbClr val="404040"/>
              </a:buClr>
              <a:buFont typeface="Verdana"/>
              <a:buChar char="•"/>
              <a:tabLst>
                <a:tab algn="l" pos="-800280"/>
                <a:tab algn="l" pos="-695160"/>
                <a:tab algn="l" pos="-246240"/>
                <a:tab algn="l" pos="203040"/>
                <a:tab algn="l" pos="652320"/>
                <a:tab algn="l" pos="1101600"/>
                <a:tab algn="l" pos="1550880"/>
                <a:tab algn="l" pos="2000160"/>
                <a:tab algn="l" pos="2449440"/>
                <a:tab algn="l" pos="2898720"/>
                <a:tab algn="l" pos="3348000"/>
                <a:tab algn="l" pos="3797280"/>
                <a:tab algn="l" pos="4246560"/>
                <a:tab algn="l" pos="4695840"/>
                <a:tab algn="l" pos="5145120"/>
                <a:tab algn="l" pos="5594400"/>
                <a:tab algn="l" pos="6043680"/>
                <a:tab algn="l" pos="6492960"/>
                <a:tab algn="l" pos="6942240"/>
                <a:tab algn="l" pos="7391520"/>
                <a:tab algn="l" pos="7840800"/>
              </a:tabLst>
            </a:pPr>
            <a:r>
              <a:rPr b="0" lang="en-US" sz="1400" spc="-1" strike="noStrike">
                <a:solidFill>
                  <a:srgbClr val="000000"/>
                </a:solidFill>
                <a:latin typeface="Verdana"/>
                <a:ea typeface="DejaVu Sans"/>
              </a:rPr>
              <a:t>rain</a:t>
            </a:r>
            <a:endParaRPr b="0" lang="en-US" sz="1400" spc="-1" strike="noStrike">
              <a:solidFill>
                <a:srgbClr val="000000"/>
              </a:solidFill>
              <a:latin typeface="Calibri"/>
            </a:endParaRPr>
          </a:p>
          <a:p>
            <a:pPr lvl="2" marL="1212840" indent="-298440">
              <a:lnSpc>
                <a:spcPct val="100000"/>
              </a:lnSpc>
              <a:buClr>
                <a:srgbClr val="404040"/>
              </a:buClr>
              <a:buFont typeface="Verdana"/>
              <a:buChar char="•"/>
              <a:tabLst>
                <a:tab algn="l" pos="-800280"/>
                <a:tab algn="l" pos="-695160"/>
                <a:tab algn="l" pos="-246240"/>
                <a:tab algn="l" pos="203040"/>
                <a:tab algn="l" pos="652320"/>
                <a:tab algn="l" pos="1101600"/>
                <a:tab algn="l" pos="1550880"/>
                <a:tab algn="l" pos="2000160"/>
                <a:tab algn="l" pos="2449440"/>
                <a:tab algn="l" pos="2898720"/>
                <a:tab algn="l" pos="3348000"/>
                <a:tab algn="l" pos="3797280"/>
                <a:tab algn="l" pos="4246560"/>
                <a:tab algn="l" pos="4695840"/>
                <a:tab algn="l" pos="5145120"/>
                <a:tab algn="l" pos="5594400"/>
                <a:tab algn="l" pos="6043680"/>
                <a:tab algn="l" pos="6492960"/>
                <a:tab algn="l" pos="6942240"/>
                <a:tab algn="l" pos="7391520"/>
                <a:tab algn="l" pos="7840800"/>
              </a:tabLst>
            </a:pPr>
            <a:r>
              <a:rPr b="0" lang="en-US" sz="1400" spc="-1" strike="noStrike">
                <a:solidFill>
                  <a:srgbClr val="000000"/>
                </a:solidFill>
                <a:latin typeface="Verdana"/>
                <a:ea typeface="DejaVu Sans"/>
              </a:rPr>
              <a:t>(dry) snow </a:t>
            </a:r>
            <a:endParaRPr b="0" lang="en-US" sz="1400" spc="-1" strike="noStrike">
              <a:solidFill>
                <a:srgbClr val="000000"/>
              </a:solidFill>
              <a:latin typeface="Calibri"/>
            </a:endParaRPr>
          </a:p>
          <a:p>
            <a:pPr lvl="2" marL="1212840" indent="-298440">
              <a:lnSpc>
                <a:spcPct val="100000"/>
              </a:lnSpc>
              <a:buClr>
                <a:srgbClr val="404040"/>
              </a:buClr>
              <a:buFont typeface="Verdana"/>
              <a:buChar char="•"/>
              <a:tabLst>
                <a:tab algn="l" pos="-800280"/>
                <a:tab algn="l" pos="-695160"/>
                <a:tab algn="l" pos="-246240"/>
                <a:tab algn="l" pos="203040"/>
                <a:tab algn="l" pos="652320"/>
                <a:tab algn="l" pos="1101600"/>
                <a:tab algn="l" pos="1550880"/>
                <a:tab algn="l" pos="2000160"/>
                <a:tab algn="l" pos="2449440"/>
                <a:tab algn="l" pos="2898720"/>
                <a:tab algn="l" pos="3348000"/>
                <a:tab algn="l" pos="3797280"/>
                <a:tab algn="l" pos="4246560"/>
                <a:tab algn="l" pos="4695840"/>
                <a:tab algn="l" pos="5145120"/>
                <a:tab algn="l" pos="5594400"/>
                <a:tab algn="l" pos="6043680"/>
                <a:tab algn="l" pos="6492960"/>
                <a:tab algn="l" pos="6942240"/>
                <a:tab algn="l" pos="7391520"/>
                <a:tab algn="l" pos="7840800"/>
              </a:tabLst>
            </a:pPr>
            <a:r>
              <a:rPr b="0" lang="en-US" sz="1400" spc="-1" strike="noStrike">
                <a:solidFill>
                  <a:srgbClr val="000000"/>
                </a:solidFill>
                <a:latin typeface="Verdana"/>
                <a:ea typeface="DejaVu Sans"/>
              </a:rPr>
              <a:t>graupel </a:t>
            </a:r>
            <a:endParaRPr b="0" lang="en-US" sz="1400" spc="-1" strike="noStrike">
              <a:solidFill>
                <a:srgbClr val="000000"/>
              </a:solidFill>
              <a:latin typeface="Calibri"/>
            </a:endParaRPr>
          </a:p>
          <a:p>
            <a:pPr lvl="2" marL="1212840" indent="-298440">
              <a:lnSpc>
                <a:spcPct val="100000"/>
              </a:lnSpc>
              <a:buClr>
                <a:srgbClr val="404040"/>
              </a:buClr>
              <a:buFont typeface="Verdana"/>
              <a:buChar char="•"/>
              <a:tabLst>
                <a:tab algn="l" pos="-800280"/>
                <a:tab algn="l" pos="-695160"/>
                <a:tab algn="l" pos="-246240"/>
                <a:tab algn="l" pos="203040"/>
                <a:tab algn="l" pos="652320"/>
                <a:tab algn="l" pos="1101600"/>
                <a:tab algn="l" pos="1550880"/>
                <a:tab algn="l" pos="2000160"/>
                <a:tab algn="l" pos="2449440"/>
                <a:tab algn="l" pos="2898720"/>
                <a:tab algn="l" pos="3348000"/>
                <a:tab algn="l" pos="3797280"/>
                <a:tab algn="l" pos="4246560"/>
                <a:tab algn="l" pos="4695840"/>
                <a:tab algn="l" pos="5145120"/>
                <a:tab algn="l" pos="5594400"/>
                <a:tab algn="l" pos="6043680"/>
                <a:tab algn="l" pos="6492960"/>
                <a:tab algn="l" pos="6942240"/>
                <a:tab algn="l" pos="7391520"/>
                <a:tab algn="l" pos="7840800"/>
              </a:tabLst>
            </a:pPr>
            <a:r>
              <a:rPr b="0" lang="en-US" sz="1400" spc="-1" strike="noStrike">
                <a:solidFill>
                  <a:srgbClr val="000000"/>
                </a:solidFill>
                <a:latin typeface="Verdana"/>
                <a:ea typeface="DejaVu Sans"/>
              </a:rPr>
              <a:t>cloud droplets </a:t>
            </a:r>
            <a:endParaRPr b="0" lang="en-US" sz="1400" spc="-1" strike="noStrike">
              <a:solidFill>
                <a:srgbClr val="000000"/>
              </a:solidFill>
              <a:latin typeface="Calibri"/>
            </a:endParaRPr>
          </a:p>
          <a:p>
            <a:pPr lvl="2" marL="1212840" indent="-298440">
              <a:lnSpc>
                <a:spcPct val="100000"/>
              </a:lnSpc>
              <a:buClr>
                <a:srgbClr val="404040"/>
              </a:buClr>
              <a:buFont typeface="Verdana"/>
              <a:buChar char="•"/>
              <a:tabLst>
                <a:tab algn="l" pos="-800280"/>
                <a:tab algn="l" pos="-695160"/>
                <a:tab algn="l" pos="-246240"/>
                <a:tab algn="l" pos="203040"/>
                <a:tab algn="l" pos="652320"/>
                <a:tab algn="l" pos="1101600"/>
                <a:tab algn="l" pos="1550880"/>
                <a:tab algn="l" pos="2000160"/>
                <a:tab algn="l" pos="2449440"/>
                <a:tab algn="l" pos="2898720"/>
                <a:tab algn="l" pos="3348000"/>
                <a:tab algn="l" pos="3797280"/>
                <a:tab algn="l" pos="4246560"/>
                <a:tab algn="l" pos="4695840"/>
                <a:tab algn="l" pos="5145120"/>
                <a:tab algn="l" pos="5594400"/>
                <a:tab algn="l" pos="6043680"/>
                <a:tab algn="l" pos="6492960"/>
                <a:tab algn="l" pos="6942240"/>
                <a:tab algn="l" pos="7391520"/>
                <a:tab algn="l" pos="7840800"/>
              </a:tabLst>
            </a:pPr>
            <a:r>
              <a:rPr b="0" lang="en-US" sz="1400" spc="-1" strike="noStrike">
                <a:solidFill>
                  <a:srgbClr val="000000"/>
                </a:solidFill>
                <a:latin typeface="Verdana"/>
                <a:ea typeface="DejaVu Sans"/>
              </a:rPr>
              <a:t>ice crystals</a:t>
            </a:r>
            <a:endParaRPr b="0" lang="en-US" sz="1400" spc="-1" strike="noStrike">
              <a:solidFill>
                <a:srgbClr val="000000"/>
              </a:solidFill>
              <a:latin typeface="Calibri"/>
            </a:endParaRPr>
          </a:p>
        </p:txBody>
      </p:sp>
      <p:pic>
        <p:nvPicPr>
          <p:cNvPr id="218" name="Picture 3" descr=""/>
          <p:cNvPicPr/>
          <p:nvPr/>
        </p:nvPicPr>
        <p:blipFill>
          <a:blip r:embed="rId1"/>
          <a:stretch/>
        </p:blipFill>
        <p:spPr>
          <a:xfrm>
            <a:off x="1173240" y="4049640"/>
            <a:ext cx="3674880" cy="2700000"/>
          </a:xfrm>
          <a:prstGeom prst="rect">
            <a:avLst/>
          </a:prstGeom>
          <a:ln w="0">
            <a:noFill/>
          </a:ln>
        </p:spPr>
      </p:pic>
      <p:sp>
        <p:nvSpPr>
          <p:cNvPr id="219" name="Text Box 4"/>
          <p:cNvSpPr/>
          <p:nvPr/>
        </p:nvSpPr>
        <p:spPr>
          <a:xfrm>
            <a:off x="5092560" y="4368960"/>
            <a:ext cx="2590560" cy="288720"/>
          </a:xfrm>
          <a:prstGeom prst="rect">
            <a:avLst/>
          </a:prstGeom>
          <a:noFill/>
          <a:ln w="0">
            <a:noFill/>
          </a:ln>
        </p:spPr>
        <p:style>
          <a:lnRef idx="0"/>
          <a:fillRef idx="0"/>
          <a:effectRef idx="0"/>
          <a:fontRef idx="minor"/>
        </p:style>
        <p:txBody>
          <a:bodyPr lIns="90000" rIns="90000" tIns="46800" bIns="46800" anchor="t">
            <a:noAutofit/>
          </a:bodyPr>
          <a:p>
            <a:pPr>
              <a:lnSpc>
                <a:spcPct val="71000"/>
              </a:lnSpc>
              <a:spcBef>
                <a:spcPts val="1125"/>
              </a:spcBef>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fr-FR" sz="1800" spc="-1" strike="noStrike">
                <a:solidFill>
                  <a:srgbClr val="000000"/>
                </a:solidFill>
                <a:latin typeface="Arial"/>
                <a:ea typeface="DejaVu Sans"/>
              </a:rPr>
              <a:t>Simulation domain</a:t>
            </a:r>
            <a:endParaRPr b="0" lang="en-US" sz="1800" spc="-1" strike="noStrike">
              <a:solidFill>
                <a:srgbClr val="000000"/>
              </a:solidFill>
              <a:latin typeface="Calibri"/>
            </a:endParaRPr>
          </a:p>
        </p:txBody>
      </p:sp>
      <p:sp>
        <p:nvSpPr>
          <p:cNvPr id="220" name="Line 5"/>
          <p:cNvSpPr/>
          <p:nvPr/>
        </p:nvSpPr>
        <p:spPr>
          <a:xfrm flipH="1">
            <a:off x="3409200" y="4533840"/>
            <a:ext cx="1510920" cy="367920"/>
          </a:xfrm>
          <a:custGeom>
            <a:avLst/>
            <a:gdLst>
              <a:gd name="textAreaLeft" fmla="*/ -360 w 1510920"/>
              <a:gd name="textAreaRight" fmla="*/ 1510920 w 1510920"/>
              <a:gd name="textAreaTop" fmla="*/ 0 h 367920"/>
              <a:gd name="textAreaBottom" fmla="*/ 368280 h 367920"/>
            </a:gdLst>
            <a:ahLst/>
            <a:rect l="textAreaLeft" t="textAreaTop" r="textAreaRight" b="textAreaBottom"/>
            <a:pathLst>
              <a:path w="88573" h="21600">
                <a:moveTo>
                  <a:pt x="0" y="0"/>
                </a:moveTo>
                <a:lnTo>
                  <a:pt x="88573" y="21600"/>
                </a:lnTo>
              </a:path>
            </a:pathLst>
          </a:custGeom>
          <a:noFill/>
          <a:ln w="9360">
            <a:solidFill>
              <a:srgbClr val="000000"/>
            </a:solidFill>
            <a:miter/>
            <a:tailEnd len="med" type="triangle" w="med"/>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
        <p:nvSpPr>
          <p:cNvPr id="221" name="Text Box 6"/>
          <p:cNvSpPr/>
          <p:nvPr/>
        </p:nvSpPr>
        <p:spPr>
          <a:xfrm>
            <a:off x="5054760" y="4826160"/>
            <a:ext cx="3123720" cy="288720"/>
          </a:xfrm>
          <a:prstGeom prst="rect">
            <a:avLst/>
          </a:prstGeom>
          <a:noFill/>
          <a:ln w="0">
            <a:noFill/>
          </a:ln>
        </p:spPr>
        <p:style>
          <a:lnRef idx="0"/>
          <a:fillRef idx="0"/>
          <a:effectRef idx="0"/>
          <a:fontRef idx="minor"/>
        </p:style>
        <p:txBody>
          <a:bodyPr lIns="90000" rIns="90000" tIns="46800" bIns="46800" anchor="t">
            <a:noAutofit/>
          </a:bodyPr>
          <a:p>
            <a:pPr>
              <a:lnSpc>
                <a:spcPct val="71000"/>
              </a:lnSpc>
              <a:spcBef>
                <a:spcPts val="1125"/>
              </a:spcBef>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fr-FR" sz="1800" spc="-1" strike="noStrike">
                <a:solidFill>
                  <a:srgbClr val="000000"/>
                </a:solidFill>
                <a:latin typeface="Arial"/>
                <a:ea typeface="DejaVu Sans"/>
              </a:rPr>
              <a:t>Nîmes radar (S-band)</a:t>
            </a:r>
            <a:endParaRPr b="0" lang="en-US" sz="1800" spc="-1" strike="noStrike">
              <a:solidFill>
                <a:srgbClr val="000000"/>
              </a:solidFill>
              <a:latin typeface="Calibri"/>
            </a:endParaRPr>
          </a:p>
        </p:txBody>
      </p:sp>
      <p:sp>
        <p:nvSpPr>
          <p:cNvPr id="222" name="Line 7"/>
          <p:cNvSpPr/>
          <p:nvPr/>
        </p:nvSpPr>
        <p:spPr>
          <a:xfrm flipH="1">
            <a:off x="2707200" y="4978440"/>
            <a:ext cx="2298240" cy="304560"/>
          </a:xfrm>
          <a:custGeom>
            <a:avLst/>
            <a:gdLst>
              <a:gd name="textAreaLeft" fmla="*/ 360 w 2298240"/>
              <a:gd name="textAreaRight" fmla="*/ 2298960 w 2298240"/>
              <a:gd name="textAreaTop" fmla="*/ 0 h 304560"/>
              <a:gd name="textAreaBottom" fmla="*/ 304920 h 304560"/>
            </a:gdLst>
            <a:ahLst/>
            <a:rect l="textAreaLeft" t="textAreaTop" r="textAreaRight" b="textAreaBottom"/>
            <a:pathLst>
              <a:path w="162662" h="21600">
                <a:moveTo>
                  <a:pt x="0" y="0"/>
                </a:moveTo>
                <a:lnTo>
                  <a:pt x="162662" y="21600"/>
                </a:lnTo>
              </a:path>
            </a:pathLst>
          </a:custGeom>
          <a:noFill/>
          <a:ln w="9360">
            <a:solidFill>
              <a:srgbClr val="000000"/>
            </a:solidFill>
            <a:miter/>
            <a:tailEnd len="med" type="triangle" w="med"/>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
        <p:nvSpPr>
          <p:cNvPr id="223" name="Line 8"/>
          <p:cNvSpPr/>
          <p:nvPr/>
        </p:nvSpPr>
        <p:spPr>
          <a:xfrm flipH="1">
            <a:off x="3011760" y="5423040"/>
            <a:ext cx="2692080" cy="50400"/>
          </a:xfrm>
          <a:custGeom>
            <a:avLst/>
            <a:gdLst>
              <a:gd name="textAreaLeft" fmla="*/ 360 w 2692080"/>
              <a:gd name="textAreaRight" fmla="*/ 2692800 w 2692080"/>
              <a:gd name="textAreaTop" fmla="*/ 0 h 50400"/>
              <a:gd name="textAreaBottom" fmla="*/ 50760 h 50400"/>
            </a:gdLst>
            <a:ahLst/>
            <a:rect l="textAreaLeft" t="textAreaTop" r="textAreaRight" b="textAreaBottom"/>
            <a:pathLst>
              <a:path w="1137803" h="21600">
                <a:moveTo>
                  <a:pt x="0" y="0"/>
                </a:moveTo>
                <a:lnTo>
                  <a:pt x="1137803" y="21600"/>
                </a:lnTo>
              </a:path>
            </a:pathLst>
          </a:custGeom>
          <a:noFill/>
          <a:ln w="9360">
            <a:solidFill>
              <a:srgbClr val="000000"/>
            </a:solidFill>
            <a:miter/>
            <a:tailEnd len="med" type="triangle" w="med"/>
          </a:ln>
        </p:spPr>
        <p:style>
          <a:lnRef idx="0"/>
          <a:fillRef idx="0"/>
          <a:effectRef idx="0"/>
          <a:fontRef idx="minor"/>
        </p:style>
        <p:txBody>
          <a:bodyPr lIns="90000" rIns="90000" tIns="5760" bIns="5760" anchor="t">
            <a:noAutofit/>
          </a:bodyPr>
          <a:p>
            <a:endParaRPr b="0" lang="en-US" sz="1800" spc="-1" strike="noStrike">
              <a:solidFill>
                <a:srgbClr val="000000"/>
              </a:solidFill>
              <a:latin typeface="Calibri"/>
            </a:endParaRPr>
          </a:p>
        </p:txBody>
      </p:sp>
      <p:sp>
        <p:nvSpPr>
          <p:cNvPr id="224" name="Text Box 9"/>
          <p:cNvSpPr/>
          <p:nvPr/>
        </p:nvSpPr>
        <p:spPr>
          <a:xfrm>
            <a:off x="5703840" y="5259240"/>
            <a:ext cx="3123720" cy="288720"/>
          </a:xfrm>
          <a:prstGeom prst="rect">
            <a:avLst/>
          </a:prstGeom>
          <a:noFill/>
          <a:ln w="0">
            <a:noFill/>
          </a:ln>
        </p:spPr>
        <p:style>
          <a:lnRef idx="0"/>
          <a:fillRef idx="0"/>
          <a:effectRef idx="0"/>
          <a:fontRef idx="minor"/>
        </p:style>
        <p:txBody>
          <a:bodyPr lIns="90000" rIns="90000" tIns="46800" bIns="46800" anchor="t">
            <a:noAutofit/>
          </a:bodyPr>
          <a:p>
            <a:pPr>
              <a:lnSpc>
                <a:spcPct val="71000"/>
              </a:lnSpc>
              <a:spcBef>
                <a:spcPts val="1125"/>
              </a:spcBef>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fr-FR" sz="1800" spc="-1" strike="noStrike">
                <a:solidFill>
                  <a:srgbClr val="000000"/>
                </a:solidFill>
                <a:latin typeface="Arial"/>
                <a:ea typeface="DejaVu Sans"/>
              </a:rPr>
              <a:t>256 km range circle</a:t>
            </a:r>
            <a:endParaRPr b="0" lang="en-US" sz="1800" spc="-1" strike="noStrike">
              <a:solidFill>
                <a:srgbClr val="000000"/>
              </a:solidFill>
              <a:latin typeface="Calibri"/>
            </a:endParaRPr>
          </a:p>
        </p:txBody>
      </p:sp>
      <p:pic>
        <p:nvPicPr>
          <p:cNvPr id="225" name="Picture 10" descr=""/>
          <p:cNvPicPr/>
          <p:nvPr/>
        </p:nvPicPr>
        <p:blipFill>
          <a:blip r:embed="rId2"/>
          <a:stretch/>
        </p:blipFill>
        <p:spPr>
          <a:xfrm>
            <a:off x="3300480" y="2922480"/>
            <a:ext cx="612360" cy="490320"/>
          </a:xfrm>
          <a:prstGeom prst="rect">
            <a:avLst/>
          </a:prstGeom>
          <a:ln w="0">
            <a:noFill/>
          </a:ln>
        </p:spPr>
      </p:pic>
      <p:sp>
        <p:nvSpPr>
          <p:cNvPr id="226" name="Rectangle 11"/>
          <p:cNvSpPr/>
          <p:nvPr/>
        </p:nvSpPr>
        <p:spPr>
          <a:xfrm>
            <a:off x="3870360" y="2981160"/>
            <a:ext cx="3114360" cy="520200"/>
          </a:xfrm>
          <a:custGeom>
            <a:avLst/>
            <a:gdLst>
              <a:gd name="textAreaLeft" fmla="*/ 0 w 3114360"/>
              <a:gd name="textAreaRight" fmla="*/ 3114720 w 3114360"/>
              <a:gd name="textAreaTop" fmla="*/ 0 h 520200"/>
              <a:gd name="textAreaBottom" fmla="*/ 520560 h 520200"/>
            </a:gdLst>
            <a:ahLst/>
            <a:rect l="textAreaLeft" t="textAreaTop" r="textAreaRight" b="textAreaBottom"/>
            <a:pathLst>
              <a:path w="21600" h="21600">
                <a:moveTo>
                  <a:pt x="0" y="0"/>
                </a:moveTo>
                <a:lnTo>
                  <a:pt x="21600" y="0"/>
                </a:lnTo>
                <a:lnTo>
                  <a:pt x="21600" y="21600"/>
                </a:lnTo>
                <a:lnTo>
                  <a:pt x="0" y="2160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876"/>
              </a:spcBef>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i="1" lang="en-US" sz="1400" spc="-1" strike="noStrike">
                <a:solidFill>
                  <a:srgbClr val="000000"/>
                </a:solidFill>
                <a:latin typeface="Verdana"/>
                <a:ea typeface="DejaVu Sans"/>
              </a:rPr>
              <a:t>No representation of hail / melting snow currently …</a:t>
            </a:r>
            <a:endParaRPr b="0" lang="en-US" sz="1400" spc="-1" strike="noStrike">
              <a:solidFill>
                <a:srgbClr val="000000"/>
              </a:solidFill>
              <a:latin typeface="Calibri"/>
            </a:endParaRPr>
          </a:p>
        </p:txBody>
      </p:sp>
      <p:sp>
        <p:nvSpPr>
          <p:cNvPr id="227" name="Text Box 12"/>
          <p:cNvSpPr/>
          <p:nvPr/>
        </p:nvSpPr>
        <p:spPr>
          <a:xfrm>
            <a:off x="5181480" y="3886200"/>
            <a:ext cx="3123720" cy="288720"/>
          </a:xfrm>
          <a:prstGeom prst="rect">
            <a:avLst/>
          </a:prstGeom>
          <a:noFill/>
          <a:ln w="0">
            <a:noFill/>
          </a:ln>
        </p:spPr>
        <p:style>
          <a:lnRef idx="0"/>
          <a:fillRef idx="0"/>
          <a:effectRef idx="0"/>
          <a:fontRef idx="minor"/>
        </p:style>
        <p:txBody>
          <a:bodyPr lIns="90000" rIns="90000" tIns="46800" bIns="46800" anchor="t">
            <a:noAutofit/>
          </a:bodyPr>
          <a:p>
            <a:pPr>
              <a:lnSpc>
                <a:spcPct val="71000"/>
              </a:lnSpc>
              <a:spcBef>
                <a:spcPts val="1125"/>
              </a:spcBef>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fr-FR" sz="1800" spc="-1" strike="noStrike">
                <a:solidFill>
                  <a:srgbClr val="000000"/>
                </a:solidFill>
                <a:latin typeface="Arial"/>
                <a:ea typeface="DejaVu Sans"/>
              </a:rPr>
              <a:t>Version MesoNH: 4-9-0</a:t>
            </a:r>
            <a:endParaRPr b="0" lang="en-US" sz="1800" spc="-1" strike="noStrike">
              <a:solidFill>
                <a:srgbClr val="000000"/>
              </a:solidFill>
              <a:latin typeface="Calibri"/>
            </a:endParaRPr>
          </a:p>
        </p:txBody>
      </p:sp>
      <p:sp>
        <p:nvSpPr>
          <p:cNvPr id="228" name="ZoneTexte 400"/>
          <p:cNvSpPr/>
          <p:nvPr/>
        </p:nvSpPr>
        <p:spPr>
          <a:xfrm>
            <a:off x="499320" y="92160"/>
            <a:ext cx="8164080" cy="84276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fr-FR" sz="2400" spc="-1" strike="noStrike">
                <a:solidFill>
                  <a:srgbClr val="008fbd"/>
                </a:solidFill>
                <a:latin typeface="Arial"/>
                <a:ea typeface="DejaVu Sans"/>
              </a:rPr>
              <a:t>DPOL research at CNRM : data  assimilation  </a:t>
            </a:r>
            <a:endParaRPr b="0" lang="en-US" sz="2400" spc="-1" strike="noStrike">
              <a:solidFill>
                <a:srgbClr val="000000"/>
              </a:solidFill>
              <a:latin typeface="Calibri"/>
            </a:endParaRPr>
          </a:p>
        </p:txBody>
      </p:sp>
      <p:sp>
        <p:nvSpPr>
          <p:cNvPr id="2" name="PlaceHolder 1"/>
          <p:cNvSpPr>
            <a:spLocks noGrp="1"/>
          </p:cNvSpPr>
          <p:nvPr>
            <p:ph type="sldNum" idx="4"/>
          </p:nvPr>
        </p:nvSpPr>
        <p:spPr/>
        <p:txBody>
          <a:bodyPr/>
          <a:p>
            <a:fld id="{11888500-D921-435E-8D96-DD75947FDD90}"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Rectangle 2"/>
          <p:cNvSpPr/>
          <p:nvPr/>
        </p:nvSpPr>
        <p:spPr>
          <a:xfrm>
            <a:off x="457560" y="1109880"/>
            <a:ext cx="8226000" cy="5017680"/>
          </a:xfrm>
          <a:prstGeom prst="rect">
            <a:avLst/>
          </a:prstGeom>
          <a:noFill/>
          <a:ln w="0">
            <a:noFill/>
          </a:ln>
        </p:spPr>
        <p:style>
          <a:lnRef idx="0"/>
          <a:fillRef idx="0"/>
          <a:effectRef idx="0"/>
          <a:fontRef idx="minor"/>
        </p:style>
        <p:txBody>
          <a:bodyPr lIns="0" rIns="0" tIns="0" bIns="0" anchor="t">
            <a:noAutofit/>
          </a:bodyPr>
          <a:p>
            <a:pPr marL="419040" indent="-412920">
              <a:lnSpc>
                <a:spcPct val="71000"/>
              </a:lnSpc>
              <a:spcBef>
                <a:spcPts val="799"/>
              </a:spcBef>
              <a:buNone/>
              <a:tabLst>
                <a:tab algn="l" pos="0"/>
              </a:tabLst>
            </a:pPr>
            <a:r>
              <a:rPr b="0" lang="fr-FR" sz="1800" spc="-1" strike="noStrike">
                <a:solidFill>
                  <a:srgbClr val="0070c0"/>
                </a:solidFill>
                <a:latin typeface="Arial"/>
                <a:ea typeface="DejaVu Sans"/>
              </a:rPr>
              <a:t>Differential phase and specific differential phase (from C. Augros PhD thesis)</a:t>
            </a:r>
            <a:endParaRPr b="0" lang="en-US" sz="1800" spc="-1" strike="noStrike">
              <a:solidFill>
                <a:srgbClr val="000000"/>
              </a:solidFill>
              <a:latin typeface="Calibri"/>
            </a:endParaRPr>
          </a:p>
          <a:p>
            <a:pPr marL="419040" indent="-412920">
              <a:lnSpc>
                <a:spcPct val="71000"/>
              </a:lnSpc>
              <a:spcBef>
                <a:spcPts val="799"/>
              </a:spcBef>
              <a:buNone/>
              <a:tabLst>
                <a:tab algn="l" pos="0"/>
              </a:tabLst>
            </a:pPr>
            <a:r>
              <a:rPr b="0" lang="fr-FR" sz="1800" spc="-1" strike="noStrike">
                <a:solidFill>
                  <a:srgbClr val="0070c0"/>
                </a:solidFill>
                <a:latin typeface="Arial"/>
                <a:ea typeface="DejaVu Sans"/>
              </a:rPr>
              <a:t> </a:t>
            </a:r>
            <a:endParaRPr b="0" lang="en-US" sz="1800" spc="-1" strike="noStrike">
              <a:solidFill>
                <a:srgbClr val="000000"/>
              </a:solidFill>
              <a:latin typeface="Calibri"/>
            </a:endParaRPr>
          </a:p>
        </p:txBody>
      </p:sp>
      <p:pic>
        <p:nvPicPr>
          <p:cNvPr id="230" name="Picture 3" descr=""/>
          <p:cNvPicPr/>
          <p:nvPr/>
        </p:nvPicPr>
        <p:blipFill>
          <a:blip r:embed="rId1"/>
          <a:stretch/>
        </p:blipFill>
        <p:spPr>
          <a:xfrm>
            <a:off x="359280" y="1438560"/>
            <a:ext cx="3223800" cy="2518920"/>
          </a:xfrm>
          <a:prstGeom prst="rect">
            <a:avLst/>
          </a:prstGeom>
          <a:ln w="0">
            <a:noFill/>
          </a:ln>
        </p:spPr>
      </p:pic>
      <p:pic>
        <p:nvPicPr>
          <p:cNvPr id="231" name="Picture 4" descr=""/>
          <p:cNvPicPr/>
          <p:nvPr/>
        </p:nvPicPr>
        <p:blipFill>
          <a:blip r:embed="rId2"/>
          <a:stretch/>
        </p:blipFill>
        <p:spPr>
          <a:xfrm>
            <a:off x="3778560" y="1438560"/>
            <a:ext cx="3242880" cy="2517480"/>
          </a:xfrm>
          <a:prstGeom prst="rect">
            <a:avLst/>
          </a:prstGeom>
          <a:ln w="0">
            <a:noFill/>
          </a:ln>
        </p:spPr>
      </p:pic>
      <p:pic>
        <p:nvPicPr>
          <p:cNvPr id="232" name="Picture 5" descr=""/>
          <p:cNvPicPr/>
          <p:nvPr/>
        </p:nvPicPr>
        <p:blipFill>
          <a:blip r:embed="rId3"/>
          <a:stretch/>
        </p:blipFill>
        <p:spPr>
          <a:xfrm>
            <a:off x="359280" y="3957840"/>
            <a:ext cx="3223800" cy="2518920"/>
          </a:xfrm>
          <a:prstGeom prst="rect">
            <a:avLst/>
          </a:prstGeom>
          <a:ln w="0">
            <a:noFill/>
          </a:ln>
        </p:spPr>
      </p:pic>
      <p:pic>
        <p:nvPicPr>
          <p:cNvPr id="233" name="Picture 6" descr=""/>
          <p:cNvPicPr/>
          <p:nvPr/>
        </p:nvPicPr>
        <p:blipFill>
          <a:blip r:embed="rId4"/>
          <a:stretch/>
        </p:blipFill>
        <p:spPr>
          <a:xfrm>
            <a:off x="3778560" y="3957840"/>
            <a:ext cx="3242880" cy="2517480"/>
          </a:xfrm>
          <a:prstGeom prst="rect">
            <a:avLst/>
          </a:prstGeom>
          <a:ln w="0">
            <a:noFill/>
          </a:ln>
        </p:spPr>
      </p:pic>
      <p:sp>
        <p:nvSpPr>
          <p:cNvPr id="234" name="Rectangle 7"/>
          <p:cNvSpPr/>
          <p:nvPr/>
        </p:nvSpPr>
        <p:spPr>
          <a:xfrm>
            <a:off x="767160" y="3405600"/>
            <a:ext cx="833040" cy="328320"/>
          </a:xfrm>
          <a:custGeom>
            <a:avLst/>
            <a:gdLst>
              <a:gd name="textAreaLeft" fmla="*/ 0 w 833040"/>
              <a:gd name="textAreaRight" fmla="*/ 833400 w 833040"/>
              <a:gd name="textAreaTop" fmla="*/ 0 h 328320"/>
              <a:gd name="textAreaBottom" fmla="*/ 328680 h 328320"/>
            </a:gdLst>
            <a:ahLst/>
            <a:rect l="textAreaLeft" t="textAreaTop" r="textAreaRight" b="textAreaBottom"/>
            <a:pathLst>
              <a:path w="21600" h="21600">
                <a:moveTo>
                  <a:pt x="0" y="0"/>
                </a:moveTo>
                <a:lnTo>
                  <a:pt x="21600" y="0"/>
                </a:lnTo>
                <a:lnTo>
                  <a:pt x="21600" y="21600"/>
                </a:lnTo>
                <a:lnTo>
                  <a:pt x="0" y="21600"/>
                </a:lnTo>
                <a:close/>
              </a:path>
            </a:pathLst>
          </a:custGeom>
          <a:noFill/>
          <a:ln w="0">
            <a:noFill/>
          </a:ln>
        </p:spPr>
        <p:style>
          <a:lnRef idx="0"/>
          <a:fillRef idx="0"/>
          <a:effectRef idx="0"/>
          <a:fontRef idx="minor"/>
        </p:style>
        <p:txBody>
          <a:bodyPr wrap="none" lIns="0" rIns="0" tIns="0" bIns="0" anchor="ctr" anchorCtr="1">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2600" spc="-1" strike="noStrike">
                <a:solidFill>
                  <a:srgbClr val="000000"/>
                </a:solidFill>
                <a:latin typeface="Verdana"/>
                <a:ea typeface="DejaVu Sans"/>
              </a:rPr>
              <a:t>Phi</a:t>
            </a:r>
            <a:r>
              <a:rPr b="0" lang="en-US" sz="3000" spc="-1" strike="noStrike" baseline="-25000">
                <a:solidFill>
                  <a:srgbClr val="000000"/>
                </a:solidFill>
                <a:latin typeface="Verdana"/>
                <a:ea typeface="DejaVu Sans"/>
              </a:rPr>
              <a:t>DP</a:t>
            </a:r>
            <a:r>
              <a:rPr b="0" lang="en-US" sz="2600" spc="-1" strike="noStrike">
                <a:solidFill>
                  <a:srgbClr val="000000"/>
                </a:solidFill>
                <a:latin typeface="Verdana"/>
                <a:ea typeface="DejaVu Sans"/>
              </a:rPr>
              <a:t> (°)</a:t>
            </a:r>
            <a:endParaRPr b="0" lang="en-US" sz="2600" spc="-1" strike="noStrike">
              <a:solidFill>
                <a:srgbClr val="000000"/>
              </a:solidFill>
              <a:latin typeface="Calibri"/>
            </a:endParaRPr>
          </a:p>
        </p:txBody>
      </p:sp>
      <p:sp>
        <p:nvSpPr>
          <p:cNvPr id="235" name="Rectangle 8"/>
          <p:cNvSpPr/>
          <p:nvPr/>
        </p:nvSpPr>
        <p:spPr>
          <a:xfrm>
            <a:off x="4068360" y="3335760"/>
            <a:ext cx="2069280" cy="614160"/>
          </a:xfrm>
          <a:custGeom>
            <a:avLst/>
            <a:gdLst>
              <a:gd name="textAreaLeft" fmla="*/ 0 w 2069280"/>
              <a:gd name="textAreaRight" fmla="*/ 2069640 w 2069280"/>
              <a:gd name="textAreaTop" fmla="*/ 0 h 614160"/>
              <a:gd name="textAreaBottom" fmla="*/ 614520 h 614160"/>
            </a:gdLst>
            <a:ahLst/>
            <a:rect l="textAreaLeft" t="textAreaTop" r="textAreaRight" b="textAreaBottom"/>
            <a:pathLst>
              <a:path w="21600" h="21600">
                <a:moveTo>
                  <a:pt x="0" y="0"/>
                </a:moveTo>
                <a:lnTo>
                  <a:pt x="21600" y="0"/>
                </a:lnTo>
                <a:lnTo>
                  <a:pt x="21600" y="21600"/>
                </a:lnTo>
                <a:lnTo>
                  <a:pt x="0" y="21600"/>
                </a:lnTo>
                <a:close/>
              </a:path>
            </a:pathLst>
          </a:cu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2600" spc="-1" strike="noStrike">
                <a:solidFill>
                  <a:srgbClr val="000000"/>
                </a:solidFill>
                <a:latin typeface="Verdana"/>
                <a:ea typeface="DejaVu Sans"/>
              </a:rPr>
              <a:t>K</a:t>
            </a:r>
            <a:r>
              <a:rPr b="0" lang="en-US" sz="3000" spc="-1" strike="noStrike" baseline="-25000">
                <a:solidFill>
                  <a:srgbClr val="000000"/>
                </a:solidFill>
                <a:latin typeface="Verdana"/>
                <a:ea typeface="DejaVu Sans"/>
              </a:rPr>
              <a:t>DP</a:t>
            </a:r>
            <a:r>
              <a:rPr b="0" lang="en-US" sz="2600" spc="-1" strike="noStrike">
                <a:solidFill>
                  <a:srgbClr val="000000"/>
                </a:solidFill>
                <a:latin typeface="Verdana"/>
                <a:ea typeface="DejaVu Sans"/>
              </a:rPr>
              <a:t> (° km</a:t>
            </a:r>
            <a:r>
              <a:rPr b="0" lang="en-US" sz="3000" spc="-1" strike="noStrike" baseline="30000">
                <a:solidFill>
                  <a:srgbClr val="000000"/>
                </a:solidFill>
                <a:latin typeface="Verdana"/>
                <a:ea typeface="DejaVu Sans"/>
              </a:rPr>
              <a:t>-1</a:t>
            </a:r>
            <a:r>
              <a:rPr b="0" lang="en-US" sz="2600" spc="-1" strike="noStrike">
                <a:solidFill>
                  <a:srgbClr val="000000"/>
                </a:solidFill>
                <a:latin typeface="Verdana"/>
                <a:ea typeface="DejaVu Sans"/>
              </a:rPr>
              <a:t>)</a:t>
            </a:r>
            <a:endParaRPr b="0" lang="en-US" sz="2600" spc="-1" strike="noStrike">
              <a:solidFill>
                <a:srgbClr val="000000"/>
              </a:solidFill>
              <a:latin typeface="Calibri"/>
            </a:endParaRPr>
          </a:p>
        </p:txBody>
      </p:sp>
      <p:sp>
        <p:nvSpPr>
          <p:cNvPr id="236" name="Rectangle 9"/>
          <p:cNvSpPr/>
          <p:nvPr/>
        </p:nvSpPr>
        <p:spPr>
          <a:xfrm>
            <a:off x="4081320" y="5862960"/>
            <a:ext cx="2069280" cy="614160"/>
          </a:xfrm>
          <a:custGeom>
            <a:avLst/>
            <a:gdLst>
              <a:gd name="textAreaLeft" fmla="*/ 0 w 2069280"/>
              <a:gd name="textAreaRight" fmla="*/ 2069640 w 2069280"/>
              <a:gd name="textAreaTop" fmla="*/ 0 h 614160"/>
              <a:gd name="textAreaBottom" fmla="*/ 614520 h 614160"/>
            </a:gdLst>
            <a:ahLst/>
            <a:rect l="textAreaLeft" t="textAreaTop" r="textAreaRight" b="textAreaBottom"/>
            <a:pathLst>
              <a:path w="21600" h="21600">
                <a:moveTo>
                  <a:pt x="0" y="0"/>
                </a:moveTo>
                <a:lnTo>
                  <a:pt x="21600" y="0"/>
                </a:lnTo>
                <a:lnTo>
                  <a:pt x="21600" y="21600"/>
                </a:lnTo>
                <a:lnTo>
                  <a:pt x="0" y="21600"/>
                </a:lnTo>
                <a:close/>
              </a:path>
            </a:pathLst>
          </a:cu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2600" spc="-1" strike="noStrike">
                <a:solidFill>
                  <a:srgbClr val="000000"/>
                </a:solidFill>
                <a:latin typeface="Verdana"/>
                <a:ea typeface="DejaVu Sans"/>
              </a:rPr>
              <a:t>K</a:t>
            </a:r>
            <a:r>
              <a:rPr b="0" lang="en-US" sz="3000" spc="-1" strike="noStrike" baseline="-25000">
                <a:solidFill>
                  <a:srgbClr val="000000"/>
                </a:solidFill>
                <a:latin typeface="Verdana"/>
                <a:ea typeface="DejaVu Sans"/>
              </a:rPr>
              <a:t>DP</a:t>
            </a:r>
            <a:r>
              <a:rPr b="0" lang="en-US" sz="2600" spc="-1" strike="noStrike">
                <a:solidFill>
                  <a:srgbClr val="000000"/>
                </a:solidFill>
                <a:latin typeface="Verdana"/>
                <a:ea typeface="DejaVu Sans"/>
              </a:rPr>
              <a:t> (° km</a:t>
            </a:r>
            <a:r>
              <a:rPr b="0" lang="en-US" sz="3000" spc="-1" strike="noStrike" baseline="30000">
                <a:solidFill>
                  <a:srgbClr val="000000"/>
                </a:solidFill>
                <a:latin typeface="Verdana"/>
                <a:ea typeface="DejaVu Sans"/>
              </a:rPr>
              <a:t>-1</a:t>
            </a:r>
            <a:r>
              <a:rPr b="0" lang="en-US" sz="2600" spc="-1" strike="noStrike">
                <a:solidFill>
                  <a:srgbClr val="000000"/>
                </a:solidFill>
                <a:latin typeface="Verdana"/>
                <a:ea typeface="DejaVu Sans"/>
              </a:rPr>
              <a:t>)</a:t>
            </a:r>
            <a:endParaRPr b="0" lang="en-US" sz="2600" spc="-1" strike="noStrike">
              <a:solidFill>
                <a:srgbClr val="000000"/>
              </a:solidFill>
              <a:latin typeface="Calibri"/>
            </a:endParaRPr>
          </a:p>
        </p:txBody>
      </p:sp>
      <p:sp>
        <p:nvSpPr>
          <p:cNvPr id="237" name="Text Box 10"/>
          <p:cNvSpPr/>
          <p:nvPr/>
        </p:nvSpPr>
        <p:spPr>
          <a:xfrm>
            <a:off x="7277400" y="1628640"/>
            <a:ext cx="1599840" cy="1310760"/>
          </a:xfrm>
          <a:prstGeom prst="rect">
            <a:avLst/>
          </a:prstGeom>
          <a:noFill/>
          <a:ln w="0">
            <a:noFill/>
          </a:ln>
        </p:spPr>
        <p:style>
          <a:lnRef idx="0"/>
          <a:fillRef idx="0"/>
          <a:effectRef idx="0"/>
          <a:fontRef idx="minor"/>
        </p:style>
        <p:txBody>
          <a:bodyPr lIns="90000" rIns="90000" tIns="46800" bIns="46800" anchor="t" anchorCtr="1">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1600" spc="-1" strike="noStrike">
                <a:solidFill>
                  <a:srgbClr val="000000"/>
                </a:solidFill>
                <a:latin typeface="Verdana"/>
                <a:ea typeface="DejaVu Sans"/>
              </a:rPr>
              <a:t>Observed variables (</a:t>
            </a:r>
            <a:r>
              <a:rPr b="0" lang="en-US" sz="1600" spc="-1" strike="noStrike" u="sng">
                <a:solidFill>
                  <a:srgbClr val="000000"/>
                </a:solidFill>
                <a:uFillTx/>
                <a:latin typeface="Verdana"/>
                <a:ea typeface="DejaVu Sans"/>
              </a:rPr>
              <a:t>corrected from attenuation</a:t>
            </a:r>
            <a:r>
              <a:rPr b="0" lang="en-US" sz="1600" spc="-1" strike="noStrike">
                <a:solidFill>
                  <a:srgbClr val="000000"/>
                </a:solidFill>
                <a:latin typeface="Verdana"/>
                <a:ea typeface="DejaVu Sans"/>
              </a:rPr>
              <a:t>)</a:t>
            </a:r>
            <a:endParaRPr b="0" lang="en-US" sz="1600" spc="-1" strike="noStrike">
              <a:solidFill>
                <a:srgbClr val="000000"/>
              </a:solidFill>
              <a:latin typeface="Calibri"/>
            </a:endParaRPr>
          </a:p>
        </p:txBody>
      </p:sp>
      <p:sp>
        <p:nvSpPr>
          <p:cNvPr id="238" name="Text Box 11"/>
          <p:cNvSpPr/>
          <p:nvPr/>
        </p:nvSpPr>
        <p:spPr>
          <a:xfrm>
            <a:off x="7391880" y="5008320"/>
            <a:ext cx="1333080" cy="580680"/>
          </a:xfrm>
          <a:prstGeom prst="rect">
            <a:avLst/>
          </a:prstGeom>
          <a:noFill/>
          <a:ln w="0">
            <a:noFill/>
          </a:ln>
        </p:spPr>
        <p:style>
          <a:lnRef idx="0"/>
          <a:fillRef idx="0"/>
          <a:effectRef idx="0"/>
          <a:fontRef idx="minor"/>
        </p:style>
        <p:txBody>
          <a:bodyPr lIns="90000" rIns="90000" tIns="46800" bIns="46800" anchor="t" anchorCtr="1">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1600" spc="-1" strike="noStrike">
                <a:solidFill>
                  <a:srgbClr val="000000"/>
                </a:solidFill>
                <a:latin typeface="Verdana"/>
                <a:ea typeface="DejaVu Sans"/>
              </a:rPr>
              <a:t>Simulated variables</a:t>
            </a:r>
            <a:endParaRPr b="0" lang="en-US" sz="1600" spc="-1" strike="noStrike">
              <a:solidFill>
                <a:srgbClr val="000000"/>
              </a:solidFill>
              <a:latin typeface="Calibri"/>
            </a:endParaRPr>
          </a:p>
        </p:txBody>
      </p:sp>
      <p:sp>
        <p:nvSpPr>
          <p:cNvPr id="239" name="Text Box 12"/>
          <p:cNvSpPr/>
          <p:nvPr/>
        </p:nvSpPr>
        <p:spPr>
          <a:xfrm>
            <a:off x="7125120" y="3150000"/>
            <a:ext cx="2018880" cy="1465200"/>
          </a:xfrm>
          <a:prstGeom prst="rect">
            <a:avLst/>
          </a:prstGeom>
          <a:noFill/>
          <a:ln w="0">
            <a:noFill/>
          </a:ln>
        </p:spPr>
        <p:style>
          <a:lnRef idx="0"/>
          <a:fillRef idx="0"/>
          <a:effectRef idx="0"/>
          <a:fontRef idx="minor"/>
        </p:style>
        <p:txBody>
          <a:bodyPr lIns="90000" rIns="90000" tIns="46800" bIns="46800" anchor="t" anchorCtr="1">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1800" spc="-1" strike="noStrike">
                <a:solidFill>
                  <a:srgbClr val="0070c0"/>
                </a:solidFill>
                <a:latin typeface="Verdana"/>
                <a:ea typeface="DejaVu Sans"/>
              </a:rPr>
              <a:t>Nîmes radar</a:t>
            </a:r>
            <a:endParaRPr b="0" lang="en-US" sz="1800" spc="-1" strike="noStrike">
              <a:solidFill>
                <a:srgbClr val="000000"/>
              </a:solidFill>
              <a:latin typeface="Calibri"/>
            </a:endParaRPr>
          </a:p>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1800" spc="-1" strike="noStrike">
                <a:solidFill>
                  <a:srgbClr val="0070c0"/>
                </a:solidFill>
                <a:latin typeface="Verdana"/>
                <a:ea typeface="DejaVu Sans"/>
              </a:rPr>
              <a:t>(S-band)</a:t>
            </a:r>
            <a:endParaRPr b="0" lang="en-US" sz="1800" spc="-1" strike="noStrike">
              <a:solidFill>
                <a:srgbClr val="000000"/>
              </a:solidFill>
              <a:latin typeface="Calibri"/>
            </a:endParaRPr>
          </a:p>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1800" spc="-1" strike="noStrike">
                <a:solidFill>
                  <a:srgbClr val="0070c0"/>
                </a:solidFill>
                <a:latin typeface="Verdana"/>
                <a:ea typeface="DejaVu Sans"/>
              </a:rPr>
              <a:t>Elevation=0.6°</a:t>
            </a:r>
            <a:endParaRPr b="0" lang="en-US" sz="1800" spc="-1" strike="noStrike">
              <a:solidFill>
                <a:srgbClr val="000000"/>
              </a:solidFill>
              <a:latin typeface="Calibri"/>
            </a:endParaRPr>
          </a:p>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1800" spc="-1" strike="noStrike">
                <a:solidFill>
                  <a:srgbClr val="0070c0"/>
                </a:solidFill>
                <a:latin typeface="Verdana"/>
                <a:ea typeface="DejaVu Sans"/>
              </a:rPr>
              <a:t>24/09/2012</a:t>
            </a:r>
            <a:endParaRPr b="0" lang="en-US" sz="1800" spc="-1" strike="noStrike">
              <a:solidFill>
                <a:srgbClr val="000000"/>
              </a:solidFill>
              <a:latin typeface="Calibri"/>
            </a:endParaRPr>
          </a:p>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1800" spc="-1" strike="noStrike">
                <a:solidFill>
                  <a:srgbClr val="0070c0"/>
                </a:solidFill>
                <a:latin typeface="Verdana"/>
                <a:ea typeface="DejaVu Sans"/>
              </a:rPr>
              <a:t>0300 UTC</a:t>
            </a:r>
            <a:endParaRPr b="0" lang="en-US" sz="1800" spc="-1" strike="noStrike">
              <a:solidFill>
                <a:srgbClr val="000000"/>
              </a:solidFill>
              <a:latin typeface="Calibri"/>
            </a:endParaRPr>
          </a:p>
        </p:txBody>
      </p:sp>
      <p:sp>
        <p:nvSpPr>
          <p:cNvPr id="240" name="Line 13"/>
          <p:cNvSpPr/>
          <p:nvPr/>
        </p:nvSpPr>
        <p:spPr>
          <a:xfrm flipH="1">
            <a:off x="7126920" y="1933200"/>
            <a:ext cx="367920" cy="1080"/>
          </a:xfrm>
          <a:custGeom>
            <a:avLst/>
            <a:gdLst>
              <a:gd name="textAreaLeft" fmla="*/ 360 w 367920"/>
              <a:gd name="textAreaRight" fmla="*/ 368640 w 367920"/>
              <a:gd name="textAreaTop" fmla="*/ 0 h 1080"/>
              <a:gd name="textAreaBottom" fmla="*/ 1440 h 1080"/>
            </a:gdLst>
            <a:ahLst/>
            <a:rect l="textAreaLeft" t="textAreaTop" r="textAreaRight" b="textAreaBottom"/>
            <a:pathLst>
              <a:path w="4423680" h="21600">
                <a:moveTo>
                  <a:pt x="0" y="0"/>
                </a:moveTo>
                <a:lnTo>
                  <a:pt x="4423680" y="21600"/>
                </a:lnTo>
              </a:path>
            </a:pathLst>
          </a:custGeom>
          <a:noFill/>
          <a:ln w="63360">
            <a:solidFill>
              <a:srgbClr val="000000"/>
            </a:solidFill>
            <a:miter/>
            <a:tailEnd len="med" type="triangle" w="med"/>
          </a:ln>
        </p:spPr>
        <p:style>
          <a:lnRef idx="0"/>
          <a:fillRef idx="0"/>
          <a:effectRef idx="0"/>
          <a:fontRef idx="minor"/>
        </p:style>
        <p:txBody>
          <a:bodyPr lIns="90000" rIns="90000" tIns="-43560" bIns="-43560" anchor="t">
            <a:noAutofit/>
          </a:bodyPr>
          <a:p>
            <a:endParaRPr b="0" lang="en-US" sz="1800" spc="-1" strike="noStrike">
              <a:solidFill>
                <a:srgbClr val="000000"/>
              </a:solidFill>
              <a:latin typeface="Calibri"/>
            </a:endParaRPr>
          </a:p>
        </p:txBody>
      </p:sp>
      <p:sp>
        <p:nvSpPr>
          <p:cNvPr id="241" name="Line 14"/>
          <p:cNvSpPr/>
          <p:nvPr/>
        </p:nvSpPr>
        <p:spPr>
          <a:xfrm flipH="1">
            <a:off x="7141320" y="5429160"/>
            <a:ext cx="367920" cy="1080"/>
          </a:xfrm>
          <a:custGeom>
            <a:avLst/>
            <a:gdLst>
              <a:gd name="textAreaLeft" fmla="*/ 360 w 367920"/>
              <a:gd name="textAreaRight" fmla="*/ 368640 w 367920"/>
              <a:gd name="textAreaTop" fmla="*/ 0 h 1080"/>
              <a:gd name="textAreaBottom" fmla="*/ 1440 h 1080"/>
            </a:gdLst>
            <a:ahLst/>
            <a:rect l="textAreaLeft" t="textAreaTop" r="textAreaRight" b="textAreaBottom"/>
            <a:pathLst>
              <a:path w="4423680" h="21600">
                <a:moveTo>
                  <a:pt x="0" y="0"/>
                </a:moveTo>
                <a:lnTo>
                  <a:pt x="4423680" y="21600"/>
                </a:lnTo>
              </a:path>
            </a:pathLst>
          </a:custGeom>
          <a:noFill/>
          <a:ln w="63360">
            <a:solidFill>
              <a:srgbClr val="000000"/>
            </a:solidFill>
            <a:miter/>
            <a:tailEnd len="med" type="triangle" w="med"/>
          </a:ln>
        </p:spPr>
        <p:style>
          <a:lnRef idx="0"/>
          <a:fillRef idx="0"/>
          <a:effectRef idx="0"/>
          <a:fontRef idx="minor"/>
        </p:style>
        <p:txBody>
          <a:bodyPr lIns="90000" rIns="90000" tIns="-43560" bIns="-43560" anchor="t">
            <a:noAutofit/>
          </a:bodyPr>
          <a:p>
            <a:endParaRPr b="0" lang="en-US" sz="1800" spc="-1" strike="noStrike">
              <a:solidFill>
                <a:srgbClr val="000000"/>
              </a:solidFill>
              <a:latin typeface="Calibri"/>
            </a:endParaRPr>
          </a:p>
        </p:txBody>
      </p:sp>
      <p:sp>
        <p:nvSpPr>
          <p:cNvPr id="242" name="Rectangle 15"/>
          <p:cNvSpPr/>
          <p:nvPr/>
        </p:nvSpPr>
        <p:spPr>
          <a:xfrm>
            <a:off x="806760" y="5921640"/>
            <a:ext cx="833040" cy="328320"/>
          </a:xfrm>
          <a:custGeom>
            <a:avLst/>
            <a:gdLst>
              <a:gd name="textAreaLeft" fmla="*/ 0 w 833040"/>
              <a:gd name="textAreaRight" fmla="*/ 833400 w 833040"/>
              <a:gd name="textAreaTop" fmla="*/ 0 h 328320"/>
              <a:gd name="textAreaBottom" fmla="*/ 328680 h 328320"/>
            </a:gdLst>
            <a:ahLst/>
            <a:rect l="textAreaLeft" t="textAreaTop" r="textAreaRight" b="textAreaBottom"/>
            <a:pathLst>
              <a:path w="21600" h="21600">
                <a:moveTo>
                  <a:pt x="0" y="0"/>
                </a:moveTo>
                <a:lnTo>
                  <a:pt x="21600" y="0"/>
                </a:lnTo>
                <a:lnTo>
                  <a:pt x="21600" y="21600"/>
                </a:lnTo>
                <a:lnTo>
                  <a:pt x="0" y="21600"/>
                </a:lnTo>
                <a:close/>
              </a:path>
            </a:pathLst>
          </a:custGeom>
          <a:noFill/>
          <a:ln w="0">
            <a:noFill/>
          </a:ln>
        </p:spPr>
        <p:style>
          <a:lnRef idx="0"/>
          <a:fillRef idx="0"/>
          <a:effectRef idx="0"/>
          <a:fontRef idx="minor"/>
        </p:style>
        <p:txBody>
          <a:bodyPr wrap="none" lIns="0" rIns="0" tIns="0" bIns="0" anchor="ctr" anchorCtr="1">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2600" spc="-1" strike="noStrike">
                <a:solidFill>
                  <a:srgbClr val="000000"/>
                </a:solidFill>
                <a:latin typeface="Verdana"/>
                <a:ea typeface="DejaVu Sans"/>
              </a:rPr>
              <a:t>Phi</a:t>
            </a:r>
            <a:r>
              <a:rPr b="0" lang="en-US" sz="3000" spc="-1" strike="noStrike" baseline="-25000">
                <a:solidFill>
                  <a:srgbClr val="000000"/>
                </a:solidFill>
                <a:latin typeface="Verdana"/>
                <a:ea typeface="DejaVu Sans"/>
              </a:rPr>
              <a:t>DP</a:t>
            </a:r>
            <a:r>
              <a:rPr b="0" lang="en-US" sz="2600" spc="-1" strike="noStrike">
                <a:solidFill>
                  <a:srgbClr val="000000"/>
                </a:solidFill>
                <a:latin typeface="Verdana"/>
                <a:ea typeface="DejaVu Sans"/>
              </a:rPr>
              <a:t> (°)</a:t>
            </a:r>
            <a:endParaRPr b="0" lang="en-US" sz="2600" spc="-1" strike="noStrike">
              <a:solidFill>
                <a:srgbClr val="000000"/>
              </a:solidFill>
              <a:latin typeface="Calibri"/>
            </a:endParaRPr>
          </a:p>
        </p:txBody>
      </p:sp>
      <p:sp>
        <p:nvSpPr>
          <p:cNvPr id="243" name="Text Box 16"/>
          <p:cNvSpPr/>
          <p:nvPr/>
        </p:nvSpPr>
        <p:spPr>
          <a:xfrm>
            <a:off x="1422720" y="5547240"/>
            <a:ext cx="809280" cy="223560"/>
          </a:xfrm>
          <a:prstGeom prst="rect">
            <a:avLst/>
          </a:prstGeom>
          <a:noFill/>
          <a:ln w="0">
            <a:noFill/>
          </a:ln>
        </p:spPr>
        <p:style>
          <a:lnRef idx="0"/>
          <a:fillRef idx="0"/>
          <a:effectRef idx="0"/>
          <a:fontRef idx="minor"/>
        </p:style>
        <p:txBody>
          <a:bodyPr lIns="90000" rIns="90000" tIns="46800" bIns="46800" anchor="t" anchorCtr="1">
            <a:noAutofit/>
          </a:bodyPr>
          <a:p>
            <a:pPr algn="ctr">
              <a:lnSpc>
                <a:spcPct val="71000"/>
              </a:lnSpc>
              <a:spcBef>
                <a:spcPts val="751"/>
              </a:spcBef>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fr-FR" sz="1200" spc="-1" strike="noStrike">
                <a:solidFill>
                  <a:srgbClr val="000000"/>
                </a:solidFill>
                <a:latin typeface="Verdana"/>
                <a:ea typeface="DejaVu Sans"/>
              </a:rPr>
              <a:t>100 km</a:t>
            </a:r>
            <a:endParaRPr b="0" lang="en-US" sz="1200" spc="-1" strike="noStrike">
              <a:solidFill>
                <a:srgbClr val="000000"/>
              </a:solidFill>
              <a:latin typeface="Calibri"/>
            </a:endParaRPr>
          </a:p>
        </p:txBody>
      </p:sp>
      <p:sp>
        <p:nvSpPr>
          <p:cNvPr id="244" name="ZoneTexte 416"/>
          <p:cNvSpPr/>
          <p:nvPr/>
        </p:nvSpPr>
        <p:spPr>
          <a:xfrm>
            <a:off x="499680" y="92160"/>
            <a:ext cx="8164080" cy="84276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fr-FR" sz="2400" spc="-1" strike="noStrike">
                <a:solidFill>
                  <a:srgbClr val="008fbd"/>
                </a:solidFill>
                <a:latin typeface="Arial"/>
                <a:ea typeface="DejaVu Sans"/>
              </a:rPr>
              <a:t>DPOL research at CNRM : data  assimilation  </a:t>
            </a:r>
            <a:endParaRPr b="0" lang="en-US" sz="2400" spc="-1" strike="noStrike">
              <a:solidFill>
                <a:srgbClr val="000000"/>
              </a:solidFill>
              <a:latin typeface="Calibri"/>
            </a:endParaRPr>
          </a:p>
        </p:txBody>
      </p:sp>
      <p:sp>
        <p:nvSpPr>
          <p:cNvPr id="2" name="PlaceHolder 1"/>
          <p:cNvSpPr>
            <a:spLocks noGrp="1"/>
          </p:cNvSpPr>
          <p:nvPr>
            <p:ph type="sldNum" idx="4"/>
          </p:nvPr>
        </p:nvSpPr>
        <p:spPr/>
        <p:txBody>
          <a:bodyPr/>
          <a:p>
            <a:fld id="{8AD1019D-3BB0-43F2-ADC1-53D063382900}"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5" name="ZoneTexte 417"/>
          <p:cNvSpPr/>
          <p:nvPr/>
        </p:nvSpPr>
        <p:spPr>
          <a:xfrm>
            <a:off x="963720" y="360000"/>
            <a:ext cx="8167320" cy="485280"/>
          </a:xfrm>
          <a:prstGeom prst="rect">
            <a:avLst/>
          </a:prstGeom>
          <a:noFill/>
          <a:ln w="0">
            <a:noFill/>
          </a:ln>
        </p:spPr>
        <p:style>
          <a:lnRef idx="0"/>
          <a:fillRef idx="0"/>
          <a:effectRef idx="0"/>
          <a:fontRef idx="minor"/>
        </p:style>
        <p:txBody>
          <a:bodyPr lIns="0" rIns="0" tIns="0" bIns="0" anchor="ctr">
            <a:noAutofit/>
          </a:bodyPr>
          <a:p>
            <a:pPr>
              <a:lnSpc>
                <a:spcPct val="104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fr-FR" sz="2200" spc="-1" strike="noStrike">
                <a:solidFill>
                  <a:srgbClr val="0084d1"/>
                </a:solidFill>
                <a:latin typeface="Arial"/>
                <a:ea typeface="Arial Unicode MS"/>
              </a:rPr>
              <a:t>Summary</a:t>
            </a:r>
            <a:endParaRPr b="0" lang="en-US" sz="2200" spc="-1" strike="noStrike">
              <a:solidFill>
                <a:srgbClr val="000000"/>
              </a:solidFill>
              <a:latin typeface="Calibri"/>
            </a:endParaRPr>
          </a:p>
        </p:txBody>
      </p:sp>
      <p:sp>
        <p:nvSpPr>
          <p:cNvPr id="246" name="Rectangle 418"/>
          <p:cNvSpPr/>
          <p:nvPr/>
        </p:nvSpPr>
        <p:spPr>
          <a:xfrm>
            <a:off x="1117440" y="139320"/>
            <a:ext cx="8000640" cy="705960"/>
          </a:xfrm>
          <a:prstGeom prst="rect">
            <a:avLst/>
          </a:pr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
        <p:nvSpPr>
          <p:cNvPr id="247" name="ZoneTexte 419"/>
          <p:cNvSpPr/>
          <p:nvPr/>
        </p:nvSpPr>
        <p:spPr>
          <a:xfrm>
            <a:off x="1368000" y="1656000"/>
            <a:ext cx="5104440" cy="145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fr-FR" sz="1800" spc="-1" strike="noStrike">
                <a:solidFill>
                  <a:srgbClr val="000000"/>
                </a:solidFill>
                <a:latin typeface="Arial"/>
                <a:ea typeface="DejaVu Sans"/>
              </a:rPr>
              <a:t>1 NWP models &amp; MF observations</a:t>
            </a:r>
            <a:endParaRPr b="0" lang="en-US" sz="1800" spc="-1" strike="noStrike">
              <a:solidFill>
                <a:srgbClr val="000000"/>
              </a:solidFill>
              <a:latin typeface="Calibri"/>
            </a:endParaRPr>
          </a:p>
          <a:p>
            <a:pPr>
              <a:lnSpc>
                <a:spcPct val="100000"/>
              </a:lnSpc>
              <a:buNone/>
            </a:pPr>
            <a:endParaRPr b="0" lang="en-US" sz="1800" spc="-1" strike="noStrike">
              <a:solidFill>
                <a:srgbClr val="000000"/>
              </a:solidFill>
              <a:latin typeface="Calibri"/>
            </a:endParaRPr>
          </a:p>
          <a:p>
            <a:pPr>
              <a:lnSpc>
                <a:spcPct val="100000"/>
              </a:lnSpc>
              <a:buNone/>
            </a:pPr>
            <a:r>
              <a:rPr b="0" lang="fr-FR" sz="1800" spc="-1" strike="noStrike">
                <a:solidFill>
                  <a:srgbClr val="000000"/>
                </a:solidFill>
                <a:latin typeface="Arial"/>
                <a:ea typeface="DejaVu Sans"/>
              </a:rPr>
              <a:t>2 Current use of polarimetric data</a:t>
            </a:r>
            <a:endParaRPr b="0" lang="en-US" sz="1800" spc="-1" strike="noStrike">
              <a:solidFill>
                <a:srgbClr val="000000"/>
              </a:solidFill>
              <a:latin typeface="Calibri"/>
            </a:endParaRPr>
          </a:p>
          <a:p>
            <a:pPr>
              <a:lnSpc>
                <a:spcPct val="100000"/>
              </a:lnSpc>
              <a:buNone/>
            </a:pPr>
            <a:endParaRPr b="0" lang="en-US" sz="1800" spc="-1" strike="noStrike">
              <a:solidFill>
                <a:srgbClr val="000000"/>
              </a:solidFill>
              <a:latin typeface="Calibri"/>
            </a:endParaRPr>
          </a:p>
          <a:p>
            <a:pPr>
              <a:lnSpc>
                <a:spcPct val="100000"/>
              </a:lnSpc>
              <a:buNone/>
            </a:pPr>
            <a:r>
              <a:rPr b="0" lang="fr-FR" sz="1800" spc="-1" strike="noStrike">
                <a:solidFill>
                  <a:srgbClr val="c9211e"/>
                </a:solidFill>
                <a:latin typeface="Arial"/>
                <a:ea typeface="DejaVu Sans"/>
              </a:rPr>
              <a:t>3 Perspectives of use of GNSS Polarimetric data</a:t>
            </a:r>
            <a:endParaRPr b="0" lang="en-US" sz="1800" spc="-1" strike="noStrike">
              <a:solidFill>
                <a:srgbClr val="000000"/>
              </a:solidFill>
              <a:latin typeface="Calibri"/>
            </a:endParaRPr>
          </a:p>
          <a:p>
            <a:pPr>
              <a:lnSpc>
                <a:spcPct val="100000"/>
              </a:lnSpc>
              <a:buNone/>
            </a:pPr>
            <a:endParaRPr b="0" lang="en-US" sz="1800" spc="-1" strike="noStrike">
              <a:solidFill>
                <a:srgbClr val="000000"/>
              </a:solidFill>
              <a:latin typeface="Calibri"/>
            </a:endParaRPr>
          </a:p>
          <a:p>
            <a:pPr>
              <a:lnSpc>
                <a:spcPct val="100000"/>
              </a:lnSpc>
              <a:buNone/>
            </a:pPr>
            <a:r>
              <a:rPr b="0" lang="fr-FR" sz="1800" spc="-1" strike="noStrike">
                <a:solidFill>
                  <a:srgbClr val="000000"/>
                </a:solidFill>
                <a:latin typeface="Arial"/>
                <a:ea typeface="DejaVu Sans"/>
              </a:rPr>
              <a:t>4 Conclusion</a:t>
            </a:r>
            <a:endParaRPr b="0" lang="en-US" sz="1800" spc="-1" strike="noStrike">
              <a:solidFill>
                <a:srgbClr val="000000"/>
              </a:solidFill>
              <a:latin typeface="Calibri"/>
            </a:endParaRPr>
          </a:p>
        </p:txBody>
      </p:sp>
      <p:sp>
        <p:nvSpPr>
          <p:cNvPr id="2" name="PlaceHolder 1"/>
          <p:cNvSpPr>
            <a:spLocks noGrp="1"/>
          </p:cNvSpPr>
          <p:nvPr>
            <p:ph type="sldNum" idx="4"/>
          </p:nvPr>
        </p:nvSpPr>
        <p:spPr/>
        <p:txBody>
          <a:bodyPr/>
          <a:p>
            <a:fld id="{5D2672A4-6580-4640-834A-420DA2596D7F}"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ZoneTexte 420"/>
          <p:cNvSpPr/>
          <p:nvPr/>
        </p:nvSpPr>
        <p:spPr>
          <a:xfrm>
            <a:off x="963360" y="0"/>
            <a:ext cx="8164080" cy="84276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fr-FR" sz="2400" spc="-1" strike="noStrike">
                <a:solidFill>
                  <a:srgbClr val="008fbd"/>
                </a:solidFill>
                <a:latin typeface="Arial"/>
                <a:ea typeface="DejaVu Sans"/>
              </a:rPr>
              <a:t>Perspectives for a use of polarimetric information</a:t>
            </a:r>
            <a:endParaRPr b="0" lang="en-US" sz="2400" spc="-1" strike="noStrike">
              <a:solidFill>
                <a:srgbClr val="000000"/>
              </a:solidFill>
              <a:latin typeface="Calibri"/>
            </a:endParaRPr>
          </a:p>
        </p:txBody>
      </p:sp>
      <p:sp>
        <p:nvSpPr>
          <p:cNvPr id="249" name="Rectangle 421"/>
          <p:cNvSpPr/>
          <p:nvPr/>
        </p:nvSpPr>
        <p:spPr>
          <a:xfrm>
            <a:off x="-288000" y="792000"/>
            <a:ext cx="11617200" cy="5759280"/>
          </a:xfrm>
          <a:prstGeom prst="rect">
            <a:avLst/>
          </a:prstGeom>
          <a:noFill/>
          <a:ln w="0">
            <a:noFill/>
          </a:ln>
        </p:spPr>
        <p:style>
          <a:lnRef idx="0"/>
          <a:fillRef idx="0"/>
          <a:effectRef idx="0"/>
          <a:fontRef idx="minor"/>
        </p:style>
        <p:txBody>
          <a:bodyPr lIns="0" rIns="0" tIns="0" bIns="0" anchor="t">
            <a:noAutofit/>
          </a:bodyPr>
          <a:p>
            <a:pPr>
              <a:lnSpc>
                <a:spcPct val="100000"/>
              </a:lnSpc>
              <a:spcBef>
                <a:spcPts val="2835"/>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lvl="1" marL="864000" indent="-324000">
              <a:lnSpc>
                <a:spcPct val="100000"/>
              </a:lnSpc>
              <a:spcBef>
                <a:spcPts val="1131"/>
              </a:spcBef>
              <a:buClr>
                <a:srgbClr val="000000"/>
              </a:buClr>
              <a:buSzPct val="75000"/>
              <a:buFont typeface="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600" spc="-1" strike="noStrike">
                <a:solidFill>
                  <a:srgbClr val="000000"/>
                </a:solidFill>
                <a:latin typeface="Calibri"/>
                <a:ea typeface="DejaVu Sans"/>
              </a:rPr>
              <a:t>Main interest : assimilation for global modele </a:t>
            </a:r>
            <a:r>
              <a:rPr b="1" lang="fr-FR" sz="1600" spc="-1" strike="noStrike">
                <a:solidFill>
                  <a:srgbClr val="000000"/>
                </a:solidFill>
                <a:latin typeface="Calibri"/>
                <a:ea typeface="DejaVu Sans"/>
              </a:rPr>
              <a:t>ARPEGE</a:t>
            </a:r>
            <a:endParaRPr b="0" lang="en-US" sz="1600" spc="-1" strike="noStrike">
              <a:solidFill>
                <a:srgbClr val="000000"/>
              </a:solidFill>
              <a:latin typeface="Calibri"/>
            </a:endParaRPr>
          </a:p>
          <a:p>
            <a:pPr lvl="1" marL="864000" indent="-324000">
              <a:lnSpc>
                <a:spcPct val="100000"/>
              </a:lnSpc>
              <a:spcBef>
                <a:spcPts val="1131"/>
              </a:spcBef>
              <a:buClr>
                <a:srgbClr val="000000"/>
              </a:buClr>
              <a:buSzPct val="75000"/>
              <a:buFont typeface="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600" spc="-1" strike="noStrike">
                <a:solidFill>
                  <a:srgbClr val="000000"/>
                </a:solidFill>
                <a:latin typeface="Calibri"/>
                <a:ea typeface="DejaVu Sans"/>
              </a:rPr>
              <a:t>Need to develop an </a:t>
            </a:r>
            <a:r>
              <a:rPr b="1" lang="fr-FR" sz="1600" spc="-1" strike="noStrike">
                <a:solidFill>
                  <a:srgbClr val="000000"/>
                </a:solidFill>
                <a:latin typeface="Calibri"/>
                <a:ea typeface="DejaVu Sans"/>
              </a:rPr>
              <a:t>observation operator for </a:t>
            </a:r>
            <a:r>
              <a:rPr b="1" lang="fr-FR" sz="1600" spc="-1" strike="noStrike">
                <a:solidFill>
                  <a:srgbClr val="000000"/>
                </a:solidFill>
                <a:latin typeface="Calibri"/>
                <a:ea typeface="Arial"/>
              </a:rPr>
              <a:t>ΔΦ</a:t>
            </a:r>
            <a:r>
              <a:rPr b="1" lang="fr-FR" sz="1600" spc="-1" strike="noStrike" baseline="-8000">
                <a:solidFill>
                  <a:srgbClr val="000000"/>
                </a:solidFill>
                <a:latin typeface="Calibri"/>
                <a:ea typeface="Arial"/>
              </a:rPr>
              <a:t>pol</a:t>
            </a:r>
            <a:r>
              <a:rPr b="1" lang="fr-FR" sz="1600" spc="-1" strike="noStrike">
                <a:solidFill>
                  <a:srgbClr val="000000"/>
                </a:solidFill>
                <a:latin typeface="Calibri"/>
                <a:ea typeface="Arial"/>
              </a:rPr>
              <a:t> </a:t>
            </a:r>
            <a:r>
              <a:rPr b="0" lang="fr-FR" sz="1600" spc="-1" strike="noStrike">
                <a:solidFill>
                  <a:srgbClr val="000000"/>
                </a:solidFill>
                <a:latin typeface="Calibri"/>
                <a:ea typeface="Arial"/>
              </a:rPr>
              <a:t>to get information on hydrometeors (by extending</a:t>
            </a:r>
            <a:endParaRPr b="0" lang="en-US" sz="1600" spc="-1" strike="noStrike">
              <a:solidFill>
                <a:srgbClr val="000000"/>
              </a:solidFill>
              <a:latin typeface="Calibri"/>
            </a:endParaRPr>
          </a:p>
          <a:p>
            <a:pPr lvl="1" marL="864000" indent="-324000">
              <a:lnSpc>
                <a:spcPct val="100000"/>
              </a:lnSpc>
              <a:spcBef>
                <a:spcPts val="1131"/>
              </a:spcBef>
              <a:buClr>
                <a:srgbClr val="000000"/>
              </a:buClr>
              <a:buSzPct val="75000"/>
              <a:buFont typeface="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600" spc="-1" strike="noStrike">
                <a:solidFill>
                  <a:srgbClr val="000000"/>
                </a:solidFill>
                <a:latin typeface="Calibri"/>
                <a:ea typeface="Arial"/>
              </a:rPr>
              <a:t> </a:t>
            </a:r>
            <a:r>
              <a:rPr b="0" lang="fr-FR" sz="1600" spc="-1" strike="noStrike">
                <a:solidFill>
                  <a:srgbClr val="000000"/>
                </a:solidFill>
                <a:latin typeface="Calibri"/>
                <a:ea typeface="Arial"/>
              </a:rPr>
              <a:t>the existing 2D observation operator for GNSS RO bending angles) </a:t>
            </a:r>
            <a:endParaRPr b="0" lang="en-US" sz="1600" spc="-1" strike="noStrike">
              <a:solidFill>
                <a:srgbClr val="000000"/>
              </a:solidFill>
              <a:latin typeface="Calibri"/>
            </a:endParaRPr>
          </a:p>
          <a:p>
            <a:pPr lvl="1" marL="864000" indent="-324000">
              <a:lnSpc>
                <a:spcPct val="100000"/>
              </a:lnSpc>
              <a:spcBef>
                <a:spcPts val="1131"/>
              </a:spcBef>
              <a:buClr>
                <a:srgbClr val="000000"/>
              </a:buClr>
              <a:buSzPct val="75000"/>
              <a:buFont typeface="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600" spc="-1" strike="noStrike">
                <a:solidFill>
                  <a:srgbClr val="000000"/>
                </a:solidFill>
                <a:latin typeface="Calibri"/>
                <a:ea typeface="Noto Sans CJK SC"/>
              </a:rPr>
              <a:t>Possible option : combine the </a:t>
            </a:r>
            <a:r>
              <a:rPr b="1" lang="fr-FR" sz="1600" spc="-1" strike="noStrike">
                <a:solidFill>
                  <a:srgbClr val="000000"/>
                </a:solidFill>
                <a:latin typeface="Calibri"/>
                <a:ea typeface="Noto Sans CJK SC"/>
              </a:rPr>
              <a:t>dual-pol radar forward operator </a:t>
            </a:r>
            <a:r>
              <a:rPr b="0" lang="fr-FR" sz="1600" spc="-1" strike="noStrike">
                <a:solidFill>
                  <a:srgbClr val="000000"/>
                </a:solidFill>
                <a:latin typeface="Calibri"/>
                <a:ea typeface="Noto Sans CJK SC"/>
              </a:rPr>
              <a:t>from Augros et al (2016) with the </a:t>
            </a:r>
            <a:endParaRPr b="0" lang="en-US" sz="1600" spc="-1" strike="noStrike">
              <a:solidFill>
                <a:srgbClr val="000000"/>
              </a:solidFill>
              <a:latin typeface="Calibri"/>
            </a:endParaRPr>
          </a:p>
          <a:p>
            <a:pPr lvl="1" marL="864000" indent="-324000">
              <a:lnSpc>
                <a:spcPct val="100000"/>
              </a:lnSpc>
              <a:spcBef>
                <a:spcPts val="1131"/>
              </a:spcBef>
              <a:buClr>
                <a:srgbClr val="000000"/>
              </a:buClr>
              <a:buSzPct val="75000"/>
              <a:buFont typeface="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600" spc="-1" strike="noStrike">
                <a:solidFill>
                  <a:srgbClr val="000000"/>
                </a:solidFill>
                <a:latin typeface="Calibri"/>
                <a:ea typeface="Noto Sans CJK SC"/>
              </a:rPr>
              <a:t>existing 2D observation operator for GNSS RO bending angles</a:t>
            </a:r>
            <a:endParaRPr b="0" lang="en-US" sz="1600" spc="-1" strike="noStrike">
              <a:solidFill>
                <a:srgbClr val="000000"/>
              </a:solidFill>
              <a:latin typeface="Calibri"/>
            </a:endParaRPr>
          </a:p>
          <a:p>
            <a:pPr>
              <a:lnSpc>
                <a:spcPct val="90000"/>
              </a:lnSpc>
              <a:spcBef>
                <a:spcPts val="1417"/>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90000"/>
              </a:lnSpc>
              <a:spcBef>
                <a:spcPts val="1417"/>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90000"/>
              </a:lnSpc>
              <a:spcBef>
                <a:spcPts val="1417"/>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90000"/>
              </a:lnSpc>
              <a:spcBef>
                <a:spcPts val="1417"/>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90000"/>
              </a:lnSpc>
              <a:spcBef>
                <a:spcPts val="1417"/>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90000"/>
              </a:lnSpc>
              <a:spcBef>
                <a:spcPts val="1417"/>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lvl="1" marL="864000" indent="-324000">
              <a:lnSpc>
                <a:spcPct val="100000"/>
              </a:lnSpc>
              <a:spcBef>
                <a:spcPts val="1131"/>
              </a:spcBef>
              <a:buClr>
                <a:srgbClr val="000000"/>
              </a:buClr>
              <a:buSzPct val="75000"/>
              <a:buFont typeface="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800" spc="-1" strike="noStrike">
                <a:solidFill>
                  <a:srgbClr val="000000"/>
                </a:solidFill>
                <a:latin typeface="Calibri"/>
                <a:ea typeface="Noto Sans CJK SC"/>
              </a:rPr>
              <a:t>Tests on </a:t>
            </a:r>
            <a:r>
              <a:rPr b="1" lang="fr-FR" sz="1800" spc="-1" strike="noStrike">
                <a:solidFill>
                  <a:srgbClr val="000000"/>
                </a:solidFill>
                <a:latin typeface="Calibri"/>
                <a:ea typeface="Noto Sans CJK SC"/>
              </a:rPr>
              <a:t>case studies</a:t>
            </a:r>
            <a:r>
              <a:rPr b="0" lang="fr-FR" sz="1800" spc="-1" strike="noStrike">
                <a:solidFill>
                  <a:srgbClr val="000000"/>
                </a:solidFill>
                <a:latin typeface="Calibri"/>
                <a:ea typeface="Noto Sans CJK SC"/>
              </a:rPr>
              <a:t> (high precipitation events, tropical cyclones,...)</a:t>
            </a:r>
            <a:endParaRPr b="0" lang="en-US" sz="1800" spc="-1" strike="noStrike">
              <a:solidFill>
                <a:srgbClr val="000000"/>
              </a:solidFill>
              <a:latin typeface="Calibri"/>
            </a:endParaRPr>
          </a:p>
          <a:p>
            <a:pPr>
              <a:lnSpc>
                <a:spcPct val="100000"/>
              </a:lnSpc>
              <a:spcBef>
                <a:spcPts val="1134"/>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p:txBody>
      </p:sp>
      <p:sp>
        <p:nvSpPr>
          <p:cNvPr id="250" name="Rectangle 422"/>
          <p:cNvSpPr/>
          <p:nvPr/>
        </p:nvSpPr>
        <p:spPr>
          <a:xfrm>
            <a:off x="225720" y="3168000"/>
            <a:ext cx="8053920" cy="2519640"/>
          </a:xfrm>
          <a:prstGeom prst="rect">
            <a:avLst/>
          </a:prstGeom>
          <a:solidFill>
            <a:srgbClr val="edfbfb"/>
          </a:solidFill>
          <a:ln w="0">
            <a:noFill/>
          </a:ln>
        </p:spPr>
        <p:style>
          <a:lnRef idx="0"/>
          <a:fillRef idx="0"/>
          <a:effectRef idx="0"/>
          <a:fontRef idx="minor"/>
        </p:style>
        <p:txBody>
          <a:bodyPr lIns="90000" rIns="90000" tIns="45000" bIns="45000" anchor="t">
            <a:noAutofit/>
          </a:bodyPr>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400" spc="-1" strike="noStrike">
                <a:solidFill>
                  <a:srgbClr val="000000"/>
                </a:solidFill>
                <a:latin typeface="Arial"/>
                <a:ea typeface="Arial"/>
              </a:rPr>
              <a:t>Exemple of mean observed / modelled Kdp profiles in convective regions </a:t>
            </a:r>
            <a:r>
              <a:rPr b="0" lang="fr-FR" sz="1400" spc="-1" strike="noStrike">
                <a:solidFill>
                  <a:srgbClr val="000000"/>
                </a:solidFill>
                <a:latin typeface="Arial"/>
                <a:ea typeface="DejaVu Sans"/>
              </a:rPr>
              <a:t>(from Augros et al 2016)</a:t>
            </a:r>
            <a:endParaRPr b="0" lang="en-US" sz="1400" spc="-1" strike="noStrike">
              <a:solidFill>
                <a:srgbClr val="000000"/>
              </a:solidFill>
              <a:latin typeface="Calibri"/>
            </a:endParaRPr>
          </a:p>
        </p:txBody>
      </p:sp>
      <p:pic>
        <p:nvPicPr>
          <p:cNvPr id="251" name="Image 423" descr=""/>
          <p:cNvPicPr/>
          <p:nvPr/>
        </p:nvPicPr>
        <p:blipFill>
          <a:blip r:embed="rId1"/>
          <a:stretch/>
        </p:blipFill>
        <p:spPr>
          <a:xfrm>
            <a:off x="390240" y="3448080"/>
            <a:ext cx="7311960" cy="1630440"/>
          </a:xfrm>
          <a:prstGeom prst="rect">
            <a:avLst/>
          </a:prstGeom>
          <a:ln w="0">
            <a:noFill/>
          </a:ln>
        </p:spPr>
      </p:pic>
      <p:sp>
        <p:nvSpPr>
          <p:cNvPr id="252" name="Rectangle 424"/>
          <p:cNvSpPr/>
          <p:nvPr/>
        </p:nvSpPr>
        <p:spPr>
          <a:xfrm>
            <a:off x="7702920" y="3504240"/>
            <a:ext cx="2304720" cy="998640"/>
          </a:xfrm>
          <a:prstGeom prst="rect">
            <a:avLst/>
          </a:pr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
        <p:nvSpPr>
          <p:cNvPr id="253" name="Rectangle 425"/>
          <p:cNvSpPr/>
          <p:nvPr/>
        </p:nvSpPr>
        <p:spPr>
          <a:xfrm>
            <a:off x="1707840" y="4008240"/>
            <a:ext cx="1152000" cy="279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800" spc="-1" strike="noStrike">
                <a:solidFill>
                  <a:srgbClr val="000000"/>
                </a:solidFill>
                <a:latin typeface="Arial"/>
                <a:ea typeface="DejaVu Sans"/>
              </a:rPr>
              <a:t>S- band</a:t>
            </a:r>
            <a:endParaRPr b="0" lang="en-US" sz="1800" spc="-1" strike="noStrike">
              <a:solidFill>
                <a:srgbClr val="000000"/>
              </a:solidFill>
              <a:latin typeface="Calibri"/>
            </a:endParaRPr>
          </a:p>
        </p:txBody>
      </p:sp>
      <p:sp>
        <p:nvSpPr>
          <p:cNvPr id="254" name="Rectangle 426"/>
          <p:cNvSpPr/>
          <p:nvPr/>
        </p:nvSpPr>
        <p:spPr>
          <a:xfrm>
            <a:off x="4079160" y="4008240"/>
            <a:ext cx="1152000" cy="279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800" spc="-1" strike="noStrike">
                <a:solidFill>
                  <a:srgbClr val="000000"/>
                </a:solidFill>
                <a:latin typeface="Arial"/>
                <a:ea typeface="DejaVu Sans"/>
              </a:rPr>
              <a:t>C- band</a:t>
            </a:r>
            <a:endParaRPr b="0" lang="en-US" sz="1800" spc="-1" strike="noStrike">
              <a:solidFill>
                <a:srgbClr val="000000"/>
              </a:solidFill>
              <a:latin typeface="Calibri"/>
            </a:endParaRPr>
          </a:p>
        </p:txBody>
      </p:sp>
      <p:sp>
        <p:nvSpPr>
          <p:cNvPr id="255" name="Rectangle 427"/>
          <p:cNvSpPr/>
          <p:nvPr/>
        </p:nvSpPr>
        <p:spPr>
          <a:xfrm>
            <a:off x="6516360" y="4008240"/>
            <a:ext cx="1152000" cy="279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800" spc="-1" strike="noStrike">
                <a:solidFill>
                  <a:srgbClr val="000000"/>
                </a:solidFill>
                <a:latin typeface="Arial"/>
                <a:ea typeface="DejaVu Sans"/>
              </a:rPr>
              <a:t>X- band</a:t>
            </a:r>
            <a:endParaRPr b="0" lang="en-US" sz="1800" spc="-1" strike="noStrike">
              <a:solidFill>
                <a:srgbClr val="000000"/>
              </a:solidFill>
              <a:latin typeface="Calibri"/>
            </a:endParaRPr>
          </a:p>
        </p:txBody>
      </p:sp>
      <p:sp>
        <p:nvSpPr>
          <p:cNvPr id="256" name="Rectangle 428"/>
          <p:cNvSpPr/>
          <p:nvPr/>
        </p:nvSpPr>
        <p:spPr>
          <a:xfrm>
            <a:off x="6588360" y="5112000"/>
            <a:ext cx="3419280" cy="992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000" spc="-1" strike="noStrike">
                <a:solidFill>
                  <a:srgbClr val="000000"/>
                </a:solidFill>
                <a:latin typeface="Arial"/>
                <a:ea typeface="DejaVu Sans"/>
              </a:rPr>
              <a:t>Need to change/improve model density </a:t>
            </a:r>
            <a:endParaRPr b="0" lang="en-US" sz="1000" spc="-1" strike="noStrike">
              <a:solidFill>
                <a:srgbClr val="000000"/>
              </a:solidFill>
              <a:latin typeface="Calibri"/>
            </a:endParaRPr>
          </a:p>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000" spc="-1" strike="noStrike">
                <a:solidFill>
                  <a:srgbClr val="000000"/>
                </a:solidFill>
                <a:latin typeface="Arial"/>
                <a:ea typeface="DejaVu Sans"/>
              </a:rPr>
              <a:t>options / forward op options in </a:t>
            </a:r>
            <a:endParaRPr b="0" lang="en-US" sz="1000" spc="-1" strike="noStrike">
              <a:solidFill>
                <a:srgbClr val="000000"/>
              </a:solidFill>
              <a:latin typeface="Calibri"/>
            </a:endParaRPr>
          </a:p>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000" spc="-1" strike="noStrike">
                <a:solidFill>
                  <a:srgbClr val="000000"/>
                </a:solidFill>
                <a:latin typeface="Arial"/>
                <a:ea typeface="DejaVu Sans"/>
              </a:rPr>
              <a:t>snow/graupel/ice (simulated Kdp is too low) ! </a:t>
            </a:r>
            <a:endParaRPr b="0" lang="en-US" sz="1000" spc="-1" strike="noStrike">
              <a:solidFill>
                <a:srgbClr val="000000"/>
              </a:solidFill>
              <a:latin typeface="Calibri"/>
            </a:endParaRPr>
          </a:p>
        </p:txBody>
      </p:sp>
      <p:pic>
        <p:nvPicPr>
          <p:cNvPr id="257" name="Image 429" descr=""/>
          <p:cNvPicPr/>
          <p:nvPr/>
        </p:nvPicPr>
        <p:blipFill>
          <a:blip r:embed="rId2"/>
          <a:stretch/>
        </p:blipFill>
        <p:spPr>
          <a:xfrm>
            <a:off x="6214680" y="5216760"/>
            <a:ext cx="373320" cy="326880"/>
          </a:xfrm>
          <a:prstGeom prst="rect">
            <a:avLst/>
          </a:prstGeom>
          <a:ln w="0">
            <a:noFill/>
          </a:ln>
        </p:spPr>
      </p:pic>
      <p:sp>
        <p:nvSpPr>
          <p:cNvPr id="258" name="ZoneTexte 430"/>
          <p:cNvSpPr/>
          <p:nvPr/>
        </p:nvSpPr>
        <p:spPr>
          <a:xfrm>
            <a:off x="576000" y="5328000"/>
            <a:ext cx="5223240" cy="272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200" spc="-1" strike="noStrike" u="sng">
                <a:solidFill>
                  <a:srgbClr val="0000ff"/>
                </a:solidFill>
                <a:uFillTx/>
                <a:latin typeface="Arial"/>
                <a:ea typeface="DejaVu Sans"/>
                <a:hlinkClick r:id="rId3"/>
              </a:rPr>
              <a:t>https://doi.org/10.1002/qj.2572</a:t>
            </a:r>
            <a:r>
              <a:rPr b="0" lang="fr-FR" sz="1200" spc="-1" strike="noStrike" u="sng">
                <a:solidFill>
                  <a:srgbClr val="0563c1"/>
                </a:solidFill>
                <a:uFillTx/>
                <a:latin typeface="Arial"/>
                <a:ea typeface="DejaVu Sans"/>
              </a:rPr>
              <a:t>  ; </a:t>
            </a:r>
            <a:r>
              <a:rPr b="0" lang="fr-FR" sz="1200" spc="-1" strike="noStrike">
                <a:solidFill>
                  <a:srgbClr val="000000"/>
                </a:solidFill>
                <a:latin typeface="Arial"/>
                <a:ea typeface="Microsoft YaHei"/>
              </a:rPr>
              <a:t>https://github.com/UMR-CNRM/operadar/</a:t>
            </a:r>
            <a:endParaRPr b="0" lang="en-US" sz="1200" spc="-1" strike="noStrike">
              <a:solidFill>
                <a:srgbClr val="000000"/>
              </a:solidFill>
              <a:latin typeface="Calibri"/>
            </a:endParaRPr>
          </a:p>
        </p:txBody>
      </p:sp>
      <p:sp>
        <p:nvSpPr>
          <p:cNvPr id="2" name="PlaceHolder 1"/>
          <p:cNvSpPr>
            <a:spLocks noGrp="1"/>
          </p:cNvSpPr>
          <p:nvPr>
            <p:ph type="sldNum" idx="4"/>
          </p:nvPr>
        </p:nvSpPr>
        <p:spPr/>
        <p:txBody>
          <a:bodyPr/>
          <a:p>
            <a:fld id="{C205C926-29BE-4DFF-BAD8-2E41B05ACA8D}"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ZoneTexte 431"/>
          <p:cNvSpPr/>
          <p:nvPr/>
        </p:nvSpPr>
        <p:spPr>
          <a:xfrm>
            <a:off x="963360" y="0"/>
            <a:ext cx="8164080" cy="84276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fr-FR" sz="2400" spc="-1" strike="noStrike">
                <a:solidFill>
                  <a:srgbClr val="008fbd"/>
                </a:solidFill>
                <a:latin typeface="Arial"/>
                <a:ea typeface="DejaVu Sans"/>
              </a:rPr>
              <a:t>Comparison of the differential phase measured by GNSS RO and surface radars</a:t>
            </a:r>
            <a:endParaRPr b="0" lang="en-US" sz="2400" spc="-1" strike="noStrike">
              <a:solidFill>
                <a:srgbClr val="000000"/>
              </a:solidFill>
              <a:latin typeface="Calibri"/>
            </a:endParaRPr>
          </a:p>
        </p:txBody>
      </p:sp>
      <p:sp>
        <p:nvSpPr>
          <p:cNvPr id="260" name="ZoneTexte 432"/>
          <p:cNvSpPr/>
          <p:nvPr/>
        </p:nvSpPr>
        <p:spPr>
          <a:xfrm>
            <a:off x="864720" y="1415520"/>
            <a:ext cx="7805520" cy="4838400"/>
          </a:xfrm>
          <a:prstGeom prst="rect">
            <a:avLst/>
          </a:prstGeom>
          <a:noFill/>
          <a:ln w="0">
            <a:noFill/>
          </a:ln>
        </p:spPr>
        <p:style>
          <a:lnRef idx="0"/>
          <a:fillRef idx="0"/>
          <a:effectRef idx="0"/>
          <a:fontRef idx="minor"/>
        </p:style>
        <p:txBody>
          <a:bodyPr lIns="0" rIns="0" tIns="0" bIns="0" anchor="t">
            <a:normAutofit/>
          </a:bodyPr>
          <a:p>
            <a:pPr algn="just">
              <a:lnSpc>
                <a:spcPct val="104000"/>
              </a:lnSpc>
              <a:spcAft>
                <a:spcPts val="1142"/>
              </a:spcAft>
              <a:buNone/>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1600" spc="-1" strike="noStrike">
                <a:solidFill>
                  <a:srgbClr val="000000"/>
                </a:solidFill>
                <a:latin typeface="Arial"/>
                <a:ea typeface="DejaVu Sans"/>
              </a:rPr>
              <a:t>Météo-France provides the mosaic of KDP measured by multiple surface radars, allowing a comparison with the measurement of GNSS. This comparison may help us to better understand the micro-physical processes (accretion and aggregation) above the melting layer and their impact on rain intensity on surface.</a:t>
            </a:r>
            <a:endParaRPr b="0" lang="en-US" sz="1600" spc="-1" strike="noStrike">
              <a:solidFill>
                <a:srgbClr val="000000"/>
              </a:solidFill>
              <a:latin typeface="Calibri"/>
            </a:endParaRPr>
          </a:p>
          <a:p>
            <a:pPr algn="just">
              <a:lnSpc>
                <a:spcPct val="104000"/>
              </a:lnSpc>
              <a:spcAft>
                <a:spcPts val="1142"/>
              </a:spcAft>
              <a:buNone/>
              <a:tabLst>
                <a:tab algn="l" pos="0"/>
                <a:tab algn="l" pos="106200"/>
                <a:tab algn="l" pos="555480"/>
                <a:tab algn="l" pos="1004760"/>
                <a:tab algn="l" pos="1454040"/>
                <a:tab algn="l" pos="1903320"/>
                <a:tab algn="l" pos="2352600"/>
                <a:tab algn="l" pos="2801880"/>
                <a:tab algn="l" pos="3251160"/>
                <a:tab algn="l" pos="3700440"/>
                <a:tab algn="l" pos="4149720"/>
                <a:tab algn="l" pos="4598640"/>
                <a:tab algn="l" pos="5047920"/>
                <a:tab algn="l" pos="5497200"/>
                <a:tab algn="l" pos="5946480"/>
                <a:tab algn="l" pos="6395760"/>
                <a:tab algn="l" pos="6845040"/>
                <a:tab algn="l" pos="7294320"/>
                <a:tab algn="l" pos="7743600"/>
                <a:tab algn="l" pos="8192880"/>
                <a:tab algn="l" pos="8642160"/>
              </a:tabLst>
            </a:pPr>
            <a:r>
              <a:rPr b="0" lang="en-US" sz="1600" spc="-1" strike="noStrike">
                <a:solidFill>
                  <a:srgbClr val="000000"/>
                </a:solidFill>
                <a:latin typeface="Arial"/>
                <a:ea typeface="DejaVu Sans"/>
              </a:rPr>
              <a:t>The challenge is to well adjuster the KDP of surface radars according to their elevation angle and the path of GNSS measurements. And the sampling size of the two observations are very different. </a:t>
            </a:r>
            <a:r>
              <a:rPr b="0" lang="en-US" sz="1800" spc="-1" strike="noStrike">
                <a:solidFill>
                  <a:srgbClr val="000000"/>
                </a:solidFill>
                <a:latin typeface="Arial"/>
                <a:ea typeface="DejaVu Sans"/>
              </a:rPr>
              <a:t> </a:t>
            </a:r>
            <a:endParaRPr b="0" lang="en-US" sz="1800" spc="-1" strike="noStrike">
              <a:solidFill>
                <a:srgbClr val="000000"/>
              </a:solidFill>
              <a:latin typeface="Calibri"/>
            </a:endParaRPr>
          </a:p>
        </p:txBody>
      </p:sp>
      <p:pic>
        <p:nvPicPr>
          <p:cNvPr id="261" name="Image 433" descr=""/>
          <p:cNvPicPr/>
          <p:nvPr/>
        </p:nvPicPr>
        <p:blipFill>
          <a:blip r:embed="rId1"/>
          <a:stretch/>
        </p:blipFill>
        <p:spPr>
          <a:xfrm>
            <a:off x="339840" y="3523680"/>
            <a:ext cx="8227800" cy="2379960"/>
          </a:xfrm>
          <a:prstGeom prst="rect">
            <a:avLst/>
          </a:prstGeom>
          <a:ln w="0">
            <a:noFill/>
          </a:ln>
        </p:spPr>
      </p:pic>
      <p:sp>
        <p:nvSpPr>
          <p:cNvPr id="2" name="PlaceHolder 1"/>
          <p:cNvSpPr>
            <a:spLocks noGrp="1"/>
          </p:cNvSpPr>
          <p:nvPr>
            <p:ph type="sldNum" idx="4"/>
          </p:nvPr>
        </p:nvSpPr>
        <p:spPr/>
        <p:txBody>
          <a:bodyPr/>
          <a:p>
            <a:fld id="{1D7E8DD7-9C5A-4C4A-8F3A-922B10F6C72B}"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ZoneTexte 434"/>
          <p:cNvSpPr/>
          <p:nvPr/>
        </p:nvSpPr>
        <p:spPr>
          <a:xfrm>
            <a:off x="963360" y="116640"/>
            <a:ext cx="8164080" cy="84276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fr-FR" sz="2400" spc="-1" strike="noStrike">
                <a:solidFill>
                  <a:srgbClr val="008fbd"/>
                </a:solidFill>
                <a:latin typeface="Arial"/>
                <a:ea typeface="DejaVu Sans"/>
              </a:rPr>
              <a:t>Towards a hybrid approach to measure rain on surface with the two mesurements together</a:t>
            </a:r>
            <a:endParaRPr b="0" lang="en-US" sz="2400" spc="-1" strike="noStrike">
              <a:solidFill>
                <a:srgbClr val="000000"/>
              </a:solidFill>
              <a:latin typeface="Calibri"/>
            </a:endParaRPr>
          </a:p>
        </p:txBody>
      </p:sp>
      <p:sp>
        <p:nvSpPr>
          <p:cNvPr id="263" name="ZoneTexte 435"/>
          <p:cNvSpPr/>
          <p:nvPr/>
        </p:nvSpPr>
        <p:spPr>
          <a:xfrm>
            <a:off x="971640" y="1415520"/>
            <a:ext cx="7805520" cy="4838400"/>
          </a:xfrm>
          <a:prstGeom prst="rect">
            <a:avLst/>
          </a:prstGeom>
          <a:noFill/>
          <a:ln w="0">
            <a:noFill/>
          </a:ln>
        </p:spPr>
        <p:style>
          <a:lnRef idx="0"/>
          <a:fillRef idx="0"/>
          <a:effectRef idx="0"/>
          <a:fontRef idx="minor"/>
        </p:style>
        <p:txBody>
          <a:bodyPr lIns="0" rIns="0" tIns="0" bIns="0" anchor="t">
            <a:normAutofit/>
          </a:bodyPr>
          <a:p>
            <a:pPr marL="342720" indent="-342720">
              <a:lnSpc>
                <a:spcPct val="100000"/>
              </a:lnSpc>
              <a:spcBef>
                <a:spcPts val="887"/>
              </a:spcBef>
              <a:buNone/>
              <a:tabLst>
                <a:tab algn="l" pos="0"/>
              </a:tabLst>
            </a:pPr>
            <a:r>
              <a:rPr b="0" lang="fr-FR" sz="2000" spc="-1" strike="noStrike">
                <a:solidFill>
                  <a:srgbClr val="000000"/>
                </a:solidFill>
                <a:latin typeface="Arial"/>
                <a:ea typeface="DejaVu Sans"/>
              </a:rPr>
              <a:t>The auto-consistent relationship between the reflectivity (Zh) and KDP is widely used to estimate the KDP from Phidp measured .</a:t>
            </a:r>
            <a:endParaRPr b="0" lang="en-US" sz="2000" spc="-1" strike="noStrike">
              <a:solidFill>
                <a:srgbClr val="000000"/>
              </a:solidFill>
              <a:latin typeface="Calibri"/>
            </a:endParaRPr>
          </a:p>
          <a:p>
            <a:pPr marL="342720" indent="-342720">
              <a:lnSpc>
                <a:spcPct val="100000"/>
              </a:lnSpc>
              <a:spcBef>
                <a:spcPts val="887"/>
              </a:spcBef>
              <a:buNone/>
              <a:tabLst>
                <a:tab algn="l" pos="0"/>
              </a:tabLst>
            </a:pPr>
            <a:r>
              <a:rPr b="0" lang="fr-FR" sz="2000" spc="-1" strike="noStrike">
                <a:solidFill>
                  <a:srgbClr val="000000"/>
                </a:solidFill>
                <a:latin typeface="Arial"/>
                <a:ea typeface="DejaVu Sans"/>
              </a:rPr>
              <a:t> </a:t>
            </a:r>
            <a:endParaRPr b="0" lang="en-US" sz="2000" spc="-1" strike="noStrike">
              <a:solidFill>
                <a:srgbClr val="000000"/>
              </a:solidFill>
              <a:latin typeface="Calibri"/>
            </a:endParaRPr>
          </a:p>
          <a:p>
            <a:pPr marL="342720" indent="-342720">
              <a:lnSpc>
                <a:spcPct val="100000"/>
              </a:lnSpc>
              <a:spcBef>
                <a:spcPts val="887"/>
              </a:spcBef>
              <a:buNone/>
              <a:tabLst>
                <a:tab algn="l" pos="0"/>
              </a:tabLst>
            </a:pPr>
            <a:r>
              <a:rPr b="0" lang="fr-FR" sz="2000" spc="-1" strike="noStrike">
                <a:solidFill>
                  <a:srgbClr val="000000"/>
                </a:solidFill>
                <a:latin typeface="Arial"/>
                <a:ea typeface="DejaVu Sans"/>
              </a:rPr>
              <a:t>A hybrid approach using the Phidp measured at low level of atmosphere by  GNSS and the surface-radar reflectivity is potentially useful to estimate KDP and rain intensity.</a:t>
            </a:r>
            <a:endParaRPr b="0" lang="en-US" sz="2000" spc="-1" strike="noStrike">
              <a:solidFill>
                <a:srgbClr val="000000"/>
              </a:solidFill>
              <a:latin typeface="Calibri"/>
            </a:endParaRPr>
          </a:p>
          <a:p>
            <a:pPr marL="342720" indent="-342720">
              <a:lnSpc>
                <a:spcPct val="100000"/>
              </a:lnSpc>
              <a:spcBef>
                <a:spcPts val="887"/>
              </a:spcBef>
              <a:buNone/>
              <a:tabLst>
                <a:tab algn="l" pos="0"/>
              </a:tabLst>
            </a:pPr>
            <a:r>
              <a:rPr b="0" lang="fr-FR" sz="2000" spc="-1" strike="noStrike">
                <a:solidFill>
                  <a:srgbClr val="000000"/>
                </a:solidFill>
                <a:latin typeface="Arial"/>
                <a:ea typeface="DejaVu Sans"/>
              </a:rPr>
              <a:t> </a:t>
            </a:r>
            <a:endParaRPr b="0" lang="en-US" sz="2000" spc="-1" strike="noStrike">
              <a:solidFill>
                <a:srgbClr val="000000"/>
              </a:solidFill>
              <a:latin typeface="Calibri"/>
            </a:endParaRPr>
          </a:p>
          <a:p>
            <a:pPr marL="342720" indent="-342720">
              <a:lnSpc>
                <a:spcPct val="100000"/>
              </a:lnSpc>
              <a:spcBef>
                <a:spcPts val="887"/>
              </a:spcBef>
              <a:buNone/>
              <a:tabLst>
                <a:tab algn="l" pos="0"/>
              </a:tabLst>
            </a:pPr>
            <a:r>
              <a:rPr b="0" lang="fr-FR" sz="2000" spc="-1" strike="noStrike">
                <a:solidFill>
                  <a:srgbClr val="000000"/>
                </a:solidFill>
                <a:latin typeface="Arial"/>
                <a:ea typeface="DejaVu Sans"/>
              </a:rPr>
              <a:t>This approach is particularly interesting over the regions where only simple polarization radar observation is available. </a:t>
            </a:r>
            <a:endParaRPr b="0" lang="en-US" sz="2000" spc="-1" strike="noStrike">
              <a:solidFill>
                <a:srgbClr val="000000"/>
              </a:solidFill>
              <a:latin typeface="Calibri"/>
            </a:endParaRPr>
          </a:p>
        </p:txBody>
      </p:sp>
      <p:sp>
        <p:nvSpPr>
          <p:cNvPr id="2" name="PlaceHolder 1"/>
          <p:cNvSpPr>
            <a:spLocks noGrp="1"/>
          </p:cNvSpPr>
          <p:nvPr>
            <p:ph type="sldNum" idx="4"/>
          </p:nvPr>
        </p:nvSpPr>
        <p:spPr/>
        <p:txBody>
          <a:bodyPr/>
          <a:p>
            <a:fld id="{34463CEE-49FD-4CA2-96AC-326BE9CC0B85}"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4" name="ZoneTexte 436"/>
          <p:cNvSpPr/>
          <p:nvPr/>
        </p:nvSpPr>
        <p:spPr>
          <a:xfrm>
            <a:off x="963720" y="360000"/>
            <a:ext cx="8167320" cy="485280"/>
          </a:xfrm>
          <a:prstGeom prst="rect">
            <a:avLst/>
          </a:prstGeom>
          <a:noFill/>
          <a:ln w="0">
            <a:noFill/>
          </a:ln>
        </p:spPr>
        <p:style>
          <a:lnRef idx="0"/>
          <a:fillRef idx="0"/>
          <a:effectRef idx="0"/>
          <a:fontRef idx="minor"/>
        </p:style>
        <p:txBody>
          <a:bodyPr lIns="0" rIns="0" tIns="0" bIns="0" anchor="ctr">
            <a:noAutofit/>
          </a:bodyPr>
          <a:p>
            <a:pPr>
              <a:lnSpc>
                <a:spcPct val="104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fr-FR" sz="2200" spc="-1" strike="noStrike">
                <a:solidFill>
                  <a:srgbClr val="0084d1"/>
                </a:solidFill>
                <a:latin typeface="Arial"/>
                <a:ea typeface="Arial Unicode MS"/>
              </a:rPr>
              <a:t>Summary</a:t>
            </a:r>
            <a:endParaRPr b="0" lang="en-US" sz="2200" spc="-1" strike="noStrike">
              <a:solidFill>
                <a:srgbClr val="000000"/>
              </a:solidFill>
              <a:latin typeface="Calibri"/>
            </a:endParaRPr>
          </a:p>
        </p:txBody>
      </p:sp>
      <p:sp>
        <p:nvSpPr>
          <p:cNvPr id="265" name="Rectangle 437"/>
          <p:cNvSpPr/>
          <p:nvPr/>
        </p:nvSpPr>
        <p:spPr>
          <a:xfrm>
            <a:off x="1117440" y="139320"/>
            <a:ext cx="8000640" cy="705960"/>
          </a:xfrm>
          <a:prstGeom prst="rect">
            <a:avLst/>
          </a:pr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
        <p:nvSpPr>
          <p:cNvPr id="266" name="ZoneTexte 438"/>
          <p:cNvSpPr/>
          <p:nvPr/>
        </p:nvSpPr>
        <p:spPr>
          <a:xfrm>
            <a:off x="1368000" y="1656000"/>
            <a:ext cx="5104440" cy="145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fr-FR" sz="1800" spc="-1" strike="noStrike">
                <a:solidFill>
                  <a:srgbClr val="000000"/>
                </a:solidFill>
                <a:latin typeface="Arial"/>
                <a:ea typeface="DejaVu Sans"/>
              </a:rPr>
              <a:t>1 NWP models &amp; MF observations</a:t>
            </a:r>
            <a:endParaRPr b="0" lang="en-US" sz="1800" spc="-1" strike="noStrike">
              <a:solidFill>
                <a:srgbClr val="000000"/>
              </a:solidFill>
              <a:latin typeface="Calibri"/>
            </a:endParaRPr>
          </a:p>
          <a:p>
            <a:pPr>
              <a:lnSpc>
                <a:spcPct val="100000"/>
              </a:lnSpc>
              <a:buNone/>
            </a:pPr>
            <a:endParaRPr b="0" lang="en-US" sz="1800" spc="-1" strike="noStrike">
              <a:solidFill>
                <a:srgbClr val="000000"/>
              </a:solidFill>
              <a:latin typeface="Calibri"/>
            </a:endParaRPr>
          </a:p>
          <a:p>
            <a:pPr>
              <a:lnSpc>
                <a:spcPct val="100000"/>
              </a:lnSpc>
              <a:buNone/>
            </a:pPr>
            <a:r>
              <a:rPr b="0" lang="fr-FR" sz="1800" spc="-1" strike="noStrike">
                <a:solidFill>
                  <a:srgbClr val="000000"/>
                </a:solidFill>
                <a:latin typeface="Arial"/>
                <a:ea typeface="DejaVu Sans"/>
              </a:rPr>
              <a:t>2 Current use of polarimetric data</a:t>
            </a:r>
            <a:endParaRPr b="0" lang="en-US" sz="1800" spc="-1" strike="noStrike">
              <a:solidFill>
                <a:srgbClr val="000000"/>
              </a:solidFill>
              <a:latin typeface="Calibri"/>
            </a:endParaRPr>
          </a:p>
          <a:p>
            <a:pPr>
              <a:lnSpc>
                <a:spcPct val="100000"/>
              </a:lnSpc>
              <a:buNone/>
            </a:pPr>
            <a:endParaRPr b="0" lang="en-US" sz="1800" spc="-1" strike="noStrike">
              <a:solidFill>
                <a:srgbClr val="000000"/>
              </a:solidFill>
              <a:latin typeface="Calibri"/>
            </a:endParaRPr>
          </a:p>
          <a:p>
            <a:pPr>
              <a:lnSpc>
                <a:spcPct val="100000"/>
              </a:lnSpc>
              <a:buNone/>
            </a:pPr>
            <a:r>
              <a:rPr b="0" lang="fr-FR" sz="1800" spc="-1" strike="noStrike">
                <a:solidFill>
                  <a:srgbClr val="000000"/>
                </a:solidFill>
                <a:latin typeface="Arial"/>
                <a:ea typeface="DejaVu Sans"/>
              </a:rPr>
              <a:t>3 Perspectives of use of GNSS Polarimetric data</a:t>
            </a:r>
            <a:endParaRPr b="0" lang="en-US" sz="1800" spc="-1" strike="noStrike">
              <a:solidFill>
                <a:srgbClr val="000000"/>
              </a:solidFill>
              <a:latin typeface="Calibri"/>
            </a:endParaRPr>
          </a:p>
          <a:p>
            <a:pPr>
              <a:lnSpc>
                <a:spcPct val="100000"/>
              </a:lnSpc>
              <a:buNone/>
            </a:pPr>
            <a:endParaRPr b="0" lang="en-US" sz="1800" spc="-1" strike="noStrike">
              <a:solidFill>
                <a:srgbClr val="000000"/>
              </a:solidFill>
              <a:latin typeface="Calibri"/>
            </a:endParaRPr>
          </a:p>
          <a:p>
            <a:pPr>
              <a:lnSpc>
                <a:spcPct val="100000"/>
              </a:lnSpc>
              <a:buNone/>
            </a:pPr>
            <a:r>
              <a:rPr b="0" lang="fr-FR" sz="1800" spc="-1" strike="noStrike">
                <a:solidFill>
                  <a:srgbClr val="c9211e"/>
                </a:solidFill>
                <a:latin typeface="Arial"/>
                <a:ea typeface="DejaVu Sans"/>
              </a:rPr>
              <a:t>4 Conclusion</a:t>
            </a:r>
            <a:endParaRPr b="0" lang="en-US" sz="1800" spc="-1" strike="noStrike">
              <a:solidFill>
                <a:srgbClr val="000000"/>
              </a:solidFill>
              <a:latin typeface="Calibri"/>
            </a:endParaRPr>
          </a:p>
        </p:txBody>
      </p:sp>
      <p:sp>
        <p:nvSpPr>
          <p:cNvPr id="2" name="PlaceHolder 1"/>
          <p:cNvSpPr>
            <a:spLocks noGrp="1"/>
          </p:cNvSpPr>
          <p:nvPr>
            <p:ph type="sldNum" idx="4"/>
          </p:nvPr>
        </p:nvSpPr>
        <p:spPr/>
        <p:txBody>
          <a:bodyPr/>
          <a:p>
            <a:fld id="{C1F88E89-0F49-40D9-8312-7E42F9584BE5}"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ZoneTexte 439"/>
          <p:cNvSpPr/>
          <p:nvPr/>
        </p:nvSpPr>
        <p:spPr>
          <a:xfrm>
            <a:off x="963360" y="0"/>
            <a:ext cx="8164080" cy="84276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fr-FR" sz="2400" spc="-1" strike="noStrike">
                <a:solidFill>
                  <a:srgbClr val="008fbd"/>
                </a:solidFill>
                <a:latin typeface="Arial"/>
                <a:ea typeface="DejaVu Sans"/>
              </a:rPr>
              <a:t>Discussion</a:t>
            </a:r>
            <a:endParaRPr b="0" lang="en-US" sz="2400" spc="-1" strike="noStrike">
              <a:solidFill>
                <a:srgbClr val="000000"/>
              </a:solidFill>
              <a:latin typeface="Calibri"/>
            </a:endParaRPr>
          </a:p>
        </p:txBody>
      </p:sp>
      <p:sp>
        <p:nvSpPr>
          <p:cNvPr id="268" name="ZoneTexte 440"/>
          <p:cNvSpPr/>
          <p:nvPr/>
        </p:nvSpPr>
        <p:spPr>
          <a:xfrm>
            <a:off x="942480" y="1052640"/>
            <a:ext cx="7805520" cy="4838400"/>
          </a:xfrm>
          <a:prstGeom prst="rect">
            <a:avLst/>
          </a:prstGeom>
          <a:noFill/>
          <a:ln w="0">
            <a:noFill/>
          </a:ln>
        </p:spPr>
        <p:style>
          <a:lnRef idx="0"/>
          <a:fillRef idx="0"/>
          <a:effectRef idx="0"/>
          <a:fontRef idx="minor"/>
        </p:style>
        <p:txBody>
          <a:bodyPr lIns="0" rIns="0" tIns="0" bIns="0" anchor="t">
            <a:normAutofit fontScale="98333" lnSpcReduction="10000"/>
          </a:bodyPr>
          <a:p>
            <a:pPr marL="342720" indent="-342720">
              <a:lnSpc>
                <a:spcPct val="150000"/>
              </a:lnSpc>
              <a:spcBef>
                <a:spcPts val="887"/>
              </a:spcBef>
              <a:buNone/>
              <a:tabLst>
                <a:tab algn="l" pos="0"/>
              </a:tabLst>
            </a:pPr>
            <a:r>
              <a:rPr b="0" lang="fr-FR" sz="2000" spc="-1" strike="noStrike">
                <a:solidFill>
                  <a:srgbClr val="000000"/>
                </a:solidFill>
                <a:latin typeface="Arial"/>
                <a:ea typeface="DejaVu Sans"/>
              </a:rPr>
              <a:t>Can we learn from each other experience of using KDP for estimating precipitation ?</a:t>
            </a:r>
            <a:endParaRPr b="0" lang="en-US" sz="2000" spc="-1" strike="noStrike">
              <a:solidFill>
                <a:srgbClr val="000000"/>
              </a:solidFill>
              <a:latin typeface="Calibri"/>
            </a:endParaRPr>
          </a:p>
          <a:p>
            <a:pPr marL="342720" indent="-342720">
              <a:lnSpc>
                <a:spcPct val="150000"/>
              </a:lnSpc>
              <a:spcBef>
                <a:spcPts val="887"/>
              </a:spcBef>
              <a:buNone/>
              <a:tabLst>
                <a:tab algn="l" pos="0"/>
              </a:tabLst>
            </a:pPr>
            <a:r>
              <a:rPr b="0" lang="fr-FR" sz="2000" spc="-1" strike="noStrike">
                <a:solidFill>
                  <a:srgbClr val="000000"/>
                </a:solidFill>
                <a:latin typeface="Arial"/>
                <a:ea typeface="DejaVu Sans"/>
              </a:rPr>
              <a:t>How do we interpret KDP in forward scattering with respect to KDP from backscattering ? </a:t>
            </a:r>
            <a:endParaRPr b="0" lang="en-US" sz="2000" spc="-1" strike="noStrike">
              <a:solidFill>
                <a:srgbClr val="000000"/>
              </a:solidFill>
              <a:latin typeface="Calibri"/>
            </a:endParaRPr>
          </a:p>
          <a:p>
            <a:pPr marL="342720" indent="-342720">
              <a:lnSpc>
                <a:spcPct val="150000"/>
              </a:lnSpc>
              <a:spcBef>
                <a:spcPts val="887"/>
              </a:spcBef>
              <a:buNone/>
              <a:tabLst>
                <a:tab algn="l" pos="0"/>
              </a:tabLst>
            </a:pPr>
            <a:r>
              <a:rPr b="0" lang="fr-FR" sz="2000" spc="-1" strike="noStrike">
                <a:solidFill>
                  <a:srgbClr val="000000"/>
                </a:solidFill>
                <a:latin typeface="Arial"/>
                <a:ea typeface="DejaVu Sans"/>
              </a:rPr>
              <a:t>Could we compare observations of precipitation/ KDP from RO-PAZ and ground base radars.</a:t>
            </a:r>
            <a:endParaRPr b="0" lang="en-US" sz="2000" spc="-1" strike="noStrike">
              <a:solidFill>
                <a:srgbClr val="000000"/>
              </a:solidFill>
              <a:latin typeface="Calibri"/>
            </a:endParaRPr>
          </a:p>
          <a:p>
            <a:pPr marL="342720" indent="-342720">
              <a:lnSpc>
                <a:spcPct val="150000"/>
              </a:lnSpc>
              <a:spcBef>
                <a:spcPts val="887"/>
              </a:spcBef>
              <a:buNone/>
              <a:tabLst>
                <a:tab algn="l" pos="0"/>
              </a:tabLst>
            </a:pPr>
            <a:r>
              <a:rPr b="0" lang="fr-FR" sz="2000" spc="-1" strike="noStrike">
                <a:solidFill>
                  <a:srgbClr val="000000"/>
                </a:solidFill>
                <a:latin typeface="Arial"/>
                <a:ea typeface="DejaVu Sans"/>
              </a:rPr>
              <a:t>Can information from ground base radar (including overseas french territories) better inform RO-PAZ retrievals and vice versa.</a:t>
            </a:r>
            <a:endParaRPr b="0" lang="en-US" sz="2000" spc="-1" strike="noStrike">
              <a:solidFill>
                <a:srgbClr val="000000"/>
              </a:solidFill>
              <a:latin typeface="Calibri"/>
            </a:endParaRPr>
          </a:p>
          <a:p>
            <a:pPr marL="342720" indent="-342720">
              <a:lnSpc>
                <a:spcPct val="150000"/>
              </a:lnSpc>
              <a:spcBef>
                <a:spcPts val="887"/>
              </a:spcBef>
              <a:buNone/>
              <a:tabLst>
                <a:tab algn="l" pos="0"/>
              </a:tabLst>
            </a:pPr>
            <a:r>
              <a:rPr b="0" lang="fr-FR" sz="2000" spc="-1" strike="noStrike">
                <a:solidFill>
                  <a:srgbClr val="000000"/>
                </a:solidFill>
                <a:latin typeface="Arial"/>
                <a:ea typeface="DejaVu Sans"/>
              </a:rPr>
              <a:t>Can GNSS polarimetric data be potentialy usefull in NWP assimilation ?</a:t>
            </a:r>
            <a:endParaRPr b="0" lang="en-US" sz="2000" spc="-1" strike="noStrike">
              <a:solidFill>
                <a:srgbClr val="000000"/>
              </a:solidFill>
              <a:latin typeface="Calibri"/>
            </a:endParaRPr>
          </a:p>
        </p:txBody>
      </p:sp>
      <p:sp>
        <p:nvSpPr>
          <p:cNvPr id="2" name="PlaceHolder 1"/>
          <p:cNvSpPr>
            <a:spLocks noGrp="1"/>
          </p:cNvSpPr>
          <p:nvPr>
            <p:ph type="sldNum" idx="4"/>
          </p:nvPr>
        </p:nvSpPr>
        <p:spPr/>
        <p:txBody>
          <a:bodyPr/>
          <a:p>
            <a:fld id="{CA2D396A-EDBE-4737-A837-CEBD01A1AEA8}"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6" name="ZoneTexte 308"/>
          <p:cNvSpPr/>
          <p:nvPr/>
        </p:nvSpPr>
        <p:spPr>
          <a:xfrm>
            <a:off x="963720" y="360000"/>
            <a:ext cx="8167320" cy="485280"/>
          </a:xfrm>
          <a:prstGeom prst="rect">
            <a:avLst/>
          </a:prstGeom>
          <a:noFill/>
          <a:ln w="0">
            <a:noFill/>
          </a:ln>
        </p:spPr>
        <p:style>
          <a:lnRef idx="0"/>
          <a:fillRef idx="0"/>
          <a:effectRef idx="0"/>
          <a:fontRef idx="minor"/>
        </p:style>
        <p:txBody>
          <a:bodyPr lIns="0" rIns="0" tIns="0" bIns="0" anchor="ctr">
            <a:noAutofit/>
          </a:bodyPr>
          <a:p>
            <a:pPr>
              <a:lnSpc>
                <a:spcPct val="104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fr-FR" sz="2200" spc="-1" strike="noStrike">
                <a:solidFill>
                  <a:srgbClr val="0084d1"/>
                </a:solidFill>
                <a:latin typeface="Arial"/>
                <a:ea typeface="Arial Unicode MS"/>
              </a:rPr>
              <a:t>Summary</a:t>
            </a:r>
            <a:endParaRPr b="0" lang="en-US" sz="2200" spc="-1" strike="noStrike">
              <a:solidFill>
                <a:srgbClr val="000000"/>
              </a:solidFill>
              <a:latin typeface="Calibri"/>
            </a:endParaRPr>
          </a:p>
        </p:txBody>
      </p:sp>
      <p:sp>
        <p:nvSpPr>
          <p:cNvPr id="137" name="Rectangle 309"/>
          <p:cNvSpPr/>
          <p:nvPr/>
        </p:nvSpPr>
        <p:spPr>
          <a:xfrm>
            <a:off x="1117440" y="139320"/>
            <a:ext cx="8000640" cy="705960"/>
          </a:xfrm>
          <a:prstGeom prst="rect">
            <a:avLst/>
          </a:pr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
        <p:nvSpPr>
          <p:cNvPr id="138" name="ZoneTexte 310"/>
          <p:cNvSpPr/>
          <p:nvPr/>
        </p:nvSpPr>
        <p:spPr>
          <a:xfrm>
            <a:off x="1368000" y="1656000"/>
            <a:ext cx="5104440" cy="145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fr-FR" sz="1800" spc="-1" strike="noStrike">
                <a:solidFill>
                  <a:srgbClr val="c9211e"/>
                </a:solidFill>
                <a:latin typeface="Arial"/>
                <a:ea typeface="DejaVu Sans"/>
              </a:rPr>
              <a:t>1 NWP models &amp; MF observations</a:t>
            </a:r>
            <a:endParaRPr b="0" lang="en-US" sz="1800" spc="-1" strike="noStrike">
              <a:solidFill>
                <a:srgbClr val="000000"/>
              </a:solidFill>
              <a:latin typeface="Calibri"/>
            </a:endParaRPr>
          </a:p>
          <a:p>
            <a:pPr>
              <a:lnSpc>
                <a:spcPct val="100000"/>
              </a:lnSpc>
              <a:buNone/>
            </a:pPr>
            <a:endParaRPr b="0" lang="en-US" sz="1800" spc="-1" strike="noStrike">
              <a:solidFill>
                <a:srgbClr val="000000"/>
              </a:solidFill>
              <a:latin typeface="Calibri"/>
            </a:endParaRPr>
          </a:p>
          <a:p>
            <a:pPr>
              <a:lnSpc>
                <a:spcPct val="100000"/>
              </a:lnSpc>
              <a:buNone/>
            </a:pPr>
            <a:r>
              <a:rPr b="0" lang="fr-FR" sz="1800" spc="-1" strike="noStrike">
                <a:solidFill>
                  <a:srgbClr val="000000"/>
                </a:solidFill>
                <a:latin typeface="Arial"/>
                <a:ea typeface="DejaVu Sans"/>
              </a:rPr>
              <a:t>2 Current use of polarimetric data</a:t>
            </a:r>
            <a:endParaRPr b="0" lang="en-US" sz="1800" spc="-1" strike="noStrike">
              <a:solidFill>
                <a:srgbClr val="000000"/>
              </a:solidFill>
              <a:latin typeface="Calibri"/>
            </a:endParaRPr>
          </a:p>
          <a:p>
            <a:pPr>
              <a:lnSpc>
                <a:spcPct val="100000"/>
              </a:lnSpc>
              <a:buNone/>
            </a:pPr>
            <a:endParaRPr b="0" lang="en-US" sz="1800" spc="-1" strike="noStrike">
              <a:solidFill>
                <a:srgbClr val="000000"/>
              </a:solidFill>
              <a:latin typeface="Calibri"/>
            </a:endParaRPr>
          </a:p>
          <a:p>
            <a:pPr>
              <a:lnSpc>
                <a:spcPct val="100000"/>
              </a:lnSpc>
              <a:buNone/>
            </a:pPr>
            <a:r>
              <a:rPr b="0" lang="fr-FR" sz="1800" spc="-1" strike="noStrike">
                <a:solidFill>
                  <a:srgbClr val="000000"/>
                </a:solidFill>
                <a:latin typeface="Arial"/>
                <a:ea typeface="DejaVu Sans"/>
              </a:rPr>
              <a:t>3 Perspectives of use of GNSS Polarimetric data</a:t>
            </a:r>
            <a:endParaRPr b="0" lang="en-US" sz="1800" spc="-1" strike="noStrike">
              <a:solidFill>
                <a:srgbClr val="000000"/>
              </a:solidFill>
              <a:latin typeface="Calibri"/>
            </a:endParaRPr>
          </a:p>
          <a:p>
            <a:pPr>
              <a:lnSpc>
                <a:spcPct val="100000"/>
              </a:lnSpc>
              <a:buNone/>
            </a:pPr>
            <a:endParaRPr b="0" lang="en-US" sz="1800" spc="-1" strike="noStrike">
              <a:solidFill>
                <a:srgbClr val="000000"/>
              </a:solidFill>
              <a:latin typeface="Calibri"/>
            </a:endParaRPr>
          </a:p>
          <a:p>
            <a:pPr>
              <a:lnSpc>
                <a:spcPct val="100000"/>
              </a:lnSpc>
              <a:buNone/>
            </a:pPr>
            <a:r>
              <a:rPr b="0" lang="fr-FR" sz="1800" spc="-1" strike="noStrike">
                <a:solidFill>
                  <a:srgbClr val="000000"/>
                </a:solidFill>
                <a:latin typeface="Arial"/>
                <a:ea typeface="DejaVu Sans"/>
              </a:rPr>
              <a:t>4 Conclusion</a:t>
            </a:r>
            <a:endParaRPr b="0" lang="en-US" sz="1800" spc="-1" strike="noStrike">
              <a:solidFill>
                <a:srgbClr val="000000"/>
              </a:solidFill>
              <a:latin typeface="Calibri"/>
            </a:endParaRPr>
          </a:p>
        </p:txBody>
      </p:sp>
      <p:sp>
        <p:nvSpPr>
          <p:cNvPr id="2" name="PlaceHolder 1"/>
          <p:cNvSpPr>
            <a:spLocks noGrp="1"/>
          </p:cNvSpPr>
          <p:nvPr>
            <p:ph type="sldNum" idx="4"/>
          </p:nvPr>
        </p:nvSpPr>
        <p:spPr/>
        <p:txBody>
          <a:bodyPr/>
          <a:p>
            <a:fld id="{10DDB9A0-1E52-4592-BF17-0A6C95544595}" type="slidenum">
              <a:t>2</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ZoneTexte 311"/>
          <p:cNvSpPr/>
          <p:nvPr/>
        </p:nvSpPr>
        <p:spPr>
          <a:xfrm>
            <a:off x="963360" y="0"/>
            <a:ext cx="8164080" cy="84276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fr-FR" sz="2400" spc="-1" strike="noStrike">
                <a:solidFill>
                  <a:srgbClr val="008fbd"/>
                </a:solidFill>
                <a:latin typeface="Arial"/>
                <a:ea typeface="DejaVu Sans"/>
              </a:rPr>
              <a:t>ARPEGE global model and AROME limited area model</a:t>
            </a:r>
            <a:endParaRPr b="0" lang="en-US" sz="2400" spc="-1" strike="noStrike">
              <a:solidFill>
                <a:srgbClr val="000000"/>
              </a:solidFill>
              <a:latin typeface="Calibri"/>
            </a:endParaRPr>
          </a:p>
        </p:txBody>
      </p:sp>
      <p:sp>
        <p:nvSpPr>
          <p:cNvPr id="140" name="ZoneTexte 6"/>
          <p:cNvSpPr/>
          <p:nvPr/>
        </p:nvSpPr>
        <p:spPr>
          <a:xfrm>
            <a:off x="3794760" y="2076840"/>
            <a:ext cx="7341480" cy="1308240"/>
          </a:xfrm>
          <a:prstGeom prst="rect">
            <a:avLst/>
          </a:prstGeom>
          <a:noFill/>
          <a:ln w="0">
            <a:noFill/>
          </a:ln>
        </p:spPr>
        <p:style>
          <a:lnRef idx="0"/>
          <a:fillRef idx="0"/>
          <a:effectRef idx="0"/>
          <a:fontRef idx="minor"/>
        </p:style>
        <p:txBody>
          <a:bodyPr lIns="90000" rIns="90000" tIns="45000" bIns="45000" anchor="t">
            <a:spAutoFit/>
          </a:bodyPr>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ARPEGE</a:t>
            </a:r>
            <a:r>
              <a:rPr b="0" lang="en-US" sz="1600" spc="-1" strike="noStrike">
                <a:solidFill>
                  <a:srgbClr val="000000"/>
                </a:solidFill>
                <a:latin typeface="Calibri"/>
                <a:ea typeface="DejaVu Sans"/>
              </a:rPr>
              <a:t> issues forecasts up to </a:t>
            </a:r>
            <a:r>
              <a:rPr b="1" lang="en-US" sz="1600" spc="-1" strike="noStrike">
                <a:solidFill>
                  <a:srgbClr val="000000"/>
                </a:solidFill>
                <a:latin typeface="Calibri"/>
                <a:ea typeface="DejaVu Sans"/>
              </a:rPr>
              <a:t>4 days ahead over the globe.</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1600" spc="-1" strike="noStrike">
                <a:solidFill>
                  <a:srgbClr val="000000"/>
                </a:solidFill>
                <a:latin typeface="Calibri"/>
                <a:ea typeface="DejaVu Sans"/>
              </a:rPr>
              <a:t>Horizontal resolution varying between </a:t>
            </a:r>
            <a:r>
              <a:rPr b="1" lang="en-US" sz="1600" spc="-1" strike="noStrike">
                <a:solidFill>
                  <a:srgbClr val="000000"/>
                </a:solidFill>
                <a:latin typeface="Calibri"/>
                <a:ea typeface="DejaVu Sans"/>
              </a:rPr>
              <a:t>5 km and 25 km </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6h window 4D-Var </a:t>
            </a:r>
            <a:r>
              <a:rPr b="0" lang="en-US" sz="1600" spc="-1" strike="noStrike">
                <a:solidFill>
                  <a:srgbClr val="000000"/>
                </a:solidFill>
                <a:latin typeface="Calibri"/>
                <a:ea typeface="DejaVu Sans"/>
              </a:rPr>
              <a:t>assimilation with background errors </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1600" spc="-1" strike="noStrike">
                <a:solidFill>
                  <a:srgbClr val="000000"/>
                </a:solidFill>
                <a:latin typeface="Calibri"/>
                <a:ea typeface="DejaVu Sans"/>
              </a:rPr>
              <a:t>from EDA (50 members, TL499C1L105) </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1600" spc="-1" strike="noStrike">
                <a:solidFill>
                  <a:srgbClr val="000000"/>
                </a:solidFill>
                <a:latin typeface="Calibri"/>
                <a:ea typeface="DejaVu Sans"/>
              </a:rPr>
              <a:t>10</a:t>
            </a:r>
            <a:r>
              <a:rPr b="0" lang="en-US" sz="1600" spc="-1" strike="noStrike" baseline="30000">
                <a:solidFill>
                  <a:srgbClr val="000000"/>
                </a:solidFill>
                <a:latin typeface="Calibri"/>
                <a:ea typeface="DejaVu Sans"/>
              </a:rPr>
              <a:t>9</a:t>
            </a:r>
            <a:r>
              <a:rPr b="0" lang="en-US" sz="1600" spc="-1" strike="noStrike">
                <a:solidFill>
                  <a:srgbClr val="000000"/>
                </a:solidFill>
                <a:latin typeface="Calibri"/>
                <a:ea typeface="DejaVu Sans"/>
              </a:rPr>
              <a:t> observations assimilated per month (90 % satellite data)</a:t>
            </a:r>
            <a:endParaRPr b="0" lang="en-US" sz="1600" spc="-1" strike="noStrike">
              <a:solidFill>
                <a:srgbClr val="000000"/>
              </a:solidFill>
              <a:latin typeface="Calibri"/>
            </a:endParaRPr>
          </a:p>
        </p:txBody>
      </p:sp>
      <p:pic>
        <p:nvPicPr>
          <p:cNvPr id="141" name="Picture 1" descr=""/>
          <p:cNvPicPr/>
          <p:nvPr/>
        </p:nvPicPr>
        <p:blipFill>
          <a:blip r:embed="rId1"/>
          <a:stretch/>
        </p:blipFill>
        <p:spPr>
          <a:xfrm>
            <a:off x="1475280" y="4158360"/>
            <a:ext cx="2256840" cy="2121480"/>
          </a:xfrm>
          <a:prstGeom prst="rect">
            <a:avLst/>
          </a:prstGeom>
          <a:ln w="0">
            <a:noFill/>
          </a:ln>
        </p:spPr>
      </p:pic>
      <p:sp>
        <p:nvSpPr>
          <p:cNvPr id="142" name="ZoneTexte 11"/>
          <p:cNvSpPr/>
          <p:nvPr/>
        </p:nvSpPr>
        <p:spPr>
          <a:xfrm>
            <a:off x="4091040" y="4248000"/>
            <a:ext cx="7284600" cy="1795680"/>
          </a:xfrm>
          <a:prstGeom prst="rect">
            <a:avLst/>
          </a:prstGeom>
          <a:noFill/>
          <a:ln w="0">
            <a:noFill/>
          </a:ln>
        </p:spPr>
        <p:style>
          <a:lnRef idx="0"/>
          <a:fillRef idx="0"/>
          <a:effectRef idx="0"/>
          <a:fontRef idx="minor"/>
        </p:style>
        <p:txBody>
          <a:bodyPr lIns="90000" rIns="90000" tIns="45000" bIns="45000" anchor="t">
            <a:spAutoFit/>
          </a:bodyPr>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AROME</a:t>
            </a:r>
            <a:r>
              <a:rPr b="0" lang="en-US" sz="1600" spc="-1" strike="noStrike">
                <a:solidFill>
                  <a:srgbClr val="000000"/>
                </a:solidFill>
                <a:latin typeface="Calibri"/>
                <a:ea typeface="DejaVu Sans"/>
              </a:rPr>
              <a:t> issues forecasts up to </a:t>
            </a:r>
            <a:r>
              <a:rPr b="1" lang="en-US" sz="1600" spc="-1" strike="noStrike">
                <a:solidFill>
                  <a:srgbClr val="000000"/>
                </a:solidFill>
                <a:latin typeface="Calibri"/>
                <a:ea typeface="DejaVu Sans"/>
              </a:rPr>
              <a:t>2 days ahead over </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Western Europe.</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1600" spc="-1" strike="noStrike">
                <a:solidFill>
                  <a:srgbClr val="000000"/>
                </a:solidFill>
                <a:latin typeface="Calibri"/>
                <a:ea typeface="DejaVu Sans"/>
              </a:rPr>
              <a:t>Horizontal resolution of </a:t>
            </a:r>
            <a:r>
              <a:rPr b="1" lang="en-US" sz="1600" spc="-1" strike="noStrike">
                <a:solidFill>
                  <a:srgbClr val="000000"/>
                </a:solidFill>
                <a:latin typeface="Calibri"/>
                <a:ea typeface="DejaVu Sans"/>
              </a:rPr>
              <a:t>1.3 km.</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1h cycle 3D-Var assimilation =&gt; 1h cycle 3D-EnVar </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in the parallel suite with background errors from </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EDA (25 members, 3.25 km resolution).</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1600" spc="-1" strike="noStrike">
                <a:solidFill>
                  <a:srgbClr val="000000"/>
                </a:solidFill>
                <a:latin typeface="Calibri"/>
                <a:ea typeface="DejaVu Sans"/>
              </a:rPr>
              <a:t>10</a:t>
            </a:r>
            <a:r>
              <a:rPr b="0" lang="en-US" sz="1600" spc="-1" strike="noStrike" baseline="30000">
                <a:solidFill>
                  <a:srgbClr val="000000"/>
                </a:solidFill>
                <a:latin typeface="Calibri"/>
                <a:ea typeface="DejaVu Sans"/>
              </a:rPr>
              <a:t>7</a:t>
            </a:r>
            <a:r>
              <a:rPr b="0" lang="en-US" sz="1600" spc="-1" strike="noStrike">
                <a:solidFill>
                  <a:srgbClr val="000000"/>
                </a:solidFill>
                <a:latin typeface="Calibri"/>
                <a:ea typeface="DejaVu Sans"/>
              </a:rPr>
              <a:t> observations per month (10 % are satellite data).</a:t>
            </a:r>
            <a:endParaRPr b="0" lang="en-US" sz="1600" spc="-1" strike="noStrike">
              <a:solidFill>
                <a:srgbClr val="000000"/>
              </a:solidFill>
              <a:latin typeface="Calibri"/>
            </a:endParaRPr>
          </a:p>
        </p:txBody>
      </p:sp>
      <p:sp>
        <p:nvSpPr>
          <p:cNvPr id="143" name="ZoneTexte 13"/>
          <p:cNvSpPr/>
          <p:nvPr/>
        </p:nvSpPr>
        <p:spPr>
          <a:xfrm>
            <a:off x="97920" y="4748760"/>
            <a:ext cx="1376280" cy="1795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i="1" lang="en-US" sz="1600" spc="-1" strike="noStrike">
                <a:solidFill>
                  <a:srgbClr val="000000"/>
                </a:solidFill>
                <a:latin typeface="Calibri"/>
                <a:ea typeface="DejaVu Sans"/>
              </a:rPr>
              <a:t>Storm Ciarán forecasts initialized on Oct. 31st 00h UTC, valid on Nov. 2</a:t>
            </a:r>
            <a:r>
              <a:rPr b="0" i="1" lang="en-US" sz="1600" spc="-1" strike="noStrike" baseline="30000">
                <a:solidFill>
                  <a:srgbClr val="000000"/>
                </a:solidFill>
                <a:latin typeface="Calibri"/>
                <a:ea typeface="DejaVu Sans"/>
              </a:rPr>
              <a:t>nd</a:t>
            </a:r>
            <a:r>
              <a:rPr b="0" i="1" lang="en-US" sz="1600" spc="-1" strike="noStrike">
                <a:solidFill>
                  <a:srgbClr val="000000"/>
                </a:solidFill>
                <a:latin typeface="Calibri"/>
                <a:ea typeface="DejaVu Sans"/>
              </a:rPr>
              <a:t> 00h UTC</a:t>
            </a:r>
            <a:endParaRPr b="0" lang="en-US" sz="1600" spc="-1" strike="noStrike">
              <a:solidFill>
                <a:srgbClr val="000000"/>
              </a:solidFill>
              <a:latin typeface="Calibri"/>
            </a:endParaRPr>
          </a:p>
        </p:txBody>
      </p:sp>
      <p:pic>
        <p:nvPicPr>
          <p:cNvPr id="144" name="Picture 8" descr=""/>
          <p:cNvPicPr/>
          <p:nvPr/>
        </p:nvPicPr>
        <p:blipFill>
          <a:blip r:embed="rId2"/>
          <a:stretch/>
        </p:blipFill>
        <p:spPr>
          <a:xfrm>
            <a:off x="162720" y="1972440"/>
            <a:ext cx="3631680" cy="2193480"/>
          </a:xfrm>
          <a:prstGeom prst="rect">
            <a:avLst/>
          </a:prstGeom>
          <a:ln w="0">
            <a:noFill/>
          </a:ln>
        </p:spPr>
      </p:pic>
      <p:sp>
        <p:nvSpPr>
          <p:cNvPr id="145" name="Connecteur droit avec flèche 15"/>
          <p:cNvSpPr/>
          <p:nvPr/>
        </p:nvSpPr>
        <p:spPr>
          <a:xfrm flipV="1">
            <a:off x="1034280" y="3193200"/>
            <a:ext cx="840600" cy="1645200"/>
          </a:xfrm>
          <a:custGeom>
            <a:avLst/>
            <a:gdLst/>
            <a:ahLst/>
            <a:rect l="l" t="t" r="r" b="b"/>
            <a:pathLst>
              <a:path w="21600" h="21600">
                <a:moveTo>
                  <a:pt x="0" y="0"/>
                </a:moveTo>
                <a:lnTo>
                  <a:pt x="21600" y="21600"/>
                </a:lnTo>
              </a:path>
            </a:pathLst>
          </a:custGeom>
          <a:noFill/>
          <a:ln w="38160">
            <a:solidFill>
              <a:srgbClr val="ff0000"/>
            </a:solidFill>
            <a:miter/>
            <a:tailEnd len="med" type="triangle" w="med"/>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
        <p:nvSpPr>
          <p:cNvPr id="146" name="Connecteur droit avec flèche 18"/>
          <p:cNvSpPr/>
          <p:nvPr/>
        </p:nvSpPr>
        <p:spPr>
          <a:xfrm flipV="1">
            <a:off x="1295280" y="4889160"/>
            <a:ext cx="359280" cy="36000"/>
          </a:xfrm>
          <a:custGeom>
            <a:avLst/>
            <a:gdLst/>
            <a:ahLst/>
            <a:rect l="l" t="t" r="r" b="b"/>
            <a:pathLst>
              <a:path w="21600" h="21600">
                <a:moveTo>
                  <a:pt x="0" y="0"/>
                </a:moveTo>
                <a:lnTo>
                  <a:pt x="21600" y="21600"/>
                </a:lnTo>
              </a:path>
            </a:pathLst>
          </a:custGeom>
          <a:noFill/>
          <a:ln w="38160">
            <a:solidFill>
              <a:srgbClr val="ff0000"/>
            </a:solidFill>
            <a:miter/>
            <a:tailEnd len="med" type="triangle" w="med"/>
          </a:ln>
        </p:spPr>
        <p:style>
          <a:lnRef idx="0"/>
          <a:fillRef idx="0"/>
          <a:effectRef idx="0"/>
          <a:fontRef idx="minor"/>
        </p:style>
        <p:txBody>
          <a:bodyPr lIns="90000" rIns="90000" tIns="-9000" bIns="-9000" anchor="t">
            <a:noAutofit/>
          </a:bodyPr>
          <a:p>
            <a:endParaRPr b="0" lang="en-US" sz="1800" spc="-1" strike="noStrike">
              <a:solidFill>
                <a:srgbClr val="000000"/>
              </a:solidFill>
              <a:latin typeface="Calibri"/>
            </a:endParaRPr>
          </a:p>
        </p:txBody>
      </p:sp>
      <p:sp>
        <p:nvSpPr>
          <p:cNvPr id="147" name="ZoneTexte 21"/>
          <p:cNvSpPr/>
          <p:nvPr/>
        </p:nvSpPr>
        <p:spPr>
          <a:xfrm>
            <a:off x="1664640" y="6190920"/>
            <a:ext cx="31910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i="1" lang="en-US" sz="1200" spc="-1" strike="noStrike">
                <a:solidFill>
                  <a:srgbClr val="000000"/>
                </a:solidFill>
                <a:latin typeface="Calibri"/>
                <a:ea typeface="DejaVu Sans"/>
              </a:rPr>
              <a:t>AROME forecast simulated </a:t>
            </a:r>
            <a:endParaRPr b="0" lang="en-US" sz="1200" spc="-1" strike="noStrike">
              <a:solidFill>
                <a:srgbClr val="000000"/>
              </a:solidFill>
              <a:latin typeface="Calibri"/>
            </a:endParaRPr>
          </a:p>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i="1" lang="en-US" sz="1200" spc="-1" strike="noStrike">
                <a:solidFill>
                  <a:srgbClr val="000000"/>
                </a:solidFill>
                <a:latin typeface="Calibri"/>
                <a:ea typeface="DejaVu Sans"/>
              </a:rPr>
              <a:t>satellite imagery</a:t>
            </a:r>
            <a:endParaRPr b="0" lang="en-US" sz="1200" spc="-1" strike="noStrike">
              <a:solidFill>
                <a:srgbClr val="000000"/>
              </a:solidFill>
              <a:latin typeface="Calibri"/>
            </a:endParaRPr>
          </a:p>
        </p:txBody>
      </p:sp>
      <p:sp>
        <p:nvSpPr>
          <p:cNvPr id="148" name="ZoneTexte 29"/>
          <p:cNvSpPr/>
          <p:nvPr/>
        </p:nvSpPr>
        <p:spPr>
          <a:xfrm>
            <a:off x="72000" y="1970280"/>
            <a:ext cx="3191040" cy="272520"/>
          </a:xfrm>
          <a:prstGeom prst="rect">
            <a:avLst/>
          </a:prstGeom>
          <a:solidFill>
            <a:srgbClr val="ffffff"/>
          </a:solidFill>
          <a:ln w="0">
            <a:noFill/>
          </a:ln>
        </p:spPr>
        <p:style>
          <a:lnRef idx="0"/>
          <a:fillRef idx="0"/>
          <a:effectRef idx="0"/>
          <a:fontRef idx="minor"/>
        </p:style>
        <p:txBody>
          <a:bodyPr lIns="90000" rIns="90000" tIns="45000" bIns="45000" anchor="t">
            <a:spAutoFit/>
          </a:bodyPr>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i="1" lang="en-US" sz="1200" spc="-1" strike="noStrike">
                <a:solidFill>
                  <a:srgbClr val="000000"/>
                </a:solidFill>
                <a:latin typeface="Calibri"/>
                <a:ea typeface="DejaVu Sans"/>
              </a:rPr>
              <a:t>ARPEGE forecast of pressure and precipitation</a:t>
            </a:r>
            <a:endParaRPr b="0" lang="en-US" sz="1200" spc="-1" strike="noStrike">
              <a:solidFill>
                <a:srgbClr val="000000"/>
              </a:solidFill>
              <a:latin typeface="Calibri"/>
            </a:endParaRPr>
          </a:p>
        </p:txBody>
      </p:sp>
      <p:sp>
        <p:nvSpPr>
          <p:cNvPr id="149" name="PlaceHolder 2"/>
          <p:cNvSpPr/>
          <p:nvPr/>
        </p:nvSpPr>
        <p:spPr>
          <a:xfrm>
            <a:off x="72000" y="1080000"/>
            <a:ext cx="9779040" cy="822600"/>
          </a:xfrm>
          <a:prstGeom prst="rect">
            <a:avLst/>
          </a:prstGeom>
          <a:noFill/>
          <a:ln w="0">
            <a:noFill/>
          </a:ln>
        </p:spPr>
        <p:style>
          <a:lnRef idx="0"/>
          <a:fillRef idx="0"/>
          <a:effectRef idx="0"/>
          <a:fontRef idx="minor"/>
        </p:style>
        <p:txBody>
          <a:bodyPr lIns="0" rIns="0" tIns="0" bIns="0" anchor="t">
            <a:normAutofit/>
          </a:bodyPr>
          <a:p>
            <a:pPr marL="11160" indent="-11160">
              <a:lnSpc>
                <a:spcPct val="90000"/>
              </a:lnSpc>
              <a:spcBef>
                <a:spcPts val="972"/>
              </a:spcBef>
              <a:buNone/>
              <a:tabLst>
                <a:tab algn="l" pos="0"/>
              </a:tabLst>
            </a:pPr>
            <a:r>
              <a:rPr b="0" lang="en-US" sz="1800" spc="-1" strike="noStrike">
                <a:solidFill>
                  <a:srgbClr val="000000"/>
                </a:solidFill>
                <a:latin typeface="Calibri"/>
                <a:ea typeface="DejaVu Sans"/>
              </a:rPr>
              <a:t>For issuing weather forecasts, Météo-France operates both a </a:t>
            </a:r>
            <a:r>
              <a:rPr b="1" lang="en-US" sz="1800" spc="-1" strike="noStrike">
                <a:solidFill>
                  <a:srgbClr val="000000"/>
                </a:solidFill>
                <a:latin typeface="Calibri"/>
                <a:ea typeface="DejaVu Sans"/>
              </a:rPr>
              <a:t>global model named ARPEGE</a:t>
            </a:r>
            <a:r>
              <a:rPr b="0" lang="en-US" sz="1800" spc="-1" strike="noStrike">
                <a:solidFill>
                  <a:srgbClr val="000000"/>
                </a:solidFill>
                <a:latin typeface="Calibri"/>
                <a:ea typeface="DejaVu Sans"/>
              </a:rPr>
              <a:t> and a </a:t>
            </a:r>
            <a:r>
              <a:rPr b="1" lang="en-US" sz="1800" spc="-1" strike="noStrike">
                <a:solidFill>
                  <a:srgbClr val="000000"/>
                </a:solidFill>
                <a:latin typeface="Calibri"/>
                <a:ea typeface="DejaVu Sans"/>
              </a:rPr>
              <a:t>regional model named AROME</a:t>
            </a:r>
            <a:r>
              <a:rPr b="0" lang="en-US" sz="1800" spc="-1" strike="noStrike">
                <a:solidFill>
                  <a:srgbClr val="000000"/>
                </a:solidFill>
                <a:latin typeface="Calibri"/>
                <a:ea typeface="DejaVu Sans"/>
              </a:rPr>
              <a:t>. </a:t>
            </a:r>
            <a:endParaRPr b="0" lang="en-US" sz="1800" spc="-1" strike="noStrike">
              <a:solidFill>
                <a:srgbClr val="000000"/>
              </a:solidFill>
              <a:latin typeface="Calibri"/>
            </a:endParaRPr>
          </a:p>
        </p:txBody>
      </p:sp>
      <p:sp>
        <p:nvSpPr>
          <p:cNvPr id="2" name="PlaceHolder 1"/>
          <p:cNvSpPr>
            <a:spLocks noGrp="1"/>
          </p:cNvSpPr>
          <p:nvPr>
            <p:ph type="sldNum" idx="4"/>
          </p:nvPr>
        </p:nvSpPr>
        <p:spPr/>
        <p:txBody>
          <a:bodyPr/>
          <a:p>
            <a:fld id="{2D38DB04-2666-4EB9-B565-B7416C53A196}"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ZoneTexte 322"/>
          <p:cNvSpPr/>
          <p:nvPr/>
        </p:nvSpPr>
        <p:spPr>
          <a:xfrm>
            <a:off x="963360" y="0"/>
            <a:ext cx="8164080" cy="84276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fr-FR" sz="2400" spc="-1" strike="noStrike">
                <a:solidFill>
                  <a:srgbClr val="008fbd"/>
                </a:solidFill>
                <a:latin typeface="Arial"/>
                <a:ea typeface="DejaVu Sans"/>
              </a:rPr>
              <a:t>ARPEGE global model and AROME limited area model</a:t>
            </a:r>
            <a:endParaRPr b="0" lang="en-US" sz="2400" spc="-1" strike="noStrike">
              <a:solidFill>
                <a:srgbClr val="000000"/>
              </a:solidFill>
              <a:latin typeface="Calibri"/>
            </a:endParaRPr>
          </a:p>
        </p:txBody>
      </p:sp>
      <p:sp>
        <p:nvSpPr>
          <p:cNvPr id="151" name="ZoneTexte 5"/>
          <p:cNvSpPr/>
          <p:nvPr/>
        </p:nvSpPr>
        <p:spPr>
          <a:xfrm>
            <a:off x="3794760" y="2076840"/>
            <a:ext cx="7341480" cy="1582560"/>
          </a:xfrm>
          <a:prstGeom prst="rect">
            <a:avLst/>
          </a:prstGeom>
          <a:noFill/>
          <a:ln w="0">
            <a:noFill/>
          </a:ln>
        </p:spPr>
        <p:style>
          <a:lnRef idx="0"/>
          <a:fillRef idx="0"/>
          <a:effectRef idx="0"/>
          <a:fontRef idx="minor"/>
        </p:style>
        <p:txBody>
          <a:bodyPr lIns="90000" rIns="90000" tIns="45000" bIns="45000" anchor="t">
            <a:spAutoFit/>
          </a:bodyPr>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ARPEGE</a:t>
            </a:r>
            <a:r>
              <a:rPr b="0" lang="en-US" sz="1600" spc="-1" strike="noStrike">
                <a:solidFill>
                  <a:srgbClr val="000000"/>
                </a:solidFill>
                <a:latin typeface="Calibri"/>
                <a:ea typeface="DejaVu Sans"/>
              </a:rPr>
              <a:t> issues forecasts up to </a:t>
            </a:r>
            <a:r>
              <a:rPr b="1" lang="en-US" sz="1600" spc="-1" strike="noStrike">
                <a:solidFill>
                  <a:srgbClr val="000000"/>
                </a:solidFill>
                <a:latin typeface="Calibri"/>
                <a:ea typeface="DejaVu Sans"/>
              </a:rPr>
              <a:t>4 days ahead over the globe.</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1600" spc="-1" strike="noStrike">
                <a:solidFill>
                  <a:srgbClr val="000000"/>
                </a:solidFill>
                <a:latin typeface="Calibri"/>
                <a:ea typeface="DejaVu Sans"/>
              </a:rPr>
              <a:t>Horizontal resolution varying between </a:t>
            </a:r>
            <a:r>
              <a:rPr b="1" lang="en-US" sz="1600" spc="-1" strike="noStrike">
                <a:solidFill>
                  <a:srgbClr val="000000"/>
                </a:solidFill>
                <a:latin typeface="Calibri"/>
                <a:ea typeface="DejaVu Sans"/>
              </a:rPr>
              <a:t>5 km and 25 km </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6h window 4D-Var </a:t>
            </a:r>
            <a:r>
              <a:rPr b="0" lang="en-US" sz="1600" spc="-1" strike="noStrike">
                <a:solidFill>
                  <a:srgbClr val="000000"/>
                </a:solidFill>
                <a:latin typeface="Calibri"/>
                <a:ea typeface="DejaVu Sans"/>
              </a:rPr>
              <a:t>assimilation with background errors </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1600" spc="-1" strike="noStrike">
                <a:solidFill>
                  <a:srgbClr val="000000"/>
                </a:solidFill>
                <a:latin typeface="Calibri"/>
                <a:ea typeface="DejaVu Sans"/>
              </a:rPr>
              <a:t>from EDA (50 members, TL499C1L105) </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1600" spc="-1" strike="noStrike">
                <a:solidFill>
                  <a:srgbClr val="000000"/>
                </a:solidFill>
                <a:latin typeface="Calibri"/>
                <a:ea typeface="DejaVu Sans"/>
              </a:rPr>
              <a:t>10</a:t>
            </a:r>
            <a:r>
              <a:rPr b="0" lang="en-US" sz="1600" spc="-1" strike="noStrike" baseline="30000">
                <a:solidFill>
                  <a:srgbClr val="000000"/>
                </a:solidFill>
                <a:latin typeface="Calibri"/>
                <a:ea typeface="DejaVu Sans"/>
              </a:rPr>
              <a:t>9</a:t>
            </a:r>
            <a:r>
              <a:rPr b="0" lang="en-US" sz="1600" spc="-1" strike="noStrike">
                <a:solidFill>
                  <a:srgbClr val="000000"/>
                </a:solidFill>
                <a:latin typeface="Calibri"/>
                <a:ea typeface="DejaVu Sans"/>
              </a:rPr>
              <a:t> observations assimilated per month (90 % satellite data)</a:t>
            </a:r>
            <a:endParaRPr b="0" lang="en-US" sz="1600" spc="-1" strike="noStrike">
              <a:solidFill>
                <a:srgbClr val="000000"/>
              </a:solidFill>
              <a:latin typeface="Calibri"/>
            </a:endParaRPr>
          </a:p>
          <a:p>
            <a:pPr algn="just">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800" spc="-1" strike="noStrike">
                <a:solidFill>
                  <a:srgbClr val="000000"/>
                </a:solidFill>
                <a:latin typeface="Calibri"/>
                <a:ea typeface="DejaVu Sans"/>
              </a:rPr>
              <a:t>=&gt; EPS 34+1 members</a:t>
            </a:r>
            <a:endParaRPr b="0" lang="en-US" sz="1800" spc="-1" strike="noStrike">
              <a:solidFill>
                <a:srgbClr val="000000"/>
              </a:solidFill>
              <a:latin typeface="Calibri"/>
            </a:endParaRPr>
          </a:p>
        </p:txBody>
      </p:sp>
      <p:sp>
        <p:nvSpPr>
          <p:cNvPr id="152" name="ZoneTexte 7"/>
          <p:cNvSpPr/>
          <p:nvPr/>
        </p:nvSpPr>
        <p:spPr>
          <a:xfrm>
            <a:off x="4091040" y="4248000"/>
            <a:ext cx="7284600" cy="2070000"/>
          </a:xfrm>
          <a:prstGeom prst="rect">
            <a:avLst/>
          </a:prstGeom>
          <a:noFill/>
          <a:ln w="0">
            <a:noFill/>
          </a:ln>
        </p:spPr>
        <p:style>
          <a:lnRef idx="0"/>
          <a:fillRef idx="0"/>
          <a:effectRef idx="0"/>
          <a:fontRef idx="minor"/>
        </p:style>
        <p:txBody>
          <a:bodyPr lIns="90000" rIns="90000" tIns="45000" bIns="45000" anchor="t">
            <a:spAutoFit/>
          </a:bodyPr>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AROME</a:t>
            </a:r>
            <a:r>
              <a:rPr b="0" lang="en-US" sz="1600" spc="-1" strike="noStrike">
                <a:solidFill>
                  <a:srgbClr val="000000"/>
                </a:solidFill>
                <a:latin typeface="Calibri"/>
                <a:ea typeface="DejaVu Sans"/>
              </a:rPr>
              <a:t> issues forecasts up to </a:t>
            </a:r>
            <a:r>
              <a:rPr b="1" lang="en-US" sz="1600" spc="-1" strike="noStrike">
                <a:solidFill>
                  <a:srgbClr val="000000"/>
                </a:solidFill>
                <a:latin typeface="Calibri"/>
                <a:ea typeface="DejaVu Sans"/>
              </a:rPr>
              <a:t>2 days ahead over </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Western Europe.</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1600" spc="-1" strike="noStrike">
                <a:solidFill>
                  <a:srgbClr val="000000"/>
                </a:solidFill>
                <a:latin typeface="Calibri"/>
                <a:ea typeface="DejaVu Sans"/>
              </a:rPr>
              <a:t>Horizontal resolution of </a:t>
            </a:r>
            <a:r>
              <a:rPr b="1" lang="en-US" sz="1600" spc="-1" strike="noStrike">
                <a:solidFill>
                  <a:srgbClr val="000000"/>
                </a:solidFill>
                <a:latin typeface="Calibri"/>
                <a:ea typeface="DejaVu Sans"/>
              </a:rPr>
              <a:t>1.3 km.</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1h cycle 3D-Var assimilation =&gt; 1h cycle 3D-EnVar </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in the parallel suite with background errors from </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EDA (25 members, 3.25 km resolution).</a:t>
            </a:r>
            <a:endParaRPr b="0" lang="en-US" sz="1600" spc="-1" strike="noStrike">
              <a:solidFill>
                <a:srgbClr val="000000"/>
              </a:solidFill>
              <a:latin typeface="Calibri"/>
            </a:endParaRPr>
          </a:p>
          <a:p>
            <a:pPr marL="285840" indent="-285840" algn="just">
              <a:lnSpc>
                <a:spcPct val="100000"/>
              </a:lnSpc>
              <a:buClr>
                <a:srgbClr val="000000"/>
              </a:buClr>
              <a:buFont typeface="Star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1600" spc="-1" strike="noStrike">
                <a:solidFill>
                  <a:srgbClr val="000000"/>
                </a:solidFill>
                <a:latin typeface="Calibri"/>
                <a:ea typeface="DejaVu Sans"/>
              </a:rPr>
              <a:t>10</a:t>
            </a:r>
            <a:r>
              <a:rPr b="0" lang="en-US" sz="1600" spc="-1" strike="noStrike" baseline="30000">
                <a:solidFill>
                  <a:srgbClr val="000000"/>
                </a:solidFill>
                <a:latin typeface="Calibri"/>
                <a:ea typeface="DejaVu Sans"/>
              </a:rPr>
              <a:t>7</a:t>
            </a:r>
            <a:r>
              <a:rPr b="0" lang="en-US" sz="1600" spc="-1" strike="noStrike">
                <a:solidFill>
                  <a:srgbClr val="000000"/>
                </a:solidFill>
                <a:latin typeface="Calibri"/>
                <a:ea typeface="DejaVu Sans"/>
              </a:rPr>
              <a:t> observations per month (10 % are satellite data)</a:t>
            </a:r>
            <a:endParaRPr b="0" lang="en-US" sz="1600" spc="-1" strike="noStrike">
              <a:solidFill>
                <a:srgbClr val="000000"/>
              </a:solidFill>
              <a:latin typeface="Calibri"/>
            </a:endParaRPr>
          </a:p>
          <a:p>
            <a:pPr algn="just">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800" spc="-1" strike="noStrike">
                <a:solidFill>
                  <a:srgbClr val="000000"/>
                </a:solidFill>
                <a:latin typeface="Calibri"/>
                <a:ea typeface="DejaVu Sans"/>
              </a:rPr>
              <a:t>=&gt; EPS 16+1 members</a:t>
            </a:r>
            <a:endParaRPr b="0" lang="en-US" sz="1800" spc="-1" strike="noStrike">
              <a:solidFill>
                <a:srgbClr val="000000"/>
              </a:solidFill>
              <a:latin typeface="Calibri"/>
            </a:endParaRPr>
          </a:p>
        </p:txBody>
      </p:sp>
      <p:sp>
        <p:nvSpPr>
          <p:cNvPr id="153" name="PlaceHolder 3"/>
          <p:cNvSpPr/>
          <p:nvPr/>
        </p:nvSpPr>
        <p:spPr>
          <a:xfrm>
            <a:off x="72000" y="1080000"/>
            <a:ext cx="9779040" cy="822600"/>
          </a:xfrm>
          <a:prstGeom prst="rect">
            <a:avLst/>
          </a:prstGeom>
          <a:noFill/>
          <a:ln w="0">
            <a:noFill/>
          </a:ln>
        </p:spPr>
        <p:style>
          <a:lnRef idx="0"/>
          <a:fillRef idx="0"/>
          <a:effectRef idx="0"/>
          <a:fontRef idx="minor"/>
        </p:style>
        <p:txBody>
          <a:bodyPr lIns="0" rIns="0" tIns="0" bIns="0" anchor="t">
            <a:normAutofit/>
          </a:bodyPr>
          <a:p>
            <a:pPr marL="11160" indent="-11160">
              <a:lnSpc>
                <a:spcPct val="90000"/>
              </a:lnSpc>
              <a:spcBef>
                <a:spcPts val="972"/>
              </a:spcBef>
              <a:buNone/>
              <a:tabLst>
                <a:tab algn="l" pos="0"/>
              </a:tabLst>
            </a:pPr>
            <a:r>
              <a:rPr b="0" lang="en-US" sz="1800" spc="-1" strike="noStrike">
                <a:solidFill>
                  <a:srgbClr val="000000"/>
                </a:solidFill>
                <a:latin typeface="Calibri"/>
                <a:ea typeface="DejaVu Sans"/>
              </a:rPr>
              <a:t>Both the global model and the regional model have their own </a:t>
            </a:r>
            <a:r>
              <a:rPr b="1" lang="en-US" sz="1800" spc="-1" strike="noStrike">
                <a:solidFill>
                  <a:srgbClr val="000000"/>
                </a:solidFill>
                <a:latin typeface="Calibri"/>
                <a:ea typeface="DejaVu Sans"/>
              </a:rPr>
              <a:t>Ensemble Data Assimilation</a:t>
            </a:r>
            <a:r>
              <a:rPr b="0" lang="en-US" sz="1800" spc="-1" strike="noStrike">
                <a:solidFill>
                  <a:srgbClr val="000000"/>
                </a:solidFill>
                <a:latin typeface="Calibri"/>
                <a:ea typeface="DejaVu Sans"/>
              </a:rPr>
              <a:t> system and </a:t>
            </a:r>
            <a:r>
              <a:rPr b="1" lang="en-US" sz="1800" spc="-1" strike="noStrike">
                <a:solidFill>
                  <a:srgbClr val="000000"/>
                </a:solidFill>
                <a:latin typeface="Calibri"/>
                <a:ea typeface="DejaVu Sans"/>
              </a:rPr>
              <a:t>Ensemble Prediction System</a:t>
            </a:r>
            <a:r>
              <a:rPr b="0" lang="en-US" sz="1800" spc="-1" strike="noStrike">
                <a:solidFill>
                  <a:srgbClr val="000000"/>
                </a:solidFill>
                <a:latin typeface="Calibri"/>
                <a:ea typeface="DejaVu Sans"/>
              </a:rPr>
              <a:t>.  </a:t>
            </a:r>
            <a:endParaRPr b="0" lang="en-US" sz="1800" spc="-1" strike="noStrike">
              <a:solidFill>
                <a:srgbClr val="000000"/>
              </a:solidFill>
              <a:latin typeface="Calibri"/>
            </a:endParaRPr>
          </a:p>
        </p:txBody>
      </p:sp>
      <p:pic>
        <p:nvPicPr>
          <p:cNvPr id="154" name="Picture 2" descr=""/>
          <p:cNvPicPr/>
          <p:nvPr/>
        </p:nvPicPr>
        <p:blipFill>
          <a:blip r:embed="rId1"/>
          <a:srcRect l="0" t="7371" r="0" b="0"/>
          <a:stretch/>
        </p:blipFill>
        <p:spPr>
          <a:xfrm>
            <a:off x="0" y="2160000"/>
            <a:ext cx="3243600" cy="1880280"/>
          </a:xfrm>
          <a:prstGeom prst="rect">
            <a:avLst/>
          </a:prstGeom>
          <a:ln w="0">
            <a:noFill/>
          </a:ln>
        </p:spPr>
      </p:pic>
      <p:pic>
        <p:nvPicPr>
          <p:cNvPr id="155" name="Picture 7" descr=""/>
          <p:cNvPicPr/>
          <p:nvPr/>
        </p:nvPicPr>
        <p:blipFill>
          <a:blip r:embed="rId2"/>
          <a:srcRect l="0" t="4113" r="0" b="0"/>
          <a:stretch/>
        </p:blipFill>
        <p:spPr>
          <a:xfrm>
            <a:off x="1422000" y="4268160"/>
            <a:ext cx="2015640" cy="1900440"/>
          </a:xfrm>
          <a:prstGeom prst="rect">
            <a:avLst/>
          </a:prstGeom>
          <a:ln w="0">
            <a:noFill/>
          </a:ln>
        </p:spPr>
      </p:pic>
      <p:sp>
        <p:nvSpPr>
          <p:cNvPr id="156" name="ZoneTexte 1"/>
          <p:cNvSpPr/>
          <p:nvPr/>
        </p:nvSpPr>
        <p:spPr>
          <a:xfrm>
            <a:off x="191520" y="4464000"/>
            <a:ext cx="1229400" cy="22831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i="1" lang="en-US" sz="1600" spc="-1" strike="noStrike">
                <a:solidFill>
                  <a:srgbClr val="000000"/>
                </a:solidFill>
                <a:latin typeface="Calibri"/>
                <a:ea typeface="DejaVu Sans"/>
              </a:rPr>
              <a:t>Storm Ciarán forecasts initialized on Oct. 31st 00h UTC, valid on Nov. 2</a:t>
            </a:r>
            <a:r>
              <a:rPr b="0" i="1" lang="en-US" sz="1600" spc="-1" strike="noStrike" baseline="30000">
                <a:solidFill>
                  <a:srgbClr val="000000"/>
                </a:solidFill>
                <a:latin typeface="Calibri"/>
                <a:ea typeface="DejaVu Sans"/>
              </a:rPr>
              <a:t>nd</a:t>
            </a:r>
            <a:r>
              <a:rPr b="0" i="1" lang="en-US" sz="1600" spc="-1" strike="noStrike">
                <a:solidFill>
                  <a:srgbClr val="000000"/>
                </a:solidFill>
                <a:latin typeface="Calibri"/>
                <a:ea typeface="DejaVu Sans"/>
              </a:rPr>
              <a:t> 00h UTC</a:t>
            </a:r>
            <a:endParaRPr b="0" lang="en-US" sz="1600" spc="-1" strike="noStrike">
              <a:solidFill>
                <a:srgbClr val="000000"/>
              </a:solidFill>
              <a:latin typeface="Calibri"/>
            </a:endParaRPr>
          </a:p>
        </p:txBody>
      </p:sp>
      <p:pic>
        <p:nvPicPr>
          <p:cNvPr id="157" name="Picture 9" descr=""/>
          <p:cNvPicPr/>
          <p:nvPr/>
        </p:nvPicPr>
        <p:blipFill>
          <a:blip r:embed="rId3"/>
          <a:srcRect l="0" t="9223" r="0" b="0"/>
          <a:stretch/>
        </p:blipFill>
        <p:spPr>
          <a:xfrm>
            <a:off x="249480" y="2340000"/>
            <a:ext cx="3243600" cy="1832400"/>
          </a:xfrm>
          <a:prstGeom prst="rect">
            <a:avLst/>
          </a:prstGeom>
          <a:ln w="0">
            <a:noFill/>
          </a:ln>
        </p:spPr>
      </p:pic>
      <p:sp>
        <p:nvSpPr>
          <p:cNvPr id="158" name="Connecteur droit avec flèche 1"/>
          <p:cNvSpPr/>
          <p:nvPr/>
        </p:nvSpPr>
        <p:spPr>
          <a:xfrm flipV="1">
            <a:off x="1027800" y="3253680"/>
            <a:ext cx="750960" cy="1553760"/>
          </a:xfrm>
          <a:custGeom>
            <a:avLst/>
            <a:gdLst/>
            <a:ahLst/>
            <a:rect l="l" t="t" r="r" b="b"/>
            <a:pathLst>
              <a:path w="21600" h="21600">
                <a:moveTo>
                  <a:pt x="0" y="0"/>
                </a:moveTo>
                <a:lnTo>
                  <a:pt x="21600" y="21600"/>
                </a:lnTo>
              </a:path>
            </a:pathLst>
          </a:custGeom>
          <a:noFill/>
          <a:ln w="38160">
            <a:solidFill>
              <a:srgbClr val="ff0000"/>
            </a:solidFill>
            <a:miter/>
            <a:tailEnd len="med" type="triangle" w="med"/>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
        <p:nvSpPr>
          <p:cNvPr id="159" name="Connecteur droit avec flèche 2"/>
          <p:cNvSpPr/>
          <p:nvPr/>
        </p:nvSpPr>
        <p:spPr>
          <a:xfrm flipV="1">
            <a:off x="1261080" y="4855320"/>
            <a:ext cx="320760" cy="33840"/>
          </a:xfrm>
          <a:custGeom>
            <a:avLst/>
            <a:gdLst/>
            <a:ahLst/>
            <a:rect l="l" t="t" r="r" b="b"/>
            <a:pathLst>
              <a:path w="21600" h="21600">
                <a:moveTo>
                  <a:pt x="0" y="0"/>
                </a:moveTo>
                <a:lnTo>
                  <a:pt x="21600" y="21600"/>
                </a:lnTo>
              </a:path>
            </a:pathLst>
          </a:custGeom>
          <a:noFill/>
          <a:ln w="38160">
            <a:solidFill>
              <a:srgbClr val="ff0000"/>
            </a:solidFill>
            <a:miter/>
            <a:tailEnd len="med" type="triangle" w="med"/>
          </a:ln>
        </p:spPr>
        <p:style>
          <a:lnRef idx="0"/>
          <a:fillRef idx="0"/>
          <a:effectRef idx="0"/>
          <a:fontRef idx="minor"/>
        </p:style>
        <p:txBody>
          <a:bodyPr lIns="90000" rIns="90000" tIns="-11160" bIns="-11160" anchor="t">
            <a:noAutofit/>
          </a:bodyPr>
          <a:p>
            <a:endParaRPr b="0" lang="en-US" sz="1800" spc="-1" strike="noStrike">
              <a:solidFill>
                <a:srgbClr val="000000"/>
              </a:solidFill>
              <a:latin typeface="Calibri"/>
            </a:endParaRPr>
          </a:p>
        </p:txBody>
      </p:sp>
      <p:pic>
        <p:nvPicPr>
          <p:cNvPr id="160" name="Picture 11" descr=""/>
          <p:cNvPicPr/>
          <p:nvPr/>
        </p:nvPicPr>
        <p:blipFill>
          <a:blip r:embed="rId4"/>
          <a:srcRect l="0" t="6608" r="0" b="0"/>
          <a:stretch/>
        </p:blipFill>
        <p:spPr>
          <a:xfrm>
            <a:off x="498960" y="2484360"/>
            <a:ext cx="3243600" cy="1900440"/>
          </a:xfrm>
          <a:prstGeom prst="rect">
            <a:avLst/>
          </a:prstGeom>
          <a:ln w="0">
            <a:noFill/>
          </a:ln>
        </p:spPr>
      </p:pic>
      <p:pic>
        <p:nvPicPr>
          <p:cNvPr id="161" name="Picture 12" descr=""/>
          <p:cNvPicPr/>
          <p:nvPr/>
        </p:nvPicPr>
        <p:blipFill>
          <a:blip r:embed="rId5"/>
          <a:srcRect l="0" t="4113" r="0" b="0"/>
          <a:stretch/>
        </p:blipFill>
        <p:spPr>
          <a:xfrm>
            <a:off x="1581840" y="4476960"/>
            <a:ext cx="2015640" cy="1900440"/>
          </a:xfrm>
          <a:prstGeom prst="rect">
            <a:avLst/>
          </a:prstGeom>
          <a:ln w="0">
            <a:noFill/>
          </a:ln>
        </p:spPr>
      </p:pic>
      <p:pic>
        <p:nvPicPr>
          <p:cNvPr id="162" name="Picture 13" descr=""/>
          <p:cNvPicPr/>
          <p:nvPr/>
        </p:nvPicPr>
        <p:blipFill>
          <a:blip r:embed="rId6"/>
          <a:srcRect l="0" t="4113" r="0" b="0"/>
          <a:stretch/>
        </p:blipFill>
        <p:spPr>
          <a:xfrm>
            <a:off x="1778760" y="4621680"/>
            <a:ext cx="2015640" cy="1900440"/>
          </a:xfrm>
          <a:prstGeom prst="rect">
            <a:avLst/>
          </a:prstGeom>
          <a:ln w="0">
            <a:noFill/>
          </a:ln>
        </p:spPr>
      </p:pic>
      <p:sp>
        <p:nvSpPr>
          <p:cNvPr id="2" name="PlaceHolder 1"/>
          <p:cNvSpPr>
            <a:spLocks noGrp="1"/>
          </p:cNvSpPr>
          <p:nvPr>
            <p:ph type="sldNum" idx="4"/>
          </p:nvPr>
        </p:nvSpPr>
        <p:spPr/>
        <p:txBody>
          <a:bodyPr/>
          <a:p>
            <a:fld id="{3830F69F-B364-4F37-8E9B-C6F2D2671877}"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ZoneTexte 335"/>
          <p:cNvSpPr/>
          <p:nvPr/>
        </p:nvSpPr>
        <p:spPr>
          <a:xfrm>
            <a:off x="963360" y="0"/>
            <a:ext cx="8164080" cy="84276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fr-FR" sz="2400" spc="-1" strike="noStrike">
                <a:solidFill>
                  <a:srgbClr val="008fbd"/>
                </a:solidFill>
                <a:latin typeface="Arial"/>
                <a:ea typeface="DejaVu Sans"/>
              </a:rPr>
              <a:t>Observations assimilated in NWP models</a:t>
            </a:r>
            <a:endParaRPr b="0" lang="en-US" sz="2400" spc="-1" strike="noStrike">
              <a:solidFill>
                <a:srgbClr val="000000"/>
              </a:solidFill>
              <a:latin typeface="Calibri"/>
            </a:endParaRPr>
          </a:p>
        </p:txBody>
      </p:sp>
      <p:sp>
        <p:nvSpPr>
          <p:cNvPr id="164" name="PlaceHolder 5"/>
          <p:cNvSpPr/>
          <p:nvPr/>
        </p:nvSpPr>
        <p:spPr>
          <a:xfrm>
            <a:off x="558720" y="1231560"/>
            <a:ext cx="10412640" cy="821880"/>
          </a:xfrm>
          <a:prstGeom prst="rect">
            <a:avLst/>
          </a:prstGeom>
          <a:noFill/>
          <a:ln w="0">
            <a:noFill/>
          </a:ln>
        </p:spPr>
        <p:style>
          <a:lnRef idx="0"/>
          <a:fillRef idx="0"/>
          <a:effectRef idx="0"/>
          <a:fontRef idx="minor"/>
        </p:style>
        <p:txBody>
          <a:bodyPr lIns="0" rIns="0" tIns="0" bIns="0" anchor="t">
            <a:normAutofit/>
          </a:bodyPr>
          <a:p>
            <a:pPr marL="11160" indent="-11160">
              <a:lnSpc>
                <a:spcPct val="90000"/>
              </a:lnSpc>
              <a:spcBef>
                <a:spcPts val="972"/>
              </a:spcBef>
              <a:buNone/>
              <a:tabLst>
                <a:tab algn="l" pos="0"/>
              </a:tabLst>
            </a:pPr>
            <a:r>
              <a:rPr b="0" lang="en-US" sz="2000" spc="-1" strike="noStrike">
                <a:solidFill>
                  <a:srgbClr val="000000"/>
                </a:solidFill>
                <a:latin typeface="Calibri"/>
                <a:ea typeface="DejaVu Sans"/>
              </a:rPr>
              <a:t>  </a:t>
            </a:r>
            <a:endParaRPr b="0" lang="en-US" sz="2000" spc="-1" strike="noStrike">
              <a:solidFill>
                <a:srgbClr val="000000"/>
              </a:solidFill>
              <a:latin typeface="Calibri"/>
            </a:endParaRPr>
          </a:p>
        </p:txBody>
      </p:sp>
      <p:pic>
        <p:nvPicPr>
          <p:cNvPr id="165" name="Image 337" descr=""/>
          <p:cNvPicPr/>
          <p:nvPr/>
        </p:nvPicPr>
        <p:blipFill>
          <a:blip r:embed="rId1"/>
          <a:stretch/>
        </p:blipFill>
        <p:spPr>
          <a:xfrm>
            <a:off x="144000" y="1140840"/>
            <a:ext cx="3272040" cy="3826800"/>
          </a:xfrm>
          <a:prstGeom prst="rect">
            <a:avLst/>
          </a:prstGeom>
          <a:ln w="0">
            <a:noFill/>
          </a:ln>
        </p:spPr>
      </p:pic>
      <p:pic>
        <p:nvPicPr>
          <p:cNvPr id="166" name="Image 338" descr=""/>
          <p:cNvPicPr/>
          <p:nvPr/>
        </p:nvPicPr>
        <p:blipFill>
          <a:blip r:embed="rId2"/>
          <a:stretch/>
        </p:blipFill>
        <p:spPr>
          <a:xfrm>
            <a:off x="4796640" y="1213560"/>
            <a:ext cx="3195000" cy="3754080"/>
          </a:xfrm>
          <a:prstGeom prst="rect">
            <a:avLst/>
          </a:prstGeom>
          <a:ln w="0">
            <a:noFill/>
          </a:ln>
        </p:spPr>
      </p:pic>
      <p:sp>
        <p:nvSpPr>
          <p:cNvPr id="167" name="ZoneTexte 339"/>
          <p:cNvSpPr/>
          <p:nvPr/>
        </p:nvSpPr>
        <p:spPr>
          <a:xfrm>
            <a:off x="-37440" y="5083560"/>
            <a:ext cx="4429080" cy="1063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In the </a:t>
            </a:r>
            <a:r>
              <a:rPr b="1" lang="en-US" sz="1600" spc="-1" strike="noStrike" u="sng">
                <a:solidFill>
                  <a:srgbClr val="000000"/>
                </a:solidFill>
                <a:uFillTx/>
                <a:latin typeface="Calibri"/>
                <a:ea typeface="DejaVu Sans"/>
              </a:rPr>
              <a:t>global model</a:t>
            </a:r>
            <a:r>
              <a:rPr b="1" lang="en-US" sz="1600" spc="-1" strike="noStrike">
                <a:solidFill>
                  <a:srgbClr val="000000"/>
                </a:solidFill>
                <a:latin typeface="Calibri"/>
                <a:ea typeface="DejaVu Sans"/>
              </a:rPr>
              <a:t>, mostly satellite data (90 %)</a:t>
            </a:r>
            <a:endParaRPr b="0" lang="en-US" sz="1600" spc="-1" strike="noStrike">
              <a:solidFill>
                <a:srgbClr val="000000"/>
              </a:solidFill>
              <a:latin typeface="Calibri"/>
            </a:endParaRPr>
          </a:p>
          <a:p>
            <a:pPr algn="just">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1600" spc="-1" strike="noStrike">
                <a:solidFill>
                  <a:srgbClr val="000000"/>
                </a:solidFill>
                <a:latin typeface="Calibri"/>
                <a:ea typeface="DejaVu Sans"/>
              </a:rPr>
              <a:t>Hyperspectral sounder IASI represent 55 % of the </a:t>
            </a:r>
            <a:endParaRPr b="0" lang="en-US" sz="1600" spc="-1" strike="noStrike">
              <a:solidFill>
                <a:srgbClr val="000000"/>
              </a:solidFill>
              <a:latin typeface="Calibri"/>
            </a:endParaRPr>
          </a:p>
          <a:p>
            <a:pPr algn="just">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1600" spc="-1" strike="noStrike">
                <a:solidFill>
                  <a:srgbClr val="000000"/>
                </a:solidFill>
                <a:latin typeface="Calibri"/>
                <a:ea typeface="DejaVu Sans"/>
              </a:rPr>
              <a:t>total number of the observations assimilated in ARPEGE</a:t>
            </a:r>
            <a:endParaRPr b="0" lang="en-US" sz="1600" spc="-1" strike="noStrike">
              <a:solidFill>
                <a:srgbClr val="000000"/>
              </a:solidFill>
              <a:latin typeface="Calibri"/>
            </a:endParaRPr>
          </a:p>
        </p:txBody>
      </p:sp>
      <p:sp>
        <p:nvSpPr>
          <p:cNvPr id="168" name="ZoneTexte 2"/>
          <p:cNvSpPr/>
          <p:nvPr/>
        </p:nvSpPr>
        <p:spPr>
          <a:xfrm>
            <a:off x="4680000" y="5049720"/>
            <a:ext cx="4463640" cy="10645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n-US" sz="1600" spc="-1" strike="noStrike">
                <a:solidFill>
                  <a:srgbClr val="000000"/>
                </a:solidFill>
                <a:latin typeface="Calibri"/>
                <a:ea typeface="DejaVu Sans"/>
              </a:rPr>
              <a:t>In the </a:t>
            </a:r>
            <a:r>
              <a:rPr b="1" lang="en-US" sz="1600" spc="-1" strike="noStrike" u="sng">
                <a:solidFill>
                  <a:srgbClr val="000000"/>
                </a:solidFill>
                <a:uFillTx/>
                <a:latin typeface="Calibri"/>
                <a:ea typeface="DejaVu Sans"/>
              </a:rPr>
              <a:t>regional model</a:t>
            </a:r>
            <a:r>
              <a:rPr b="0" lang="en-US" sz="1600" spc="-1" strike="noStrike">
                <a:solidFill>
                  <a:srgbClr val="000000"/>
                </a:solidFill>
                <a:latin typeface="Calibri"/>
                <a:ea typeface="DejaVu Sans"/>
              </a:rPr>
              <a:t>, </a:t>
            </a:r>
            <a:r>
              <a:rPr b="1" lang="en-US" sz="1600" spc="-1" strike="noStrike">
                <a:solidFill>
                  <a:srgbClr val="000000"/>
                </a:solidFill>
                <a:latin typeface="Calibri"/>
                <a:ea typeface="DejaVu Sans"/>
              </a:rPr>
              <a:t>mostly ground-based data (90 %)</a:t>
            </a:r>
            <a:endParaRPr b="0" lang="en-US" sz="1600" spc="-1" strike="noStrike">
              <a:solidFill>
                <a:srgbClr val="000000"/>
              </a:solidFill>
              <a:latin typeface="Calibri"/>
            </a:endParaRPr>
          </a:p>
          <a:p>
            <a:pPr algn="just">
              <a:lnSpc>
                <a:spcPct val="100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en-US" sz="1600" spc="-1" strike="noStrike">
                <a:solidFill>
                  <a:srgbClr val="000000"/>
                </a:solidFill>
                <a:latin typeface="Calibri"/>
                <a:ea typeface="DejaVu Sans"/>
              </a:rPr>
              <a:t>Radar data clearly dominate on rainy days (more than 55 %) </a:t>
            </a:r>
            <a:endParaRPr b="0" lang="en-US" sz="1600" spc="-1" strike="noStrike">
              <a:solidFill>
                <a:srgbClr val="000000"/>
              </a:solidFill>
              <a:latin typeface="Calibri"/>
            </a:endParaRPr>
          </a:p>
        </p:txBody>
      </p:sp>
      <p:sp>
        <p:nvSpPr>
          <p:cNvPr id="2" name="PlaceHolder 1"/>
          <p:cNvSpPr>
            <a:spLocks noGrp="1"/>
          </p:cNvSpPr>
          <p:nvPr>
            <p:ph type="sldNum" idx="4"/>
          </p:nvPr>
        </p:nvSpPr>
        <p:spPr/>
        <p:txBody>
          <a:bodyPr/>
          <a:p>
            <a:fld id="{4370DE30-384D-4A34-AB26-35BCF8EB5F76}"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ZoneTexte 341"/>
          <p:cNvSpPr/>
          <p:nvPr/>
        </p:nvSpPr>
        <p:spPr>
          <a:xfrm>
            <a:off x="963360" y="0"/>
            <a:ext cx="8164080" cy="84276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fr-FR" sz="2400" spc="-1" strike="noStrike">
                <a:solidFill>
                  <a:srgbClr val="008fbd"/>
                </a:solidFill>
                <a:latin typeface="Arial"/>
                <a:ea typeface="DejaVu Sans"/>
              </a:rPr>
              <a:t>GNSS RO and GNSS PRO in NWP at Météo-France</a:t>
            </a:r>
            <a:endParaRPr b="0" lang="en-US" sz="2400" spc="-1" strike="noStrike">
              <a:solidFill>
                <a:srgbClr val="000000"/>
              </a:solidFill>
              <a:latin typeface="Calibri"/>
            </a:endParaRPr>
          </a:p>
        </p:txBody>
      </p:sp>
      <p:sp>
        <p:nvSpPr>
          <p:cNvPr id="170" name="Rectangle 342"/>
          <p:cNvSpPr/>
          <p:nvPr/>
        </p:nvSpPr>
        <p:spPr>
          <a:xfrm>
            <a:off x="536400" y="1247400"/>
            <a:ext cx="11257200" cy="7031880"/>
          </a:xfrm>
          <a:prstGeom prst="rect">
            <a:avLst/>
          </a:prstGeom>
          <a:noFill/>
          <a:ln w="0">
            <a:noFill/>
          </a:ln>
        </p:spPr>
        <p:style>
          <a:lnRef idx="0"/>
          <a:fillRef idx="0"/>
          <a:effectRef idx="0"/>
          <a:fontRef idx="minor"/>
        </p:style>
        <p:txBody>
          <a:bodyPr lIns="0" rIns="0" tIns="0" bIns="0" anchor="t">
            <a:noAutofit/>
          </a:bodyPr>
          <a:p>
            <a:pPr>
              <a:lnSpc>
                <a:spcPct val="90000"/>
              </a:lnSpc>
              <a:spcBef>
                <a:spcPts val="1417"/>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800" spc="-1" strike="noStrike">
                <a:solidFill>
                  <a:srgbClr val="000000"/>
                </a:solidFill>
                <a:latin typeface="Calibri"/>
                <a:ea typeface="Droid Sans Fallback"/>
              </a:rPr>
              <a:t>Operational use of « traditional » GNSS radio-occultation observations in our NWP : </a:t>
            </a:r>
            <a:endParaRPr b="0" lang="en-US" sz="1800" spc="-1" strike="noStrike">
              <a:solidFill>
                <a:srgbClr val="000000"/>
              </a:solidFill>
              <a:latin typeface="Calibri"/>
            </a:endParaRPr>
          </a:p>
          <a:p>
            <a:pPr>
              <a:lnSpc>
                <a:spcPct val="90000"/>
              </a:lnSpc>
              <a:spcBef>
                <a:spcPts val="1417"/>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800" spc="-1" strike="noStrike">
                <a:solidFill>
                  <a:srgbClr val="000000"/>
                </a:solidFill>
                <a:latin typeface="Calibri"/>
                <a:ea typeface="Droid Sans Fallback"/>
              </a:rPr>
              <a:t>global (</a:t>
            </a:r>
            <a:r>
              <a:rPr b="1" lang="fr-FR" sz="1800" spc="-1" strike="noStrike">
                <a:solidFill>
                  <a:srgbClr val="000000"/>
                </a:solidFill>
                <a:latin typeface="Calibri"/>
                <a:ea typeface="Droid Sans Fallback"/>
              </a:rPr>
              <a:t>ARPEGE</a:t>
            </a:r>
            <a:r>
              <a:rPr b="0" lang="fr-FR" sz="1800" spc="-1" strike="noStrike">
                <a:solidFill>
                  <a:srgbClr val="000000"/>
                </a:solidFill>
                <a:latin typeface="Calibri"/>
                <a:ea typeface="Droid Sans Fallback"/>
              </a:rPr>
              <a:t>) + regional (</a:t>
            </a:r>
            <a:r>
              <a:rPr b="1" lang="fr-FR" sz="1800" spc="-1" strike="noStrike">
                <a:solidFill>
                  <a:srgbClr val="000000"/>
                </a:solidFill>
                <a:latin typeface="Calibri"/>
                <a:ea typeface="Droid Sans Fallback"/>
              </a:rPr>
              <a:t>AROME</a:t>
            </a:r>
            <a:r>
              <a:rPr b="0" lang="fr-FR" sz="1800" spc="-1" strike="noStrike">
                <a:solidFill>
                  <a:srgbClr val="000000"/>
                </a:solidFill>
                <a:latin typeface="Calibri"/>
                <a:ea typeface="Droid Sans Fallback"/>
              </a:rPr>
              <a:t>) models </a:t>
            </a:r>
            <a:endParaRPr b="0" lang="en-US" sz="1800" spc="-1" strike="noStrike">
              <a:solidFill>
                <a:srgbClr val="000000"/>
              </a:solidFill>
              <a:latin typeface="Calibri"/>
            </a:endParaRPr>
          </a:p>
          <a:p>
            <a:pPr lvl="2" marL="1296000" indent="-288000">
              <a:lnSpc>
                <a:spcPct val="100000"/>
              </a:lnSpc>
              <a:spcBef>
                <a:spcPts val="850"/>
              </a:spcBef>
              <a:buClr>
                <a:srgbClr val="000000"/>
              </a:buClr>
              <a:buSzPct val="45000"/>
              <a:buFont typeface="Wingdings" charset="2"/>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600" spc="-1" strike="noStrike">
                <a:solidFill>
                  <a:srgbClr val="000000"/>
                </a:solidFill>
                <a:latin typeface="Calibri"/>
                <a:ea typeface="Droid Sans Fallback"/>
              </a:rPr>
              <a:t>Assimilation of bending angles with a </a:t>
            </a:r>
            <a:r>
              <a:rPr b="1" lang="fr-FR" sz="1600" spc="-1" strike="noStrike">
                <a:solidFill>
                  <a:srgbClr val="000000"/>
                </a:solidFill>
                <a:latin typeface="Calibri"/>
                <a:ea typeface="Droid Sans Fallback"/>
              </a:rPr>
              <a:t>2D observation operator</a:t>
            </a:r>
            <a:endParaRPr b="0" lang="en-US" sz="1600" spc="-1" strike="noStrike">
              <a:solidFill>
                <a:srgbClr val="000000"/>
              </a:solidFill>
              <a:latin typeface="Calibri"/>
            </a:endParaRPr>
          </a:p>
          <a:p>
            <a:pPr lvl="2" marL="1296000" indent="-288000">
              <a:lnSpc>
                <a:spcPct val="100000"/>
              </a:lnSpc>
              <a:spcBef>
                <a:spcPts val="850"/>
              </a:spcBef>
              <a:buClr>
                <a:srgbClr val="000000"/>
              </a:buClr>
              <a:buSzPct val="45000"/>
              <a:buFont typeface="Wingdings" charset="2"/>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fr-FR" sz="1600" spc="-1" strike="noStrike">
                <a:solidFill>
                  <a:srgbClr val="000000"/>
                </a:solidFill>
                <a:latin typeface="Calibri"/>
                <a:ea typeface="Droid Sans Fallback"/>
              </a:rPr>
              <a:t>Importance of GNSS-RO observations for the analysis</a:t>
            </a:r>
            <a:r>
              <a:rPr b="0" lang="fr-FR" sz="1600" spc="-1" strike="noStrike">
                <a:solidFill>
                  <a:srgbClr val="000000"/>
                </a:solidFill>
                <a:latin typeface="Calibri"/>
                <a:ea typeface="Droid Sans Fallback"/>
              </a:rPr>
              <a:t>: </a:t>
            </a:r>
            <a:endParaRPr b="0" lang="en-US" sz="1600" spc="-1" strike="noStrike">
              <a:solidFill>
                <a:srgbClr val="000000"/>
              </a:solidFill>
              <a:latin typeface="Calibri"/>
            </a:endParaRPr>
          </a:p>
          <a:p>
            <a:pPr lvl="2" marL="1296000" indent="-288000">
              <a:lnSpc>
                <a:spcPct val="100000"/>
              </a:lnSpc>
              <a:spcBef>
                <a:spcPts val="850"/>
              </a:spcBef>
              <a:buClr>
                <a:srgbClr val="000000"/>
              </a:buClr>
              <a:buSzPct val="45000"/>
              <a:buFont typeface="Wingdings" charset="2"/>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600" spc="-1" strike="noStrike">
                <a:solidFill>
                  <a:srgbClr val="000000"/>
                </a:solidFill>
                <a:latin typeface="Calibri"/>
                <a:ea typeface="Droid Sans Fallback"/>
              </a:rPr>
              <a:t>GNSS-RO in our global model : less than 5 % of the total amount of the assimilated </a:t>
            </a:r>
            <a:endParaRPr b="0" lang="en-US" sz="1600" spc="-1" strike="noStrike">
              <a:solidFill>
                <a:srgbClr val="000000"/>
              </a:solidFill>
              <a:latin typeface="Calibri"/>
            </a:endParaRPr>
          </a:p>
          <a:p>
            <a:pPr lvl="2" marL="1296000" indent="-288000">
              <a:lnSpc>
                <a:spcPct val="100000"/>
              </a:lnSpc>
              <a:spcBef>
                <a:spcPts val="850"/>
              </a:spcBef>
              <a:buClr>
                <a:srgbClr val="000000"/>
              </a:buClr>
              <a:buSzPct val="45000"/>
              <a:buFont typeface="Wingdings" charset="2"/>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600" spc="-1" strike="noStrike">
                <a:solidFill>
                  <a:srgbClr val="000000"/>
                </a:solidFill>
                <a:latin typeface="Calibri"/>
                <a:ea typeface="Droid Sans Fallback"/>
              </a:rPr>
              <a:t>observations but </a:t>
            </a:r>
            <a:r>
              <a:rPr b="1" lang="fr-FR" sz="1600" spc="-1" strike="noStrike">
                <a:solidFill>
                  <a:srgbClr val="000000"/>
                </a:solidFill>
                <a:latin typeface="Calibri"/>
                <a:ea typeface="Droid Sans Fallback"/>
              </a:rPr>
              <a:t>16 % of the information content </a:t>
            </a:r>
            <a:r>
              <a:rPr b="0" lang="fr-FR" sz="1600" spc="-1" strike="noStrike">
                <a:solidFill>
                  <a:srgbClr val="000000"/>
                </a:solidFill>
                <a:latin typeface="Calibri"/>
                <a:ea typeface="Droid Sans Fallback"/>
              </a:rPr>
              <a:t>for the </a:t>
            </a:r>
            <a:r>
              <a:rPr b="1" lang="fr-FR" sz="1600" spc="-1" strike="noStrike">
                <a:solidFill>
                  <a:srgbClr val="000000"/>
                </a:solidFill>
                <a:latin typeface="Calibri"/>
                <a:ea typeface="Droid Sans Fallback"/>
              </a:rPr>
              <a:t>analysis</a:t>
            </a:r>
            <a:endParaRPr b="0" lang="en-US" sz="1600" spc="-1" strike="noStrike">
              <a:solidFill>
                <a:srgbClr val="000000"/>
              </a:solidFill>
              <a:latin typeface="Calibri"/>
            </a:endParaRPr>
          </a:p>
          <a:p>
            <a:pPr>
              <a:lnSpc>
                <a:spcPct val="100000"/>
              </a:lnSpc>
              <a:spcBef>
                <a:spcPts val="850"/>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600" spc="-1" strike="noStrike">
              <a:solidFill>
                <a:srgbClr val="000000"/>
              </a:solidFill>
              <a:latin typeface="Calibri"/>
            </a:endParaRPr>
          </a:p>
          <a:p>
            <a:pPr>
              <a:lnSpc>
                <a:spcPct val="100000"/>
              </a:lnSpc>
              <a:spcBef>
                <a:spcPts val="850"/>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100000"/>
              </a:lnSpc>
              <a:spcBef>
                <a:spcPts val="850"/>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100000"/>
              </a:lnSpc>
              <a:spcBef>
                <a:spcPts val="850"/>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100000"/>
              </a:lnSpc>
              <a:spcBef>
                <a:spcPts val="850"/>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100000"/>
              </a:lnSpc>
              <a:spcBef>
                <a:spcPts val="850"/>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100000"/>
              </a:lnSpc>
              <a:spcBef>
                <a:spcPts val="850"/>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100000"/>
              </a:lnSpc>
              <a:spcBef>
                <a:spcPts val="1131"/>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100000"/>
              </a:lnSpc>
              <a:spcBef>
                <a:spcPts val="1131"/>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100000"/>
              </a:lnSpc>
              <a:spcBef>
                <a:spcPts val="1131"/>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90000"/>
              </a:lnSpc>
              <a:spcBef>
                <a:spcPts val="1417"/>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p:txBody>
      </p:sp>
      <p:pic>
        <p:nvPicPr>
          <p:cNvPr id="171" name="Image 343" descr=""/>
          <p:cNvPicPr/>
          <p:nvPr/>
        </p:nvPicPr>
        <p:blipFill>
          <a:blip r:embed="rId1"/>
          <a:srcRect l="0" t="0" r="804" b="10819"/>
          <a:stretch/>
        </p:blipFill>
        <p:spPr>
          <a:xfrm>
            <a:off x="1547280" y="3528000"/>
            <a:ext cx="6012360" cy="3126960"/>
          </a:xfrm>
          <a:prstGeom prst="rect">
            <a:avLst/>
          </a:prstGeom>
          <a:ln w="0">
            <a:noFill/>
          </a:ln>
        </p:spPr>
      </p:pic>
      <p:sp>
        <p:nvSpPr>
          <p:cNvPr id="2" name="PlaceHolder 1"/>
          <p:cNvSpPr>
            <a:spLocks noGrp="1"/>
          </p:cNvSpPr>
          <p:nvPr>
            <p:ph type="sldNum" idx="4"/>
          </p:nvPr>
        </p:nvSpPr>
        <p:spPr/>
        <p:txBody>
          <a:bodyPr/>
          <a:p>
            <a:fld id="{9BDBFD6B-97B1-4BD7-AF0B-654E11DD0BD7}"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 name="ZoneTexte 344"/>
          <p:cNvSpPr/>
          <p:nvPr/>
        </p:nvSpPr>
        <p:spPr>
          <a:xfrm>
            <a:off x="963720" y="360000"/>
            <a:ext cx="8167320" cy="485280"/>
          </a:xfrm>
          <a:prstGeom prst="rect">
            <a:avLst/>
          </a:prstGeom>
          <a:noFill/>
          <a:ln w="0">
            <a:noFill/>
          </a:ln>
        </p:spPr>
        <p:style>
          <a:lnRef idx="0"/>
          <a:fillRef idx="0"/>
          <a:effectRef idx="0"/>
          <a:fontRef idx="minor"/>
        </p:style>
        <p:txBody>
          <a:bodyPr lIns="0" rIns="0" tIns="0" bIns="0" anchor="ctr">
            <a:noAutofit/>
          </a:bodyPr>
          <a:p>
            <a:pPr>
              <a:lnSpc>
                <a:spcPct val="104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fr-FR" sz="2200" spc="-1" strike="noStrike">
                <a:solidFill>
                  <a:srgbClr val="0084d1"/>
                </a:solidFill>
                <a:latin typeface="Arial"/>
                <a:ea typeface="Arial Unicode MS"/>
              </a:rPr>
              <a:t>French radar network (Mainland France)</a:t>
            </a:r>
            <a:endParaRPr b="0" lang="en-US" sz="2200" spc="-1" strike="noStrike">
              <a:solidFill>
                <a:srgbClr val="000000"/>
              </a:solidFill>
              <a:latin typeface="Calibri"/>
            </a:endParaRPr>
          </a:p>
        </p:txBody>
      </p:sp>
      <p:sp>
        <p:nvSpPr>
          <p:cNvPr id="173" name="Forme libre 345"/>
          <p:cNvSpPr/>
          <p:nvPr/>
        </p:nvSpPr>
        <p:spPr>
          <a:xfrm>
            <a:off x="144360" y="1944720"/>
            <a:ext cx="2952360" cy="4155840"/>
          </a:xfrm>
          <a:custGeom>
            <a:avLst/>
            <a:gdLst>
              <a:gd name="textAreaLeft" fmla="*/ 0 w 2952360"/>
              <a:gd name="textAreaRight" fmla="*/ 2952720 w 2952360"/>
              <a:gd name="textAreaTop" fmla="*/ 0 h 4155840"/>
              <a:gd name="textAreaBottom" fmla="*/ 4156200 h 4155840"/>
            </a:gdLst>
            <a:ahLst/>
            <a:rect l="textAreaLeft" t="textAreaTop" r="textAreaRight" b="textAreaBottom"/>
            <a:pathLst>
              <a:path w="21600" h="21600">
                <a:moveTo>
                  <a:pt x="0" y="0"/>
                </a:moveTo>
                <a:lnTo>
                  <a:pt x="21600" y="0"/>
                </a:lnTo>
                <a:lnTo>
                  <a:pt x="21600" y="21600"/>
                </a:lnTo>
                <a:lnTo>
                  <a:pt x="0" y="21600"/>
                </a:lnTo>
                <a:lnTo>
                  <a:pt x="0" y="0"/>
                </a:lnTo>
                <a:close/>
              </a:path>
            </a:pathLst>
          </a:custGeom>
          <a:solidFill>
            <a:srgbClr val="ffffff"/>
          </a:solidFill>
          <a:ln w="0">
            <a:noFill/>
          </a:ln>
        </p:spPr>
        <p:style>
          <a:lnRef idx="0"/>
          <a:fillRef idx="0"/>
          <a:effectRef idx="0"/>
          <a:fontRef idx="minor"/>
        </p:style>
        <p:txBody>
          <a:bodyPr lIns="90000" rIns="90000" tIns="46800" bIns="46800" anchor="t">
            <a:spAutoFit/>
          </a:bodyPr>
          <a:p>
            <a:pPr algn="ctr">
              <a:lnSpc>
                <a:spcPct val="85000"/>
              </a:lnSpc>
              <a:spcBef>
                <a:spcPts val="1247"/>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2000" spc="-1" strike="noStrike">
              <a:solidFill>
                <a:srgbClr val="000000"/>
              </a:solidFill>
              <a:latin typeface="Calibri"/>
            </a:endParaRPr>
          </a:p>
          <a:p>
            <a:pPr indent="-216000">
              <a:lnSpc>
                <a:spcPct val="85000"/>
              </a:lnSpc>
              <a:spcBef>
                <a:spcPts val="1247"/>
              </a:spcBef>
              <a:buClr>
                <a:srgbClr val="000000"/>
              </a:buClr>
              <a:buFont typeface="Wingdings" charset="2"/>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600" spc="-1" strike="noStrike">
                <a:solidFill>
                  <a:srgbClr val="000000"/>
                </a:solidFill>
                <a:latin typeface="Verdana"/>
                <a:ea typeface="DejaVu Sans"/>
              </a:rPr>
              <a:t> </a:t>
            </a:r>
            <a:r>
              <a:rPr b="0" lang="fr-FR" sz="1800" spc="-1" strike="noStrike">
                <a:solidFill>
                  <a:srgbClr val="000000"/>
                </a:solidFill>
                <a:latin typeface="Arial"/>
                <a:ea typeface="DejaVu Sans"/>
              </a:rPr>
              <a:t>32 radars</a:t>
            </a:r>
            <a:endParaRPr b="0" lang="en-US" sz="1800" spc="-1" strike="noStrike">
              <a:solidFill>
                <a:srgbClr val="000000"/>
              </a:solidFill>
              <a:latin typeface="Calibri"/>
            </a:endParaRPr>
          </a:p>
          <a:p>
            <a:pPr indent="-216000">
              <a:lnSpc>
                <a:spcPct val="85000"/>
              </a:lnSpc>
              <a:spcBef>
                <a:spcPts val="1247"/>
              </a:spcBef>
              <a:buClr>
                <a:srgbClr val="000000"/>
              </a:buClr>
              <a:buFont typeface="Wingdings" charset="2"/>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800" spc="-1" strike="noStrike">
                <a:solidFill>
                  <a:srgbClr val="000000"/>
                </a:solidFill>
                <a:latin typeface="Arial"/>
                <a:ea typeface="DejaVu Sans"/>
              </a:rPr>
              <a:t> </a:t>
            </a:r>
            <a:r>
              <a:rPr b="0" lang="fr-FR" sz="1800" spc="-1" strike="noStrike">
                <a:solidFill>
                  <a:srgbClr val="000000"/>
                </a:solidFill>
                <a:latin typeface="Arial"/>
                <a:ea typeface="DejaVu Sans"/>
              </a:rPr>
              <a:t>All Doppler (Triple-PRT)</a:t>
            </a:r>
            <a:endParaRPr b="0" lang="en-US" sz="1800" spc="-1" strike="noStrike">
              <a:solidFill>
                <a:srgbClr val="000000"/>
              </a:solidFill>
              <a:latin typeface="Calibri"/>
            </a:endParaRPr>
          </a:p>
          <a:p>
            <a:pPr indent="-216000">
              <a:lnSpc>
                <a:spcPct val="85000"/>
              </a:lnSpc>
              <a:spcBef>
                <a:spcPts val="1247"/>
              </a:spcBef>
              <a:buClr>
                <a:srgbClr val="000000"/>
              </a:buClr>
              <a:buFont typeface="Wingdings" charset="2"/>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800" spc="-1" strike="noStrike">
                <a:solidFill>
                  <a:srgbClr val="6666ff"/>
                </a:solidFill>
                <a:latin typeface="Arial"/>
                <a:ea typeface="DejaVu Sans"/>
              </a:rPr>
              <a:t> </a:t>
            </a:r>
            <a:r>
              <a:rPr b="0" lang="fr-FR" sz="1800" spc="-1" strike="noStrike">
                <a:solidFill>
                  <a:srgbClr val="6666ff"/>
                </a:solidFill>
                <a:latin typeface="Arial"/>
                <a:ea typeface="DejaVu Sans"/>
              </a:rPr>
              <a:t>20 C band (all DPOL)</a:t>
            </a:r>
            <a:endParaRPr b="0" lang="en-US" sz="1800" spc="-1" strike="noStrike">
              <a:solidFill>
                <a:srgbClr val="000000"/>
              </a:solidFill>
              <a:latin typeface="Calibri"/>
            </a:endParaRPr>
          </a:p>
          <a:p>
            <a:pPr indent="-216000">
              <a:lnSpc>
                <a:spcPct val="85000"/>
              </a:lnSpc>
              <a:spcBef>
                <a:spcPts val="1247"/>
              </a:spcBef>
              <a:buClr>
                <a:srgbClr val="000000"/>
              </a:buClr>
              <a:buFont typeface="Wingdings" charset="2"/>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800" spc="-1" strike="noStrike">
                <a:solidFill>
                  <a:srgbClr val="000000"/>
                </a:solidFill>
                <a:latin typeface="Arial"/>
                <a:ea typeface="DejaVu Sans"/>
              </a:rPr>
              <a:t> </a:t>
            </a:r>
            <a:r>
              <a:rPr b="0" lang="fr-FR" sz="1800" spc="-1" strike="noStrike">
                <a:solidFill>
                  <a:srgbClr val="ff3333"/>
                </a:solidFill>
                <a:latin typeface="Arial"/>
                <a:ea typeface="DejaVu Sans"/>
              </a:rPr>
              <a:t>5 S band (3 DPOL)</a:t>
            </a:r>
            <a:endParaRPr b="0" lang="en-US" sz="1800" spc="-1" strike="noStrike">
              <a:solidFill>
                <a:srgbClr val="000000"/>
              </a:solidFill>
              <a:latin typeface="Calibri"/>
            </a:endParaRPr>
          </a:p>
          <a:p>
            <a:pPr indent="-216000">
              <a:lnSpc>
                <a:spcPct val="85000"/>
              </a:lnSpc>
              <a:spcBef>
                <a:spcPts val="1247"/>
              </a:spcBef>
              <a:buClr>
                <a:srgbClr val="000000"/>
              </a:buClr>
              <a:buFont typeface="Wingdings" charset="2"/>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800" spc="-1" strike="noStrike">
                <a:solidFill>
                  <a:srgbClr val="000000"/>
                </a:solidFill>
                <a:latin typeface="Arial"/>
                <a:ea typeface="DejaVu Sans"/>
              </a:rPr>
              <a:t> </a:t>
            </a:r>
            <a:r>
              <a:rPr b="0" lang="fr-FR" sz="1800" spc="-1" strike="noStrike">
                <a:solidFill>
                  <a:srgbClr val="00cc00"/>
                </a:solidFill>
                <a:latin typeface="Arial"/>
                <a:ea typeface="DejaVu Sans"/>
              </a:rPr>
              <a:t>6 X band (all DPOL)</a:t>
            </a:r>
            <a:endParaRPr b="0" lang="en-US" sz="1800" spc="-1" strike="noStrike">
              <a:solidFill>
                <a:srgbClr val="000000"/>
              </a:solidFill>
              <a:latin typeface="Calibri"/>
            </a:endParaRPr>
          </a:p>
          <a:p>
            <a:pPr indent="-216000">
              <a:lnSpc>
                <a:spcPct val="85000"/>
              </a:lnSpc>
              <a:spcBef>
                <a:spcPts val="1247"/>
              </a:spcBef>
              <a:buClr>
                <a:srgbClr val="000000"/>
              </a:buClr>
              <a:buFont typeface="Wingdings" charset="2"/>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800" spc="-1" strike="noStrike">
                <a:solidFill>
                  <a:srgbClr val="000000"/>
                </a:solidFill>
                <a:latin typeface="Arial"/>
                <a:ea typeface="DejaVu Sans"/>
              </a:rPr>
              <a:t> </a:t>
            </a:r>
            <a:r>
              <a:rPr b="0" lang="fr-FR" sz="1800" spc="-1" strike="noStrike">
                <a:solidFill>
                  <a:srgbClr val="9966cc"/>
                </a:solidFill>
                <a:latin typeface="Arial"/>
                <a:ea typeface="DejaVu Sans"/>
              </a:rPr>
              <a:t>2 airport X band (all DPOL)</a:t>
            </a:r>
            <a:endParaRPr b="0" lang="en-US" sz="1800" spc="-1" strike="noStrike">
              <a:solidFill>
                <a:srgbClr val="000000"/>
              </a:solidFill>
              <a:latin typeface="Calibri"/>
            </a:endParaRPr>
          </a:p>
          <a:p>
            <a:pPr>
              <a:lnSpc>
                <a:spcPct val="85000"/>
              </a:lnSpc>
              <a:spcBef>
                <a:spcPts val="1247"/>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a:lnSpc>
                <a:spcPct val="85000"/>
              </a:lnSpc>
              <a:spcBef>
                <a:spcPts val="1247"/>
              </a:spcBef>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n-US" sz="1800" spc="-1" strike="noStrike">
              <a:solidFill>
                <a:srgbClr val="000000"/>
              </a:solidFill>
              <a:latin typeface="Calibri"/>
            </a:endParaRPr>
          </a:p>
          <a:p>
            <a:pPr indent="-216000">
              <a:lnSpc>
                <a:spcPct val="85000"/>
              </a:lnSpc>
              <a:spcBef>
                <a:spcPts val="1247"/>
              </a:spcBef>
              <a:buClr>
                <a:srgbClr val="000000"/>
              </a:buClr>
              <a:buFont typeface="Wingdings" charset="2"/>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fr-FR" sz="1800" spc="-1" strike="noStrike">
                <a:solidFill>
                  <a:srgbClr val="000000"/>
                </a:solidFill>
                <a:latin typeface="Arial"/>
                <a:ea typeface="DejaVu Sans"/>
              </a:rPr>
              <a:t> </a:t>
            </a:r>
            <a:r>
              <a:rPr b="0" lang="fr-FR" sz="1800" spc="-1" strike="noStrike">
                <a:solidFill>
                  <a:srgbClr val="000000"/>
                </a:solidFill>
                <a:latin typeface="Arial"/>
                <a:ea typeface="DejaVu Sans"/>
              </a:rPr>
              <a:t>+ 7 radars overseas</a:t>
            </a:r>
            <a:endParaRPr b="0" lang="en-US" sz="1800" spc="-1" strike="noStrike">
              <a:solidFill>
                <a:srgbClr val="000000"/>
              </a:solidFill>
              <a:latin typeface="Calibri"/>
            </a:endParaRPr>
          </a:p>
        </p:txBody>
      </p:sp>
      <p:sp>
        <p:nvSpPr>
          <p:cNvPr id="174" name="Rectangle 346"/>
          <p:cNvSpPr/>
          <p:nvPr/>
        </p:nvSpPr>
        <p:spPr>
          <a:xfrm>
            <a:off x="1117440" y="139320"/>
            <a:ext cx="8000640" cy="705960"/>
          </a:xfrm>
          <a:prstGeom prst="rect">
            <a:avLst/>
          </a:pr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
        <p:nvSpPr>
          <p:cNvPr id="175" name="ZoneTexte 347"/>
          <p:cNvSpPr/>
          <p:nvPr/>
        </p:nvSpPr>
        <p:spPr>
          <a:xfrm>
            <a:off x="3256920" y="1219320"/>
            <a:ext cx="4302720" cy="36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fr-FR" sz="1800" spc="-1" strike="noStrike">
                <a:solidFill>
                  <a:srgbClr val="000000"/>
                </a:solidFill>
                <a:latin typeface="Arial"/>
                <a:ea typeface="DejaVu Sans"/>
              </a:rPr>
              <a:t>French radar network  - August 2019</a:t>
            </a:r>
            <a:endParaRPr b="0" lang="en-US" sz="1800" spc="-1" strike="noStrike">
              <a:solidFill>
                <a:srgbClr val="000000"/>
              </a:solidFill>
              <a:latin typeface="Calibri"/>
            </a:endParaRPr>
          </a:p>
        </p:txBody>
      </p:sp>
      <p:pic>
        <p:nvPicPr>
          <p:cNvPr id="176" name="Image 348" descr=""/>
          <p:cNvPicPr/>
          <p:nvPr/>
        </p:nvPicPr>
        <p:blipFill>
          <a:blip r:embed="rId1"/>
          <a:stretch/>
        </p:blipFill>
        <p:spPr>
          <a:xfrm>
            <a:off x="2952000" y="1584000"/>
            <a:ext cx="6177960" cy="4391640"/>
          </a:xfrm>
          <a:prstGeom prst="rect">
            <a:avLst/>
          </a:prstGeom>
          <a:ln w="0">
            <a:noFill/>
          </a:ln>
        </p:spPr>
      </p:pic>
      <p:sp>
        <p:nvSpPr>
          <p:cNvPr id="2" name="PlaceHolder 1"/>
          <p:cNvSpPr>
            <a:spLocks noGrp="1"/>
          </p:cNvSpPr>
          <p:nvPr>
            <p:ph type="sldNum" idx="4"/>
          </p:nvPr>
        </p:nvSpPr>
        <p:spPr/>
        <p:txBody>
          <a:bodyPr/>
          <a:p>
            <a:fld id="{89684B49-99D6-4AB2-80AE-1ECE5A1452C5}"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ZoneTexte 349"/>
          <p:cNvSpPr/>
          <p:nvPr/>
        </p:nvSpPr>
        <p:spPr>
          <a:xfrm>
            <a:off x="963360" y="0"/>
            <a:ext cx="8164080" cy="842760"/>
          </a:xfrm>
          <a:prstGeom prst="rect">
            <a:avLst/>
          </a:prstGeom>
          <a:noFill/>
          <a:ln w="0">
            <a:noFill/>
          </a:ln>
        </p:spPr>
        <p:style>
          <a:lnRef idx="0"/>
          <a:fillRef idx="0"/>
          <a:effectRef idx="0"/>
          <a:fontRef idx="minor"/>
        </p:style>
        <p:txBody>
          <a:bodyPr lIns="0" rIns="0" tIns="0" bIns="0" anchor="ctr">
            <a:noAutofit/>
          </a:bodyPr>
          <a:p>
            <a:pPr>
              <a:lnSpc>
                <a:spcPct val="100000"/>
              </a:lnSpc>
              <a:buNone/>
            </a:pPr>
            <a:endParaRPr b="1" lang="fr-FR" sz="2400" spc="-1" strike="noStrike">
              <a:solidFill>
                <a:srgbClr val="008fbd"/>
              </a:solidFill>
              <a:latin typeface="Arial"/>
              <a:ea typeface="DejaVu Sans"/>
            </a:endParaRPr>
          </a:p>
        </p:txBody>
      </p:sp>
      <p:sp>
        <p:nvSpPr>
          <p:cNvPr id="178" name="ZoneTexte 350"/>
          <p:cNvSpPr/>
          <p:nvPr/>
        </p:nvSpPr>
        <p:spPr>
          <a:xfrm>
            <a:off x="864720" y="1415520"/>
            <a:ext cx="7805520" cy="4838400"/>
          </a:xfrm>
          <a:prstGeom prst="rect">
            <a:avLst/>
          </a:prstGeom>
          <a:noFill/>
          <a:ln w="0">
            <a:noFill/>
          </a:ln>
        </p:spPr>
        <p:style>
          <a:lnRef idx="0"/>
          <a:fillRef idx="0"/>
          <a:effectRef idx="0"/>
          <a:fontRef idx="minor"/>
        </p:style>
        <p:txBody>
          <a:bodyPr lIns="0" rIns="0" tIns="0" bIns="0" anchor="t">
            <a:normAutofit/>
          </a:bodyPr>
          <a:p>
            <a:pPr>
              <a:lnSpc>
                <a:spcPct val="100000"/>
              </a:lnSpc>
              <a:buNone/>
            </a:pPr>
            <a:endParaRPr b="0" lang="fr-FR" sz="2000" spc="-1" strike="noStrike">
              <a:solidFill>
                <a:srgbClr val="0084d1"/>
              </a:solidFill>
              <a:latin typeface="Arial"/>
              <a:ea typeface="DejaVu Sans"/>
            </a:endParaRPr>
          </a:p>
        </p:txBody>
      </p:sp>
      <p:sp>
        <p:nvSpPr>
          <p:cNvPr id="179" name="Rectangle 352"/>
          <p:cNvSpPr/>
          <p:nvPr/>
        </p:nvSpPr>
        <p:spPr>
          <a:xfrm>
            <a:off x="5904000" y="5544000"/>
            <a:ext cx="1727640" cy="503640"/>
          </a:xfrm>
          <a:prstGeom prst="rect">
            <a:avLst/>
          </a:prstGeom>
          <a:solidFill>
            <a:srgbClr val="ffffff"/>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
        <p:nvSpPr>
          <p:cNvPr id="180" name="Rectangle 353"/>
          <p:cNvSpPr/>
          <p:nvPr/>
        </p:nvSpPr>
        <p:spPr>
          <a:xfrm>
            <a:off x="72000" y="6048000"/>
            <a:ext cx="1007640" cy="503640"/>
          </a:xfrm>
          <a:prstGeom prst="rect">
            <a:avLst/>
          </a:prstGeom>
          <a:solidFill>
            <a:srgbClr val="ffffff"/>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pic>
        <p:nvPicPr>
          <p:cNvPr id="181" name="Picture 2" descr=""/>
          <p:cNvPicPr/>
          <p:nvPr/>
        </p:nvPicPr>
        <p:blipFill>
          <a:blip r:embed="rId1"/>
          <a:stretch/>
        </p:blipFill>
        <p:spPr>
          <a:xfrm>
            <a:off x="0" y="0"/>
            <a:ext cx="9142200" cy="6864120"/>
          </a:xfrm>
          <a:prstGeom prst="rect">
            <a:avLst/>
          </a:prstGeom>
          <a:ln w="9525">
            <a:noFill/>
          </a:ln>
        </p:spPr>
      </p:pic>
      <p:sp>
        <p:nvSpPr>
          <p:cNvPr id="2" name="PlaceHolder 1"/>
          <p:cNvSpPr>
            <a:spLocks noGrp="1"/>
          </p:cNvSpPr>
          <p:nvPr>
            <p:ph type="sldNum" idx="4"/>
          </p:nvPr>
        </p:nvSpPr>
        <p:spPr/>
        <p:txBody>
          <a:bodyPr/>
          <a:p>
            <a:fld id="{5928F63F-69AC-4B3E-AE6D-2F9DBE2AF281}"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2" name="ZoneTexte 354"/>
          <p:cNvSpPr/>
          <p:nvPr/>
        </p:nvSpPr>
        <p:spPr>
          <a:xfrm>
            <a:off x="963720" y="360000"/>
            <a:ext cx="8167320" cy="485280"/>
          </a:xfrm>
          <a:prstGeom prst="rect">
            <a:avLst/>
          </a:prstGeom>
          <a:noFill/>
          <a:ln w="0">
            <a:noFill/>
          </a:ln>
        </p:spPr>
        <p:style>
          <a:lnRef idx="0"/>
          <a:fillRef idx="0"/>
          <a:effectRef idx="0"/>
          <a:fontRef idx="minor"/>
        </p:style>
        <p:txBody>
          <a:bodyPr lIns="0" rIns="0" tIns="0" bIns="0" anchor="ctr">
            <a:noAutofit/>
          </a:bodyPr>
          <a:p>
            <a:pPr>
              <a:lnSpc>
                <a:spcPct val="104000"/>
              </a:lnSpc>
              <a:buNone/>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fr-FR" sz="2200" spc="-1" strike="noStrike">
                <a:solidFill>
                  <a:srgbClr val="0084d1"/>
                </a:solidFill>
                <a:latin typeface="Arial"/>
                <a:ea typeface="Arial Unicode MS"/>
              </a:rPr>
              <a:t>Summary</a:t>
            </a:r>
            <a:endParaRPr b="0" lang="en-US" sz="2200" spc="-1" strike="noStrike">
              <a:solidFill>
                <a:srgbClr val="000000"/>
              </a:solidFill>
              <a:latin typeface="Calibri"/>
            </a:endParaRPr>
          </a:p>
        </p:txBody>
      </p:sp>
      <p:sp>
        <p:nvSpPr>
          <p:cNvPr id="183" name="Rectangle 355"/>
          <p:cNvSpPr/>
          <p:nvPr/>
        </p:nvSpPr>
        <p:spPr>
          <a:xfrm>
            <a:off x="1117440" y="139320"/>
            <a:ext cx="8000640" cy="705960"/>
          </a:xfrm>
          <a:prstGeom prst="rect">
            <a:avLst/>
          </a:prstGeom>
          <a:no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Calibri"/>
            </a:endParaRPr>
          </a:p>
        </p:txBody>
      </p:sp>
      <p:sp>
        <p:nvSpPr>
          <p:cNvPr id="184" name="ZoneTexte 356"/>
          <p:cNvSpPr/>
          <p:nvPr/>
        </p:nvSpPr>
        <p:spPr>
          <a:xfrm>
            <a:off x="1368000" y="1656000"/>
            <a:ext cx="5104440" cy="145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fr-FR" sz="1800" spc="-1" strike="noStrike">
                <a:solidFill>
                  <a:srgbClr val="000000"/>
                </a:solidFill>
                <a:latin typeface="Arial"/>
                <a:ea typeface="DejaVu Sans"/>
              </a:rPr>
              <a:t>1 NWP models &amp; MF observations</a:t>
            </a:r>
            <a:endParaRPr b="0" lang="en-US" sz="1800" spc="-1" strike="noStrike">
              <a:solidFill>
                <a:srgbClr val="000000"/>
              </a:solidFill>
              <a:latin typeface="Calibri"/>
            </a:endParaRPr>
          </a:p>
          <a:p>
            <a:pPr>
              <a:lnSpc>
                <a:spcPct val="100000"/>
              </a:lnSpc>
              <a:buNone/>
            </a:pPr>
            <a:endParaRPr b="0" lang="en-US" sz="1800" spc="-1" strike="noStrike">
              <a:solidFill>
                <a:srgbClr val="000000"/>
              </a:solidFill>
              <a:latin typeface="Calibri"/>
            </a:endParaRPr>
          </a:p>
          <a:p>
            <a:pPr>
              <a:lnSpc>
                <a:spcPct val="100000"/>
              </a:lnSpc>
              <a:buNone/>
            </a:pPr>
            <a:r>
              <a:rPr b="0" lang="fr-FR" sz="1800" spc="-1" strike="noStrike">
                <a:solidFill>
                  <a:srgbClr val="c9211e"/>
                </a:solidFill>
                <a:latin typeface="Arial"/>
                <a:ea typeface="DejaVu Sans"/>
              </a:rPr>
              <a:t>2 Current use of polarimetric data</a:t>
            </a:r>
            <a:endParaRPr b="0" lang="en-US" sz="1800" spc="-1" strike="noStrike">
              <a:solidFill>
                <a:srgbClr val="000000"/>
              </a:solidFill>
              <a:latin typeface="Calibri"/>
            </a:endParaRPr>
          </a:p>
          <a:p>
            <a:pPr>
              <a:lnSpc>
                <a:spcPct val="100000"/>
              </a:lnSpc>
              <a:buNone/>
            </a:pPr>
            <a:endParaRPr b="0" lang="en-US" sz="1800" spc="-1" strike="noStrike">
              <a:solidFill>
                <a:srgbClr val="000000"/>
              </a:solidFill>
              <a:latin typeface="Calibri"/>
            </a:endParaRPr>
          </a:p>
          <a:p>
            <a:pPr>
              <a:lnSpc>
                <a:spcPct val="100000"/>
              </a:lnSpc>
              <a:buNone/>
            </a:pPr>
            <a:r>
              <a:rPr b="0" lang="fr-FR" sz="1800" spc="-1" strike="noStrike">
                <a:solidFill>
                  <a:srgbClr val="000000"/>
                </a:solidFill>
                <a:latin typeface="Arial"/>
                <a:ea typeface="DejaVu Sans"/>
              </a:rPr>
              <a:t>3 Perspectives of use of GNSS Polarimetric data</a:t>
            </a:r>
            <a:endParaRPr b="0" lang="en-US" sz="1800" spc="-1" strike="noStrike">
              <a:solidFill>
                <a:srgbClr val="000000"/>
              </a:solidFill>
              <a:latin typeface="Calibri"/>
            </a:endParaRPr>
          </a:p>
          <a:p>
            <a:pPr>
              <a:lnSpc>
                <a:spcPct val="100000"/>
              </a:lnSpc>
              <a:buNone/>
            </a:pPr>
            <a:endParaRPr b="0" lang="en-US" sz="1800" spc="-1" strike="noStrike">
              <a:solidFill>
                <a:srgbClr val="000000"/>
              </a:solidFill>
              <a:latin typeface="Calibri"/>
            </a:endParaRPr>
          </a:p>
          <a:p>
            <a:pPr>
              <a:lnSpc>
                <a:spcPct val="100000"/>
              </a:lnSpc>
              <a:buNone/>
            </a:pPr>
            <a:r>
              <a:rPr b="0" lang="fr-FR" sz="1800" spc="-1" strike="noStrike">
                <a:solidFill>
                  <a:srgbClr val="000000"/>
                </a:solidFill>
                <a:latin typeface="Arial"/>
                <a:ea typeface="DejaVu Sans"/>
              </a:rPr>
              <a:t>4 Conclusion</a:t>
            </a:r>
            <a:endParaRPr b="0" lang="en-US" sz="1800" spc="-1" strike="noStrike">
              <a:solidFill>
                <a:srgbClr val="000000"/>
              </a:solidFill>
              <a:latin typeface="Calibri"/>
            </a:endParaRPr>
          </a:p>
        </p:txBody>
      </p:sp>
      <p:sp>
        <p:nvSpPr>
          <p:cNvPr id="2" name="PlaceHolder 1"/>
          <p:cNvSpPr>
            <a:spLocks noGrp="1"/>
          </p:cNvSpPr>
          <p:nvPr>
            <p:ph type="sldNum" idx="4"/>
          </p:nvPr>
        </p:nvSpPr>
        <p:spPr/>
        <p:txBody>
          <a:bodyPr/>
          <a:p>
            <a:fld id="{F6A8E92A-9701-47C0-B032-0436FC838BA2}"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559</TotalTime>
  <Application>Collabora_Office/22.05.20.1$Linux_X86_64 LibreOffice_project/889f81dd0ae41aba3eb5a07fdc42ab591a074813</Application>
  <AppVersion>15.0000</AppVersion>
  <Words>1044</Words>
  <Paragraphs>222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2016-08-16T17:19:13Z</dcterms:created>
  <dc:creator>Bernard Urban</dc:creator>
  <dc:description/>
  <dc:language>fr-FR</dc:language>
  <cp:lastModifiedBy/>
  <dcterms:modified xsi:type="dcterms:W3CDTF">2023-11-29T01:19:41Z</dcterms:modified>
  <cp:revision>66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7</vt:i4>
  </property>
  <property fmtid="{D5CDD505-2E9C-101B-9397-08002B2CF9AE}" pid="3" name="PresentationFormat">
    <vt:lpwstr>Affichage à l'écran (4:3)</vt:lpwstr>
  </property>
  <property fmtid="{D5CDD505-2E9C-101B-9397-08002B2CF9AE}" pid="4" name="Slides">
    <vt:i4>19</vt:i4>
  </property>
</Properties>
</file>