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diagrams/layout1.xml" ContentType="application/vnd.openxmlformats-officedocument.drawingml.diagramLayout+xml"/>
  <Override PartName="/ppt/diagrams/data1.xml" ContentType="application/vnd.openxmlformats-officedocument.drawingml.diagramData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notesSlides/_rels/notesSlide22.xml.rels" ContentType="application/vnd.openxmlformats-package.relationships+xml"/>
  <Override PartName="/ppt/notesSlides/_rels/notesSlide14.xml.rels" ContentType="application/vnd.openxmlformats-package.relationships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25.jpeg" ContentType="image/jpeg"/>
  <Override PartName="/ppt/media/image11.tif" ContentType="image/tiff"/>
  <Override PartName="/ppt/media/image28.png" ContentType="image/png"/>
  <Override PartName="/ppt/media/image27.png" ContentType="image/png"/>
  <Override PartName="/ppt/media/image20.png" ContentType="image/png"/>
  <Override PartName="/ppt/media/image19.png" ContentType="image/png"/>
  <Override PartName="/ppt/media/image18.png" ContentType="image/png"/>
  <Override PartName="/ppt/media/image26.png" ContentType="image/png"/>
  <Override PartName="/ppt/media/image7.jpeg" ContentType="image/jpeg"/>
  <Override PartName="/ppt/media/image37.png" ContentType="image/png"/>
  <Override PartName="/ppt/media/image14.png" ContentType="image/png"/>
  <Override PartName="/ppt/media/image38.png" ContentType="image/png"/>
  <Override PartName="/ppt/media/image22.png" ContentType="image/png"/>
  <Override PartName="/ppt/media/image15.png" ContentType="image/png"/>
  <Override PartName="/ppt/media/image23.png" ContentType="image/png"/>
  <Override PartName="/ppt/media/image16.png" ContentType="image/png"/>
  <Override PartName="/ppt/media/image24.png" ContentType="image/png"/>
  <Override PartName="/ppt/media/image17.png" ContentType="image/png"/>
  <Override PartName="/ppt/media/image29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8.jpeg" ContentType="image/jpeg"/>
  <Override PartName="/ppt/media/image36.png" ContentType="image/png"/>
  <Override PartName="/ppt/media/image12.jpeg" ContentType="image/jpeg"/>
  <Override PartName="/ppt/media/image13.jpeg" ContentType="image/jpeg"/>
  <Override PartName="/ppt/media/image10.tif" ContentType="image/tiff"/>
  <Override PartName="/ppt/media/image21.wmf" ContentType="image/x-wmf"/>
  <Override PartName="/ppt/media/image9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30.wmf" ContentType="image/x-wmf"/>
  <Override PartName="/ppt/media/image5.png" ContentType="image/png"/>
  <Override PartName="/ppt/media/image6.png" ContentType="image/png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_rels/.rels" ContentType="application/vnd.openxmlformats-package.relationships+xml"/>
  <Override PartName="/customXml/itemProps3.xml" ContentType="application/vnd.openxmlformats-officedocument.customXmlPropertie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_rels/item3.xml.rels" ContentType="application/vnd.openxmlformats-package.relationships+xml"/>
  <Override PartName="/customXml/item3.xml" ContentType="application/xml"/>
  <Override PartName="/customXml/itemProps2.xml" ContentType="application/vnd.openxmlformats-officedocument.customXmlProperties+xml"/>
  <Override PartName="/customXml/item1.xml" ContentType="application/xml"/>
  <Override PartName="/customXml/item2.xml" ContentType="application/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2000" cy="6858000"/>
  <p:notesSz cx="7010400" cy="9296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93CB6-DF19-43A1-A69E-E5509275A6AA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FF1EC5D-65D1-462B-A563-0BAFFAD301F6}">
      <dgm:prSet/>
      <dgm:spPr/>
      <dgm:t>
        <a:bodyPr/>
        <a:lstStyle/>
        <a:p>
          <a:r>
            <a:rPr lang="en-US" dirty="0"/>
            <a:t>Polarimetric Cloud Ice Measurements with Passive MW</a:t>
          </a:r>
        </a:p>
      </dgm:t>
    </dgm:pt>
    <dgm:pt modelId="{06571B12-E358-4EA9-90BD-815BE1E83D0E}" type="parTrans" cxnId="{9F235EA3-0805-43ED-8793-86D311257D93}">
      <dgm:prSet/>
      <dgm:spPr/>
      <dgm:t>
        <a:bodyPr/>
        <a:lstStyle/>
        <a:p>
          <a:endParaRPr lang="en-US"/>
        </a:p>
      </dgm:t>
    </dgm:pt>
    <dgm:pt modelId="{9B66768C-6C1F-4129-BC3C-46ABBEAD48EB}" type="sibTrans" cxnId="{9F235EA3-0805-43ED-8793-86D311257D93}">
      <dgm:prSet/>
      <dgm:spPr/>
      <dgm:t>
        <a:bodyPr/>
        <a:lstStyle/>
        <a:p>
          <a:endParaRPr lang="en-US"/>
        </a:p>
      </dgm:t>
    </dgm:pt>
    <dgm:pt modelId="{24C15E80-143A-4C9C-80AD-D9341DF72DC2}">
      <dgm:prSet/>
      <dgm:spPr/>
      <dgm:t>
        <a:bodyPr/>
        <a:lstStyle/>
        <a:p>
          <a:r>
            <a:rPr lang="en-US" dirty="0"/>
            <a:t>Aura/MLS 122 GHz</a:t>
          </a:r>
        </a:p>
      </dgm:t>
    </dgm:pt>
    <dgm:pt modelId="{046610E1-DF62-4110-A77A-E11B173A1B34}" type="parTrans" cxnId="{B0798C4E-FE9B-4D02-9B6D-6F1673CE394F}">
      <dgm:prSet/>
      <dgm:spPr/>
      <dgm:t>
        <a:bodyPr/>
        <a:lstStyle/>
        <a:p>
          <a:endParaRPr lang="en-US"/>
        </a:p>
      </dgm:t>
    </dgm:pt>
    <dgm:pt modelId="{04989015-E8AC-4258-A3D1-A54B39B17DC0}" type="sibTrans" cxnId="{B0798C4E-FE9B-4D02-9B6D-6F1673CE394F}">
      <dgm:prSet/>
      <dgm:spPr/>
      <dgm:t>
        <a:bodyPr/>
        <a:lstStyle/>
        <a:p>
          <a:endParaRPr lang="en-US"/>
        </a:p>
      </dgm:t>
    </dgm:pt>
    <dgm:pt modelId="{73EDD187-12E3-480A-8E9D-F5FBA9AA9844}">
      <dgm:prSet/>
      <dgm:spPr/>
      <dgm:t>
        <a:bodyPr/>
        <a:lstStyle/>
        <a:p>
          <a:r>
            <a:rPr lang="en-US" dirty="0"/>
            <a:t>ER-2/</a:t>
          </a:r>
          <a:r>
            <a:rPr lang="en-US" dirty="0" err="1"/>
            <a:t>CoSSIR</a:t>
          </a:r>
          <a:r>
            <a:rPr lang="en-US" dirty="0"/>
            <a:t> 170, 325, 684 GHz</a:t>
          </a:r>
        </a:p>
      </dgm:t>
    </dgm:pt>
    <dgm:pt modelId="{687D6943-0D3C-44D7-95DE-6190938BC204}" type="parTrans" cxnId="{07DBC211-76D9-4525-B502-A77F4E4EB917}">
      <dgm:prSet/>
      <dgm:spPr/>
      <dgm:t>
        <a:bodyPr/>
        <a:lstStyle/>
        <a:p>
          <a:endParaRPr lang="en-US"/>
        </a:p>
      </dgm:t>
    </dgm:pt>
    <dgm:pt modelId="{A71AC884-5D66-40BC-8F07-4F235BCBC958}" type="sibTrans" cxnId="{07DBC211-76D9-4525-B502-A77F4E4EB917}">
      <dgm:prSet/>
      <dgm:spPr/>
      <dgm:t>
        <a:bodyPr/>
        <a:lstStyle/>
        <a:p>
          <a:endParaRPr lang="en-US"/>
        </a:p>
      </dgm:t>
    </dgm:pt>
    <dgm:pt modelId="{DF4ED983-B7B6-4039-A8AF-F3B7D53AFF38}">
      <dgm:prSet/>
      <dgm:spPr/>
      <dgm:t>
        <a:bodyPr/>
        <a:lstStyle/>
        <a:p>
          <a:r>
            <a:rPr lang="en-US" dirty="0"/>
            <a:t>Current Concepts in Development</a:t>
          </a:r>
        </a:p>
      </dgm:t>
    </dgm:pt>
    <dgm:pt modelId="{F388BF3C-0089-4CDD-B2C3-F8B31B190543}" type="parTrans" cxnId="{F32021B5-7C26-4188-B4F0-E6FDEE748B91}">
      <dgm:prSet/>
      <dgm:spPr/>
      <dgm:t>
        <a:bodyPr/>
        <a:lstStyle/>
        <a:p>
          <a:endParaRPr lang="en-US"/>
        </a:p>
      </dgm:t>
    </dgm:pt>
    <dgm:pt modelId="{F88D550C-64FB-49F2-94FF-1289CB7946D2}" type="sibTrans" cxnId="{F32021B5-7C26-4188-B4F0-E6FDEE748B91}">
      <dgm:prSet/>
      <dgm:spPr/>
      <dgm:t>
        <a:bodyPr/>
        <a:lstStyle/>
        <a:p>
          <a:endParaRPr lang="en-US"/>
        </a:p>
      </dgm:t>
    </dgm:pt>
    <dgm:pt modelId="{B715DD06-1360-40CD-9E92-A108E052D1AF}">
      <dgm:prSet/>
      <dgm:spPr/>
      <dgm:t>
        <a:bodyPr/>
        <a:lstStyle/>
        <a:p>
          <a:r>
            <a:rPr lang="en-US" dirty="0"/>
            <a:t>IIP/SWIRP 220, 680 GHz</a:t>
          </a:r>
        </a:p>
      </dgm:t>
    </dgm:pt>
    <dgm:pt modelId="{D190F8B2-E9A9-49D8-B651-7CD2564F1ED7}" type="parTrans" cxnId="{C03E3625-0866-4E7C-A8C3-AE126F63C888}">
      <dgm:prSet/>
      <dgm:spPr/>
      <dgm:t>
        <a:bodyPr/>
        <a:lstStyle/>
        <a:p>
          <a:endParaRPr lang="en-US"/>
        </a:p>
      </dgm:t>
    </dgm:pt>
    <dgm:pt modelId="{564D44A2-1969-4C3C-BF25-D34B47660B8C}" type="sibTrans" cxnId="{C03E3625-0866-4E7C-A8C3-AE126F63C888}">
      <dgm:prSet/>
      <dgm:spPr/>
      <dgm:t>
        <a:bodyPr/>
        <a:lstStyle/>
        <a:p>
          <a:endParaRPr lang="en-US"/>
        </a:p>
      </dgm:t>
    </dgm:pt>
    <dgm:pt modelId="{4F8EA77B-9804-4616-854B-868BD09BC05D}">
      <dgm:prSet/>
      <dgm:spPr/>
      <dgm:t>
        <a:bodyPr/>
        <a:lstStyle/>
        <a:p>
          <a:r>
            <a:rPr lang="en-US" dirty="0"/>
            <a:t>Discussions and Thoughts for Polarimetric RO</a:t>
          </a:r>
        </a:p>
      </dgm:t>
    </dgm:pt>
    <dgm:pt modelId="{A29266B8-ED99-4FEA-8F72-6536482F4CB6}" type="parTrans" cxnId="{F97BF443-E58D-48FB-A0E5-27798DEF7CBD}">
      <dgm:prSet/>
      <dgm:spPr/>
      <dgm:t>
        <a:bodyPr/>
        <a:lstStyle/>
        <a:p>
          <a:endParaRPr lang="en-US"/>
        </a:p>
      </dgm:t>
    </dgm:pt>
    <dgm:pt modelId="{64449AC3-921D-40AE-90BA-80C1D6DCD974}" type="sibTrans" cxnId="{F97BF443-E58D-48FB-A0E5-27798DEF7CBD}">
      <dgm:prSet/>
      <dgm:spPr/>
      <dgm:t>
        <a:bodyPr/>
        <a:lstStyle/>
        <a:p>
          <a:endParaRPr lang="en-US"/>
        </a:p>
      </dgm:t>
    </dgm:pt>
    <dgm:pt modelId="{AEA36F4B-1F2C-154D-808A-52FD6DB847FB}">
      <dgm:prSet/>
      <dgm:spPr/>
      <dgm:t>
        <a:bodyPr/>
        <a:lstStyle/>
        <a:p>
          <a:r>
            <a:rPr lang="en-US" dirty="0"/>
            <a:t>GMI</a:t>
          </a:r>
          <a:r>
            <a:rPr lang="en-US" baseline="0" dirty="0"/>
            <a:t> 89, 166 GHz</a:t>
          </a:r>
          <a:endParaRPr lang="en-US" dirty="0"/>
        </a:p>
      </dgm:t>
    </dgm:pt>
    <dgm:pt modelId="{72233A7F-F47B-A44E-B0A4-B4BF6ABA57DF}" type="parTrans" cxnId="{0D479798-A892-8544-BC92-1A15AEF5BF95}">
      <dgm:prSet/>
      <dgm:spPr/>
      <dgm:t>
        <a:bodyPr/>
        <a:lstStyle/>
        <a:p>
          <a:endParaRPr lang="en-US"/>
        </a:p>
      </dgm:t>
    </dgm:pt>
    <dgm:pt modelId="{8F20C143-D9EF-4A42-A382-81B5B4119CBB}" type="sibTrans" cxnId="{0D479798-A892-8544-BC92-1A15AEF5BF95}">
      <dgm:prSet/>
      <dgm:spPr/>
      <dgm:t>
        <a:bodyPr/>
        <a:lstStyle/>
        <a:p>
          <a:endParaRPr lang="en-US"/>
        </a:p>
      </dgm:t>
    </dgm:pt>
    <dgm:pt modelId="{E3F16560-FF6B-644F-89E6-71703D1575BF}">
      <dgm:prSet/>
      <dgm:spPr/>
      <dgm:t>
        <a:bodyPr/>
        <a:lstStyle/>
        <a:p>
          <a:r>
            <a:rPr lang="en-US" dirty="0"/>
            <a:t>EV6/</a:t>
          </a:r>
          <a:r>
            <a:rPr lang="en-US" dirty="0" err="1"/>
            <a:t>PolSIR</a:t>
          </a:r>
          <a:r>
            <a:rPr lang="en-US" dirty="0"/>
            <a:t> 325, 680 GHz</a:t>
          </a:r>
        </a:p>
      </dgm:t>
    </dgm:pt>
    <dgm:pt modelId="{3DEFEA3C-374A-C947-8987-69AE68DEA0EF}" type="parTrans" cxnId="{206708FD-E29C-2146-80B5-0B2CEB05C6A9}">
      <dgm:prSet/>
      <dgm:spPr/>
      <dgm:t>
        <a:bodyPr/>
        <a:lstStyle/>
        <a:p>
          <a:endParaRPr lang="en-US"/>
        </a:p>
      </dgm:t>
    </dgm:pt>
    <dgm:pt modelId="{F28F2A15-3E27-2A45-8492-48315BB25C29}" type="sibTrans" cxnId="{206708FD-E29C-2146-80B5-0B2CEB05C6A9}">
      <dgm:prSet/>
      <dgm:spPr/>
      <dgm:t>
        <a:bodyPr/>
        <a:lstStyle/>
        <a:p>
          <a:endParaRPr lang="en-US"/>
        </a:p>
      </dgm:t>
    </dgm:pt>
    <dgm:pt modelId="{79001E3E-173A-3A4C-9B5F-F16D9FEDBC5F}">
      <dgm:prSet/>
      <dgm:spPr/>
      <dgm:t>
        <a:bodyPr/>
        <a:lstStyle/>
        <a:p>
          <a:r>
            <a:rPr lang="en-US" dirty="0"/>
            <a:t>Circular vs Linear Polarizations: Ionospheric Effects?</a:t>
          </a:r>
        </a:p>
      </dgm:t>
    </dgm:pt>
    <dgm:pt modelId="{FC416F1F-9DA4-4040-B1CB-6FEF3223CFB7}" type="parTrans" cxnId="{C1E9EC58-D90F-FE44-B3C5-D24B10EBAA78}">
      <dgm:prSet/>
      <dgm:spPr/>
      <dgm:t>
        <a:bodyPr/>
        <a:lstStyle/>
        <a:p>
          <a:endParaRPr lang="en-US"/>
        </a:p>
      </dgm:t>
    </dgm:pt>
    <dgm:pt modelId="{49C20123-14BD-F644-9882-13C89AA796AF}" type="sibTrans" cxnId="{C1E9EC58-D90F-FE44-B3C5-D24B10EBAA78}">
      <dgm:prSet/>
      <dgm:spPr/>
      <dgm:t>
        <a:bodyPr/>
        <a:lstStyle/>
        <a:p>
          <a:endParaRPr lang="en-US"/>
        </a:p>
      </dgm:t>
    </dgm:pt>
    <dgm:pt modelId="{09092FE7-98F7-D744-9AF6-58383DF4867B}">
      <dgm:prSet/>
      <dgm:spPr/>
      <dgm:t>
        <a:bodyPr/>
        <a:lstStyle/>
        <a:p>
          <a:r>
            <a:rPr lang="en-US" dirty="0"/>
            <a:t>Conceptual </a:t>
          </a:r>
          <a:r>
            <a:rPr lang="en-US" dirty="0" err="1"/>
            <a:t>Radxfer</a:t>
          </a:r>
          <a:r>
            <a:rPr lang="en-US" dirty="0"/>
            <a:t> Model</a:t>
          </a:r>
        </a:p>
      </dgm:t>
    </dgm:pt>
    <dgm:pt modelId="{A6FF048B-AA3F-5D46-9EC9-88131F164860}" type="parTrans" cxnId="{B5938E0E-8E40-A748-8D9D-AEE344842983}">
      <dgm:prSet/>
      <dgm:spPr/>
      <dgm:t>
        <a:bodyPr/>
        <a:lstStyle/>
        <a:p>
          <a:endParaRPr lang="en-US"/>
        </a:p>
      </dgm:t>
    </dgm:pt>
    <dgm:pt modelId="{E749BCE7-7D8E-CF47-A739-19AC46E22985}" type="sibTrans" cxnId="{B5938E0E-8E40-A748-8D9D-AEE344842983}">
      <dgm:prSet/>
      <dgm:spPr/>
      <dgm:t>
        <a:bodyPr/>
        <a:lstStyle/>
        <a:p>
          <a:endParaRPr lang="en-US"/>
        </a:p>
      </dgm:t>
    </dgm:pt>
    <dgm:pt modelId="{FF354079-0EF6-7A47-9F6F-6B91930F9650}">
      <dgm:prSet/>
      <dgm:spPr/>
      <dgm:t>
        <a:bodyPr/>
        <a:lstStyle/>
        <a:p>
          <a:r>
            <a:rPr lang="en-US" dirty="0"/>
            <a:t>Multi-Path Effects?</a:t>
          </a:r>
        </a:p>
      </dgm:t>
    </dgm:pt>
    <dgm:pt modelId="{39E254D5-6EEB-4B46-8067-3ABEA1FD0CFF}" type="parTrans" cxnId="{1CD568B2-6823-5345-8AA1-90293EF7730A}">
      <dgm:prSet/>
      <dgm:spPr/>
      <dgm:t>
        <a:bodyPr/>
        <a:lstStyle/>
        <a:p>
          <a:endParaRPr lang="en-US"/>
        </a:p>
      </dgm:t>
    </dgm:pt>
    <dgm:pt modelId="{2805ECBC-E165-1A46-AD18-8E780F3500AF}" type="sibTrans" cxnId="{1CD568B2-6823-5345-8AA1-90293EF7730A}">
      <dgm:prSet/>
      <dgm:spPr/>
      <dgm:t>
        <a:bodyPr/>
        <a:lstStyle/>
        <a:p>
          <a:endParaRPr lang="en-US"/>
        </a:p>
      </dgm:t>
    </dgm:pt>
    <dgm:pt modelId="{912D6751-6DDE-B14A-ACEE-A14732D3F0E2}" type="pres">
      <dgm:prSet presAssocID="{5CF93CB6-DF19-43A1-A69E-E5509275A6AA}" presName="linear" presStyleCnt="0">
        <dgm:presLayoutVars>
          <dgm:dir/>
          <dgm:animLvl val="lvl"/>
          <dgm:resizeHandles val="exact"/>
        </dgm:presLayoutVars>
      </dgm:prSet>
      <dgm:spPr/>
    </dgm:pt>
    <dgm:pt modelId="{49684286-204D-8C48-9325-D989DCAFD6FE}" type="pres">
      <dgm:prSet presAssocID="{FFF1EC5D-65D1-462B-A563-0BAFFAD301F6}" presName="parentLin" presStyleCnt="0"/>
      <dgm:spPr/>
    </dgm:pt>
    <dgm:pt modelId="{1DAA55D8-DEA5-4540-A987-3D0415C081DA}" type="pres">
      <dgm:prSet presAssocID="{FFF1EC5D-65D1-462B-A563-0BAFFAD301F6}" presName="parentLeftMargin" presStyleLbl="node1" presStyleIdx="0" presStyleCnt="3"/>
      <dgm:spPr/>
    </dgm:pt>
    <dgm:pt modelId="{96786D5B-5AC4-A742-9C24-681CBD8C7038}" type="pres">
      <dgm:prSet presAssocID="{FFF1EC5D-65D1-462B-A563-0BAFFAD301F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A1E0121-133B-7945-9899-9365EFAB5530}" type="pres">
      <dgm:prSet presAssocID="{FFF1EC5D-65D1-462B-A563-0BAFFAD301F6}" presName="negativeSpace" presStyleCnt="0"/>
      <dgm:spPr/>
    </dgm:pt>
    <dgm:pt modelId="{30A53BBC-48F2-C442-979D-7E9534FBC2FF}" type="pres">
      <dgm:prSet presAssocID="{FFF1EC5D-65D1-462B-A563-0BAFFAD301F6}" presName="childText" presStyleLbl="conFgAcc1" presStyleIdx="0" presStyleCnt="3">
        <dgm:presLayoutVars>
          <dgm:bulletEnabled val="1"/>
        </dgm:presLayoutVars>
      </dgm:prSet>
      <dgm:spPr/>
    </dgm:pt>
    <dgm:pt modelId="{13999DEF-96D9-D443-BBE2-F7E6034BDEF2}" type="pres">
      <dgm:prSet presAssocID="{9B66768C-6C1F-4129-BC3C-46ABBEAD48EB}" presName="spaceBetweenRectangles" presStyleCnt="0"/>
      <dgm:spPr/>
    </dgm:pt>
    <dgm:pt modelId="{85051A85-68D6-AC48-88D5-02C1167F2D09}" type="pres">
      <dgm:prSet presAssocID="{DF4ED983-B7B6-4039-A8AF-F3B7D53AFF38}" presName="parentLin" presStyleCnt="0"/>
      <dgm:spPr/>
    </dgm:pt>
    <dgm:pt modelId="{D6EB29DD-AC52-3F48-B7EA-D281CE352581}" type="pres">
      <dgm:prSet presAssocID="{DF4ED983-B7B6-4039-A8AF-F3B7D53AFF38}" presName="parentLeftMargin" presStyleLbl="node1" presStyleIdx="0" presStyleCnt="3"/>
      <dgm:spPr/>
    </dgm:pt>
    <dgm:pt modelId="{71A86F37-457D-2B48-8CC6-50B0280E73ED}" type="pres">
      <dgm:prSet presAssocID="{DF4ED983-B7B6-4039-A8AF-F3B7D53AFF3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397A465-E7EE-4E4C-8E7A-BBBDA9B56942}" type="pres">
      <dgm:prSet presAssocID="{DF4ED983-B7B6-4039-A8AF-F3B7D53AFF38}" presName="negativeSpace" presStyleCnt="0"/>
      <dgm:spPr/>
    </dgm:pt>
    <dgm:pt modelId="{87DD9613-E7AF-E74D-83BF-0716CF3AF1B9}" type="pres">
      <dgm:prSet presAssocID="{DF4ED983-B7B6-4039-A8AF-F3B7D53AFF38}" presName="childText" presStyleLbl="conFgAcc1" presStyleIdx="1" presStyleCnt="3">
        <dgm:presLayoutVars>
          <dgm:bulletEnabled val="1"/>
        </dgm:presLayoutVars>
      </dgm:prSet>
      <dgm:spPr/>
    </dgm:pt>
    <dgm:pt modelId="{CB9F63BF-8F3A-2043-8C62-66CC8DA5DC6E}" type="pres">
      <dgm:prSet presAssocID="{F88D550C-64FB-49F2-94FF-1289CB7946D2}" presName="spaceBetweenRectangles" presStyleCnt="0"/>
      <dgm:spPr/>
    </dgm:pt>
    <dgm:pt modelId="{71D88041-29AB-6042-83F5-92627F154324}" type="pres">
      <dgm:prSet presAssocID="{4F8EA77B-9804-4616-854B-868BD09BC05D}" presName="parentLin" presStyleCnt="0"/>
      <dgm:spPr/>
    </dgm:pt>
    <dgm:pt modelId="{9DE79324-E061-F14D-9E34-CDA336DD41FF}" type="pres">
      <dgm:prSet presAssocID="{4F8EA77B-9804-4616-854B-868BD09BC05D}" presName="parentLeftMargin" presStyleLbl="node1" presStyleIdx="1" presStyleCnt="3"/>
      <dgm:spPr/>
    </dgm:pt>
    <dgm:pt modelId="{3BDDFA56-5E71-DD4F-934A-36CE6371E256}" type="pres">
      <dgm:prSet presAssocID="{4F8EA77B-9804-4616-854B-868BD09BC05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03365EB-5842-A246-A3CF-1F50F63292BA}" type="pres">
      <dgm:prSet presAssocID="{4F8EA77B-9804-4616-854B-868BD09BC05D}" presName="negativeSpace" presStyleCnt="0"/>
      <dgm:spPr/>
    </dgm:pt>
    <dgm:pt modelId="{A400E2A6-DC52-C544-88B3-0168E0DC769B}" type="pres">
      <dgm:prSet presAssocID="{4F8EA77B-9804-4616-854B-868BD09BC05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5938E0E-8E40-A748-8D9D-AEE344842983}" srcId="{FFF1EC5D-65D1-462B-A563-0BAFFAD301F6}" destId="{09092FE7-98F7-D744-9AF6-58383DF4867B}" srcOrd="0" destOrd="0" parTransId="{A6FF048B-AA3F-5D46-9EC9-88131F164860}" sibTransId="{E749BCE7-7D8E-CF47-A739-19AC46E22985}"/>
    <dgm:cxn modelId="{07DBC211-76D9-4525-B502-A77F4E4EB917}" srcId="{FFF1EC5D-65D1-462B-A563-0BAFFAD301F6}" destId="{73EDD187-12E3-480A-8E9D-F5FBA9AA9844}" srcOrd="3" destOrd="0" parTransId="{687D6943-0D3C-44D7-95DE-6190938BC204}" sibTransId="{A71AC884-5D66-40BC-8F07-4F235BCBC958}"/>
    <dgm:cxn modelId="{2D52A81C-851C-1947-9207-943A03875C5A}" type="presOf" srcId="{DF4ED983-B7B6-4039-A8AF-F3B7D53AFF38}" destId="{D6EB29DD-AC52-3F48-B7EA-D281CE352581}" srcOrd="0" destOrd="0" presId="urn:microsoft.com/office/officeart/2005/8/layout/list1"/>
    <dgm:cxn modelId="{41B8901F-90BB-034C-9B77-960EF16791CE}" type="presOf" srcId="{09092FE7-98F7-D744-9AF6-58383DF4867B}" destId="{30A53BBC-48F2-C442-979D-7E9534FBC2FF}" srcOrd="0" destOrd="0" presId="urn:microsoft.com/office/officeart/2005/8/layout/list1"/>
    <dgm:cxn modelId="{C03E3625-0866-4E7C-A8C3-AE126F63C888}" srcId="{DF4ED983-B7B6-4039-A8AF-F3B7D53AFF38}" destId="{B715DD06-1360-40CD-9E92-A108E052D1AF}" srcOrd="0" destOrd="0" parTransId="{D190F8B2-E9A9-49D8-B651-7CD2564F1ED7}" sibTransId="{564D44A2-1969-4C3C-BF25-D34B47660B8C}"/>
    <dgm:cxn modelId="{0CE1042D-663F-8A44-BC9F-416C2A4F301A}" type="presOf" srcId="{4F8EA77B-9804-4616-854B-868BD09BC05D}" destId="{9DE79324-E061-F14D-9E34-CDA336DD41FF}" srcOrd="0" destOrd="0" presId="urn:microsoft.com/office/officeart/2005/8/layout/list1"/>
    <dgm:cxn modelId="{2620B734-7868-224C-B9F0-A3794E9C89B1}" type="presOf" srcId="{FF354079-0EF6-7A47-9F6F-6B91930F9650}" destId="{A400E2A6-DC52-C544-88B3-0168E0DC769B}" srcOrd="0" destOrd="1" presId="urn:microsoft.com/office/officeart/2005/8/layout/list1"/>
    <dgm:cxn modelId="{F97BF443-E58D-48FB-A0E5-27798DEF7CBD}" srcId="{5CF93CB6-DF19-43A1-A69E-E5509275A6AA}" destId="{4F8EA77B-9804-4616-854B-868BD09BC05D}" srcOrd="2" destOrd="0" parTransId="{A29266B8-ED99-4FEA-8F72-6536482F4CB6}" sibTransId="{64449AC3-921D-40AE-90BA-80C1D6DCD974}"/>
    <dgm:cxn modelId="{B0798C4E-FE9B-4D02-9B6D-6F1673CE394F}" srcId="{FFF1EC5D-65D1-462B-A563-0BAFFAD301F6}" destId="{24C15E80-143A-4C9C-80AD-D9341DF72DC2}" srcOrd="1" destOrd="0" parTransId="{046610E1-DF62-4110-A77A-E11B173A1B34}" sibTransId="{04989015-E8AC-4258-A3D1-A54B39B17DC0}"/>
    <dgm:cxn modelId="{C1E9EC58-D90F-FE44-B3C5-D24B10EBAA78}" srcId="{4F8EA77B-9804-4616-854B-868BD09BC05D}" destId="{79001E3E-173A-3A4C-9B5F-F16D9FEDBC5F}" srcOrd="0" destOrd="0" parTransId="{FC416F1F-9DA4-4040-B1CB-6FEF3223CFB7}" sibTransId="{49C20123-14BD-F644-9882-13C89AA796AF}"/>
    <dgm:cxn modelId="{D5DEFC79-A6EE-6941-9090-C04F31B4EAAE}" type="presOf" srcId="{4F8EA77B-9804-4616-854B-868BD09BC05D}" destId="{3BDDFA56-5E71-DD4F-934A-36CE6371E256}" srcOrd="1" destOrd="0" presId="urn:microsoft.com/office/officeart/2005/8/layout/list1"/>
    <dgm:cxn modelId="{B1480B8F-565F-4346-BFD7-4A1888FA22D7}" type="presOf" srcId="{5CF93CB6-DF19-43A1-A69E-E5509275A6AA}" destId="{912D6751-6DDE-B14A-ACEE-A14732D3F0E2}" srcOrd="0" destOrd="0" presId="urn:microsoft.com/office/officeart/2005/8/layout/list1"/>
    <dgm:cxn modelId="{23A7598F-9763-D54E-9608-9425924816D4}" type="presOf" srcId="{24C15E80-143A-4C9C-80AD-D9341DF72DC2}" destId="{30A53BBC-48F2-C442-979D-7E9534FBC2FF}" srcOrd="0" destOrd="1" presId="urn:microsoft.com/office/officeart/2005/8/layout/list1"/>
    <dgm:cxn modelId="{0D479798-A892-8544-BC92-1A15AEF5BF95}" srcId="{FFF1EC5D-65D1-462B-A563-0BAFFAD301F6}" destId="{AEA36F4B-1F2C-154D-808A-52FD6DB847FB}" srcOrd="2" destOrd="0" parTransId="{72233A7F-F47B-A44E-B0A4-B4BF6ABA57DF}" sibTransId="{8F20C143-D9EF-4A42-A382-81B5B4119CBB}"/>
    <dgm:cxn modelId="{9F235EA3-0805-43ED-8793-86D311257D93}" srcId="{5CF93CB6-DF19-43A1-A69E-E5509275A6AA}" destId="{FFF1EC5D-65D1-462B-A563-0BAFFAD301F6}" srcOrd="0" destOrd="0" parTransId="{06571B12-E358-4EA9-90BD-815BE1E83D0E}" sibTransId="{9B66768C-6C1F-4129-BC3C-46ABBEAD48EB}"/>
    <dgm:cxn modelId="{DCAB7DA8-3132-5446-B3AA-C1A239BBA96D}" type="presOf" srcId="{DF4ED983-B7B6-4039-A8AF-F3B7D53AFF38}" destId="{71A86F37-457D-2B48-8CC6-50B0280E73ED}" srcOrd="1" destOrd="0" presId="urn:microsoft.com/office/officeart/2005/8/layout/list1"/>
    <dgm:cxn modelId="{9C8017AF-204A-8A49-99F1-01801A17364E}" type="presOf" srcId="{FFF1EC5D-65D1-462B-A563-0BAFFAD301F6}" destId="{1DAA55D8-DEA5-4540-A987-3D0415C081DA}" srcOrd="0" destOrd="0" presId="urn:microsoft.com/office/officeart/2005/8/layout/list1"/>
    <dgm:cxn modelId="{1CD568B2-6823-5345-8AA1-90293EF7730A}" srcId="{4F8EA77B-9804-4616-854B-868BD09BC05D}" destId="{FF354079-0EF6-7A47-9F6F-6B91930F9650}" srcOrd="1" destOrd="0" parTransId="{39E254D5-6EEB-4B46-8067-3ABEA1FD0CFF}" sibTransId="{2805ECBC-E165-1A46-AD18-8E780F3500AF}"/>
    <dgm:cxn modelId="{F32021B5-7C26-4188-B4F0-E6FDEE748B91}" srcId="{5CF93CB6-DF19-43A1-A69E-E5509275A6AA}" destId="{DF4ED983-B7B6-4039-A8AF-F3B7D53AFF38}" srcOrd="1" destOrd="0" parTransId="{F388BF3C-0089-4CDD-B2C3-F8B31B190543}" sibTransId="{F88D550C-64FB-49F2-94FF-1289CB7946D2}"/>
    <dgm:cxn modelId="{808D88D8-B5FD-3F47-AC6F-7503C9DE3240}" type="presOf" srcId="{B715DD06-1360-40CD-9E92-A108E052D1AF}" destId="{87DD9613-E7AF-E74D-83BF-0716CF3AF1B9}" srcOrd="0" destOrd="0" presId="urn:microsoft.com/office/officeart/2005/8/layout/list1"/>
    <dgm:cxn modelId="{B90BD2E9-F96A-A24B-9D98-E3FF7A2AC636}" type="presOf" srcId="{E3F16560-FF6B-644F-89E6-71703D1575BF}" destId="{87DD9613-E7AF-E74D-83BF-0716CF3AF1B9}" srcOrd="0" destOrd="1" presId="urn:microsoft.com/office/officeart/2005/8/layout/list1"/>
    <dgm:cxn modelId="{C8A36EEE-8957-344D-8F9C-A52E2AD630B1}" type="presOf" srcId="{AEA36F4B-1F2C-154D-808A-52FD6DB847FB}" destId="{30A53BBC-48F2-C442-979D-7E9534FBC2FF}" srcOrd="0" destOrd="2" presId="urn:microsoft.com/office/officeart/2005/8/layout/list1"/>
    <dgm:cxn modelId="{96E9AFF0-C9C3-914A-B091-B6C55F69E20D}" type="presOf" srcId="{73EDD187-12E3-480A-8E9D-F5FBA9AA9844}" destId="{30A53BBC-48F2-C442-979D-7E9534FBC2FF}" srcOrd="0" destOrd="3" presId="urn:microsoft.com/office/officeart/2005/8/layout/list1"/>
    <dgm:cxn modelId="{206708FD-E29C-2146-80B5-0B2CEB05C6A9}" srcId="{DF4ED983-B7B6-4039-A8AF-F3B7D53AFF38}" destId="{E3F16560-FF6B-644F-89E6-71703D1575BF}" srcOrd="1" destOrd="0" parTransId="{3DEFEA3C-374A-C947-8987-69AE68DEA0EF}" sibTransId="{F28F2A15-3E27-2A45-8492-48315BB25C29}"/>
    <dgm:cxn modelId="{5500FCFD-EB41-6748-93E4-FC8E0ED01166}" type="presOf" srcId="{FFF1EC5D-65D1-462B-A563-0BAFFAD301F6}" destId="{96786D5B-5AC4-A742-9C24-681CBD8C7038}" srcOrd="1" destOrd="0" presId="urn:microsoft.com/office/officeart/2005/8/layout/list1"/>
    <dgm:cxn modelId="{DBBA12FF-5903-B144-AB92-7EE2E879A389}" type="presOf" srcId="{79001E3E-173A-3A4C-9B5F-F16D9FEDBC5F}" destId="{A400E2A6-DC52-C544-88B3-0168E0DC769B}" srcOrd="0" destOrd="0" presId="urn:microsoft.com/office/officeart/2005/8/layout/list1"/>
    <dgm:cxn modelId="{8A493CB4-FC6E-8D46-96EC-A90EC68658A7}" type="presParOf" srcId="{912D6751-6DDE-B14A-ACEE-A14732D3F0E2}" destId="{49684286-204D-8C48-9325-D989DCAFD6FE}" srcOrd="0" destOrd="0" presId="urn:microsoft.com/office/officeart/2005/8/layout/list1"/>
    <dgm:cxn modelId="{A7613318-7821-BD4B-B6D0-45BD246E08A7}" type="presParOf" srcId="{49684286-204D-8C48-9325-D989DCAFD6FE}" destId="{1DAA55D8-DEA5-4540-A987-3D0415C081DA}" srcOrd="0" destOrd="0" presId="urn:microsoft.com/office/officeart/2005/8/layout/list1"/>
    <dgm:cxn modelId="{A4930413-9CD4-B245-B587-7B7812CA0310}" type="presParOf" srcId="{49684286-204D-8C48-9325-D989DCAFD6FE}" destId="{96786D5B-5AC4-A742-9C24-681CBD8C7038}" srcOrd="1" destOrd="0" presId="urn:microsoft.com/office/officeart/2005/8/layout/list1"/>
    <dgm:cxn modelId="{960938BE-4AE0-C340-BBD5-ED7EB865DAE2}" type="presParOf" srcId="{912D6751-6DDE-B14A-ACEE-A14732D3F0E2}" destId="{EA1E0121-133B-7945-9899-9365EFAB5530}" srcOrd="1" destOrd="0" presId="urn:microsoft.com/office/officeart/2005/8/layout/list1"/>
    <dgm:cxn modelId="{4DDB82BA-8099-404D-B877-EE4894BA685F}" type="presParOf" srcId="{912D6751-6DDE-B14A-ACEE-A14732D3F0E2}" destId="{30A53BBC-48F2-C442-979D-7E9534FBC2FF}" srcOrd="2" destOrd="0" presId="urn:microsoft.com/office/officeart/2005/8/layout/list1"/>
    <dgm:cxn modelId="{2DD0187F-6AEB-2A48-8865-AAB5E7995C39}" type="presParOf" srcId="{912D6751-6DDE-B14A-ACEE-A14732D3F0E2}" destId="{13999DEF-96D9-D443-BBE2-F7E6034BDEF2}" srcOrd="3" destOrd="0" presId="urn:microsoft.com/office/officeart/2005/8/layout/list1"/>
    <dgm:cxn modelId="{1EA08D0F-505E-B343-B4F6-0DFF430D076F}" type="presParOf" srcId="{912D6751-6DDE-B14A-ACEE-A14732D3F0E2}" destId="{85051A85-68D6-AC48-88D5-02C1167F2D09}" srcOrd="4" destOrd="0" presId="urn:microsoft.com/office/officeart/2005/8/layout/list1"/>
    <dgm:cxn modelId="{EC943655-E1D5-B447-980F-6DCDC9D666E2}" type="presParOf" srcId="{85051A85-68D6-AC48-88D5-02C1167F2D09}" destId="{D6EB29DD-AC52-3F48-B7EA-D281CE352581}" srcOrd="0" destOrd="0" presId="urn:microsoft.com/office/officeart/2005/8/layout/list1"/>
    <dgm:cxn modelId="{1B0B556C-0097-7140-8580-D7F53ADDE68C}" type="presParOf" srcId="{85051A85-68D6-AC48-88D5-02C1167F2D09}" destId="{71A86F37-457D-2B48-8CC6-50B0280E73ED}" srcOrd="1" destOrd="0" presId="urn:microsoft.com/office/officeart/2005/8/layout/list1"/>
    <dgm:cxn modelId="{D6523A7D-CAB2-3A42-8D8E-A36895CDBB00}" type="presParOf" srcId="{912D6751-6DDE-B14A-ACEE-A14732D3F0E2}" destId="{2397A465-E7EE-4E4C-8E7A-BBBDA9B56942}" srcOrd="5" destOrd="0" presId="urn:microsoft.com/office/officeart/2005/8/layout/list1"/>
    <dgm:cxn modelId="{F5F28036-7698-E048-AB73-3BD73E47366E}" type="presParOf" srcId="{912D6751-6DDE-B14A-ACEE-A14732D3F0E2}" destId="{87DD9613-E7AF-E74D-83BF-0716CF3AF1B9}" srcOrd="6" destOrd="0" presId="urn:microsoft.com/office/officeart/2005/8/layout/list1"/>
    <dgm:cxn modelId="{8B8866E0-D0A7-C147-9EF3-B0EB4E691E98}" type="presParOf" srcId="{912D6751-6DDE-B14A-ACEE-A14732D3F0E2}" destId="{CB9F63BF-8F3A-2043-8C62-66CC8DA5DC6E}" srcOrd="7" destOrd="0" presId="urn:microsoft.com/office/officeart/2005/8/layout/list1"/>
    <dgm:cxn modelId="{54C30DE4-D387-0543-80FB-F6FB9727CBBD}" type="presParOf" srcId="{912D6751-6DDE-B14A-ACEE-A14732D3F0E2}" destId="{71D88041-29AB-6042-83F5-92627F154324}" srcOrd="8" destOrd="0" presId="urn:microsoft.com/office/officeart/2005/8/layout/list1"/>
    <dgm:cxn modelId="{9D426F4A-E45C-DA49-A900-0D86ABCB015C}" type="presParOf" srcId="{71D88041-29AB-6042-83F5-92627F154324}" destId="{9DE79324-E061-F14D-9E34-CDA336DD41FF}" srcOrd="0" destOrd="0" presId="urn:microsoft.com/office/officeart/2005/8/layout/list1"/>
    <dgm:cxn modelId="{FB5A2D7C-B08F-EC41-A37C-C1ACB8131CA7}" type="presParOf" srcId="{71D88041-29AB-6042-83F5-92627F154324}" destId="{3BDDFA56-5E71-DD4F-934A-36CE6371E256}" srcOrd="1" destOrd="0" presId="urn:microsoft.com/office/officeart/2005/8/layout/list1"/>
    <dgm:cxn modelId="{1AF68A87-CAE0-EF41-B42A-B8308AF82DF0}" type="presParOf" srcId="{912D6751-6DDE-B14A-ACEE-A14732D3F0E2}" destId="{303365EB-5842-A246-A3CF-1F50F63292BA}" srcOrd="9" destOrd="0" presId="urn:microsoft.com/office/officeart/2005/8/layout/list1"/>
    <dgm:cxn modelId="{CCE41791-8D47-1F47-BB47-C6D3758657DD}" type="presParOf" srcId="{912D6751-6DDE-B14A-ACEE-A14732D3F0E2}" destId="{A400E2A6-DC52-C544-88B3-0168E0DC769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53BBC-48F2-C442-979D-7E9534FBC2FF}">
      <dsp:nvSpPr>
        <dsp:cNvPr id="0" name=""/>
        <dsp:cNvSpPr/>
      </dsp:nvSpPr>
      <dsp:spPr>
        <a:xfrm>
          <a:off x="0" y="958303"/>
          <a:ext cx="7819292" cy="1552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6864" tIns="354076" rIns="60686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Conceptual </a:t>
          </a:r>
          <a:r>
            <a:rPr lang="en-US" sz="1700" kern="1200" dirty="0" err="1"/>
            <a:t>Radxfer</a:t>
          </a:r>
          <a:r>
            <a:rPr lang="en-US" sz="1700" kern="1200" dirty="0"/>
            <a:t> Model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Aura/MLS 122 GHz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GMI</a:t>
          </a:r>
          <a:r>
            <a:rPr lang="en-US" sz="1700" kern="1200" baseline="0" dirty="0"/>
            <a:t> 89, 166 GHz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ER-2/</a:t>
          </a:r>
          <a:r>
            <a:rPr lang="en-US" sz="1700" kern="1200" dirty="0" err="1"/>
            <a:t>CoSSIR</a:t>
          </a:r>
          <a:r>
            <a:rPr lang="en-US" sz="1700" kern="1200" dirty="0"/>
            <a:t> 170, 325, 684 GHz</a:t>
          </a:r>
        </a:p>
      </dsp:txBody>
      <dsp:txXfrm>
        <a:off x="0" y="958303"/>
        <a:ext cx="7819292" cy="1552949"/>
      </dsp:txXfrm>
    </dsp:sp>
    <dsp:sp modelId="{96786D5B-5AC4-A742-9C24-681CBD8C7038}">
      <dsp:nvSpPr>
        <dsp:cNvPr id="0" name=""/>
        <dsp:cNvSpPr/>
      </dsp:nvSpPr>
      <dsp:spPr>
        <a:xfrm>
          <a:off x="390964" y="707383"/>
          <a:ext cx="5473504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85" tIns="0" rIns="20688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Polarimetric Cloud Ice Measurements with Passive MW</a:t>
          </a:r>
        </a:p>
      </dsp:txBody>
      <dsp:txXfrm>
        <a:off x="415462" y="731881"/>
        <a:ext cx="5424508" cy="452844"/>
      </dsp:txXfrm>
    </dsp:sp>
    <dsp:sp modelId="{87DD9613-E7AF-E74D-83BF-0716CF3AF1B9}">
      <dsp:nvSpPr>
        <dsp:cNvPr id="0" name=""/>
        <dsp:cNvSpPr/>
      </dsp:nvSpPr>
      <dsp:spPr>
        <a:xfrm>
          <a:off x="0" y="2853973"/>
          <a:ext cx="7819292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6864" tIns="354076" rIns="60686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IIP/SWIRP 220, 680 GHz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EV6/</a:t>
          </a:r>
          <a:r>
            <a:rPr lang="en-US" sz="1700" kern="1200" dirty="0" err="1"/>
            <a:t>PolSIR</a:t>
          </a:r>
          <a:r>
            <a:rPr lang="en-US" sz="1700" kern="1200" dirty="0"/>
            <a:t> 325, 680 GHz</a:t>
          </a:r>
        </a:p>
      </dsp:txBody>
      <dsp:txXfrm>
        <a:off x="0" y="2853973"/>
        <a:ext cx="7819292" cy="990675"/>
      </dsp:txXfrm>
    </dsp:sp>
    <dsp:sp modelId="{71A86F37-457D-2B48-8CC6-50B0280E73ED}">
      <dsp:nvSpPr>
        <dsp:cNvPr id="0" name=""/>
        <dsp:cNvSpPr/>
      </dsp:nvSpPr>
      <dsp:spPr>
        <a:xfrm>
          <a:off x="390964" y="2603053"/>
          <a:ext cx="5473504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85" tIns="0" rIns="20688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Current Concepts in Development</a:t>
          </a:r>
        </a:p>
      </dsp:txBody>
      <dsp:txXfrm>
        <a:off x="415462" y="2627551"/>
        <a:ext cx="5424508" cy="452844"/>
      </dsp:txXfrm>
    </dsp:sp>
    <dsp:sp modelId="{A400E2A6-DC52-C544-88B3-0168E0DC769B}">
      <dsp:nvSpPr>
        <dsp:cNvPr id="0" name=""/>
        <dsp:cNvSpPr/>
      </dsp:nvSpPr>
      <dsp:spPr>
        <a:xfrm>
          <a:off x="0" y="4187368"/>
          <a:ext cx="7819292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6864" tIns="354076" rIns="60686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Circular vs Linear Polarizations: Ionospheric Effects?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Multi-Path Effects?</a:t>
          </a:r>
        </a:p>
      </dsp:txBody>
      <dsp:txXfrm>
        <a:off x="0" y="4187368"/>
        <a:ext cx="7819292" cy="990675"/>
      </dsp:txXfrm>
    </dsp:sp>
    <dsp:sp modelId="{3BDDFA56-5E71-DD4F-934A-36CE6371E256}">
      <dsp:nvSpPr>
        <dsp:cNvPr id="0" name=""/>
        <dsp:cNvSpPr/>
      </dsp:nvSpPr>
      <dsp:spPr>
        <a:xfrm>
          <a:off x="390964" y="3936448"/>
          <a:ext cx="5473504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85" tIns="0" rIns="20688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Discussions and Thoughts for Polarimetric RO</a:t>
          </a:r>
        </a:p>
      </dsp:txBody>
      <dsp:txXfrm>
        <a:off x="415462" y="3960946"/>
        <a:ext cx="5424508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dt" idx="7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 type="ftr" idx="8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6"/>
          <p:cNvSpPr>
            <a:spLocks noGrp="1"/>
          </p:cNvSpPr>
          <p:nvPr>
            <p:ph type="sldNum" idx="9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buNone/>
            </a:pPr>
            <a:fld id="{9681A808-D673-4448-B8CE-5E45FE5AD9E9}" type="slidenum">
              <a:rPr b="0" lang="en-US" sz="14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sldImg"/>
          </p:nvPr>
        </p:nvSpPr>
        <p:spPr>
          <a:xfrm>
            <a:off x="406440" y="698400"/>
            <a:ext cx="6197400" cy="3485880"/>
          </a:xfrm>
          <a:prstGeom prst="rect">
            <a:avLst/>
          </a:prstGeom>
          <a:ln w="0">
            <a:noFill/>
          </a:ln>
        </p:spPr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700920" y="4415760"/>
            <a:ext cx="5608080" cy="4183200"/>
          </a:xfrm>
          <a:prstGeom prst="rect">
            <a:avLst/>
          </a:prstGeom>
          <a:noFill/>
          <a:ln w="0">
            <a:noFill/>
          </a:ln>
        </p:spPr>
        <p:txBody>
          <a:bodyPr lIns="92880" rIns="92880" tIns="46440" bIns="4644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sldNum" idx="15"/>
          </p:nvPr>
        </p:nvSpPr>
        <p:spPr>
          <a:xfrm>
            <a:off x="3970800" y="8830080"/>
            <a:ext cx="3037320" cy="464400"/>
          </a:xfrm>
          <a:prstGeom prst="rect">
            <a:avLst/>
          </a:prstGeom>
          <a:noFill/>
          <a:ln w="0">
            <a:noFill/>
          </a:ln>
        </p:spPr>
        <p:txBody>
          <a:bodyPr lIns="92880" rIns="92880" tIns="46440" bIns="46440"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31700D1-901B-4F33-A868-F710DCFFDE86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sldImg"/>
          </p:nvPr>
        </p:nvSpPr>
        <p:spPr>
          <a:xfrm>
            <a:off x="406440" y="698400"/>
            <a:ext cx="6197400" cy="3485880"/>
          </a:xfrm>
          <a:prstGeom prst="rect">
            <a:avLst/>
          </a:prstGeom>
          <a:ln w="0">
            <a:noFill/>
          </a:ln>
        </p:spPr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700920" y="4415760"/>
            <a:ext cx="5608080" cy="4183200"/>
          </a:xfrm>
          <a:prstGeom prst="rect">
            <a:avLst/>
          </a:prstGeom>
          <a:noFill/>
          <a:ln w="0">
            <a:noFill/>
          </a:ln>
        </p:spPr>
        <p:txBody>
          <a:bodyPr lIns="92880" rIns="92880" tIns="46440" bIns="4644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sldNum" idx="16"/>
          </p:nvPr>
        </p:nvSpPr>
        <p:spPr>
          <a:xfrm>
            <a:off x="3970800" y="8830080"/>
            <a:ext cx="3037320" cy="464400"/>
          </a:xfrm>
          <a:prstGeom prst="rect">
            <a:avLst/>
          </a:prstGeom>
          <a:noFill/>
          <a:ln w="0">
            <a:noFill/>
          </a:ln>
        </p:spPr>
        <p:txBody>
          <a:bodyPr lIns="92880" rIns="92880" tIns="46440" bIns="4644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07EA99A6-0F02-4470-BE56-CF586F0983A6}" type="slidenum"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152280"/>
            <a:ext cx="10972440" cy="247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BC0F97A-720D-43C4-88D2-A2EC568F92D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978DFC2-5DF1-4B3B-B2D6-D9700C04CB1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3CD6D24-BBA4-468A-8371-FD5080E3346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A4504CA-FC83-4314-87C4-11BEEF171EF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DB090C8-81AB-46D4-8682-451896BEC24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609480" y="152280"/>
            <a:ext cx="10972440" cy="247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F694F02-D7CF-4107-9AA7-96E2C8FCB15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1141D39-8F4A-4A44-8868-5DA9D814CD7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C3D538B-5402-49F4-B8F1-85989618B81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9D6E3DD-6331-4986-AAED-5CC58B7919B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3F9CB71-B1BA-4612-B739-4CF58B6418E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329E0AA-1309-45C3-8FA6-8D77C1881D9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31964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802980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60948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431964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802980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959C721-0617-49F9-B281-537A5934A97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609480" y="152280"/>
            <a:ext cx="10972440" cy="247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31964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802980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60948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431964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802980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C70D4AE-C52C-4F80-B430-DFA3129BE6B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ubTitle"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FB5877D-DE7D-44FD-9261-B18B29883E5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55984D5-05CC-45D7-913B-D756114A18B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B6267CA-7385-4D29-B428-1FA5ED061AE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9C97B7F-940B-44B7-BBB2-54B4462F8A5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ubTitle"/>
          </p:nvPr>
        </p:nvSpPr>
        <p:spPr>
          <a:xfrm>
            <a:off x="609480" y="152280"/>
            <a:ext cx="10972440" cy="247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5C32CB4-108D-47F7-A4B2-88837929E9E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77FF8C9-E83E-401D-AEC4-54F48F9F6CE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164D0E7-5000-4B53-A4A4-BD880D78070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7ABBD36-4AC5-495F-AA9C-53564C5F3A8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B70297E-1A8F-4037-A3D9-467354AD6D2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72822F4-ECD9-44DC-B011-A4A5B14A254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152280"/>
            <a:ext cx="10972440" cy="247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31964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8029800" y="85464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/>
          </p:nvPr>
        </p:nvSpPr>
        <p:spPr>
          <a:xfrm>
            <a:off x="60948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06" name="PlaceHolder 6"/>
          <p:cNvSpPr>
            <a:spLocks noGrp="1"/>
          </p:cNvSpPr>
          <p:nvPr>
            <p:ph/>
          </p:nvPr>
        </p:nvSpPr>
        <p:spPr>
          <a:xfrm>
            <a:off x="431964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07" name="PlaceHolder 7"/>
          <p:cNvSpPr>
            <a:spLocks noGrp="1"/>
          </p:cNvSpPr>
          <p:nvPr>
            <p:ph/>
          </p:nvPr>
        </p:nvSpPr>
        <p:spPr>
          <a:xfrm>
            <a:off x="8029800" y="3608280"/>
            <a:ext cx="35330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8589A58-738F-4726-AF85-FC90873B3A0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527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0828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854640"/>
            <a:ext cx="535428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08280"/>
            <a:ext cx="10972440" cy="251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43"/>
          <p:cNvSpPr/>
          <p:nvPr/>
        </p:nvSpPr>
        <p:spPr>
          <a:xfrm>
            <a:off x="1218960" y="6564240"/>
            <a:ext cx="10176840" cy="360"/>
          </a:xfrm>
          <a:prstGeom prst="line">
            <a:avLst/>
          </a:prstGeom>
          <a:ln w="38100">
            <a:solidFill>
              <a:srgbClr val="a1a4a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" name="Picture 2" descr=""/>
          <p:cNvPicPr/>
          <p:nvPr/>
        </p:nvPicPr>
        <p:blipFill>
          <a:blip r:embed="rId2"/>
          <a:stretch/>
        </p:blipFill>
        <p:spPr>
          <a:xfrm>
            <a:off x="11536560" y="28080"/>
            <a:ext cx="639720" cy="548280"/>
          </a:xfrm>
          <a:prstGeom prst="rect">
            <a:avLst/>
          </a:prstGeom>
          <a:ln w="9525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Click to edit Master title style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Line 5"/>
          <p:cNvSpPr/>
          <p:nvPr/>
        </p:nvSpPr>
        <p:spPr>
          <a:xfrm>
            <a:off x="1218960" y="771480"/>
            <a:ext cx="10155960" cy="6120"/>
          </a:xfrm>
          <a:prstGeom prst="line">
            <a:avLst/>
          </a:prstGeom>
          <a:ln w="38100">
            <a:solidFill>
              <a:srgbClr val="a1a4a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38880" bIns="-3888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499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499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499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499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 43"/>
          <p:cNvSpPr/>
          <p:nvPr/>
        </p:nvSpPr>
        <p:spPr>
          <a:xfrm>
            <a:off x="1218960" y="6564240"/>
            <a:ext cx="10176840" cy="360"/>
          </a:xfrm>
          <a:prstGeom prst="line">
            <a:avLst/>
          </a:prstGeom>
          <a:ln w="38100">
            <a:solidFill>
              <a:srgbClr val="a1a4a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" name="Picture 2" descr=""/>
          <p:cNvPicPr/>
          <p:nvPr/>
        </p:nvPicPr>
        <p:blipFill>
          <a:blip r:embed="rId2"/>
          <a:stretch/>
        </p:blipFill>
        <p:spPr>
          <a:xfrm>
            <a:off x="11536560" y="28080"/>
            <a:ext cx="639720" cy="548280"/>
          </a:xfrm>
          <a:prstGeom prst="rect">
            <a:avLst/>
          </a:prstGeom>
          <a:ln w="9525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Click to edit Master title style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854640"/>
            <a:ext cx="10972440" cy="5271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49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4990"/>
                </a:solidFill>
                <a:latin typeface="Arial"/>
              </a:rPr>
              <a:t>Click to edit Master text styles</a:t>
            </a:r>
            <a:endParaRPr b="0" lang="en-US" sz="3200" spc="-1" strike="noStrike">
              <a:solidFill>
                <a:srgbClr val="00499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499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499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4990"/>
              </a:solidFill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499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499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4990"/>
              </a:solidFill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499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499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</p:txBody>
      </p:sp>
      <p:sp>
        <p:nvSpPr>
          <p:cNvPr id="45" name="Line 5"/>
          <p:cNvSpPr/>
          <p:nvPr/>
        </p:nvSpPr>
        <p:spPr>
          <a:xfrm>
            <a:off x="1218960" y="771480"/>
            <a:ext cx="10155960" cy="6120"/>
          </a:xfrm>
          <a:prstGeom prst="line">
            <a:avLst/>
          </a:prstGeom>
          <a:ln w="38100">
            <a:solidFill>
              <a:srgbClr val="a1a4a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38880" bIns="-3888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Line 43"/>
          <p:cNvSpPr/>
          <p:nvPr/>
        </p:nvSpPr>
        <p:spPr>
          <a:xfrm>
            <a:off x="1218960" y="6564240"/>
            <a:ext cx="10176840" cy="360"/>
          </a:xfrm>
          <a:prstGeom prst="line">
            <a:avLst/>
          </a:prstGeom>
          <a:ln w="38100">
            <a:solidFill>
              <a:srgbClr val="a1a4a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" name="Picture 2" descr=""/>
          <p:cNvPicPr/>
          <p:nvPr/>
        </p:nvPicPr>
        <p:blipFill>
          <a:blip r:embed="rId2"/>
          <a:stretch/>
        </p:blipFill>
        <p:spPr>
          <a:xfrm>
            <a:off x="11536560" y="28080"/>
            <a:ext cx="639720" cy="548280"/>
          </a:xfrm>
          <a:prstGeom prst="rect">
            <a:avLst/>
          </a:prstGeom>
          <a:ln w="9525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sldNum" idx="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fld id="{CD990D9E-9233-429A-88B3-04D84D0BCFC7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dt" idx="2"/>
          </p:nvPr>
        </p:nvSpPr>
        <p:spPr>
          <a:xfrm>
            <a:off x="2296440" y="6356520"/>
            <a:ext cx="69372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&lt;date/time&gt;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ftr" idx="3"/>
          </p:nvPr>
        </p:nvSpPr>
        <p:spPr>
          <a:xfrm>
            <a:off x="838080" y="6356520"/>
            <a:ext cx="14580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499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499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499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499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ine 43"/>
          <p:cNvSpPr/>
          <p:nvPr/>
        </p:nvSpPr>
        <p:spPr>
          <a:xfrm>
            <a:off x="1218960" y="6564240"/>
            <a:ext cx="10176840" cy="360"/>
          </a:xfrm>
          <a:prstGeom prst="line">
            <a:avLst/>
          </a:prstGeom>
          <a:ln w="38100">
            <a:solidFill>
              <a:srgbClr val="a1a4a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6" name="Picture 2" descr=""/>
          <p:cNvPicPr/>
          <p:nvPr/>
        </p:nvPicPr>
        <p:blipFill>
          <a:blip r:embed="rId2"/>
          <a:stretch/>
        </p:blipFill>
        <p:spPr>
          <a:xfrm>
            <a:off x="11536560" y="28080"/>
            <a:ext cx="639720" cy="548280"/>
          </a:xfrm>
          <a:prstGeom prst="rect">
            <a:avLst/>
          </a:prstGeom>
          <a:ln w="9525"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499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499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499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499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ine 43"/>
          <p:cNvSpPr/>
          <p:nvPr/>
        </p:nvSpPr>
        <p:spPr>
          <a:xfrm>
            <a:off x="1218960" y="6564240"/>
            <a:ext cx="10176840" cy="360"/>
          </a:xfrm>
          <a:prstGeom prst="line">
            <a:avLst/>
          </a:prstGeom>
          <a:ln w="38100">
            <a:solidFill>
              <a:srgbClr val="a1a4a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Picture 2" descr=""/>
          <p:cNvPicPr/>
          <p:nvPr/>
        </p:nvPicPr>
        <p:blipFill>
          <a:blip r:embed="rId2"/>
          <a:stretch/>
        </p:blipFill>
        <p:spPr>
          <a:xfrm>
            <a:off x="11536560" y="28080"/>
            <a:ext cx="639720" cy="548280"/>
          </a:xfrm>
          <a:prstGeom prst="rect">
            <a:avLst/>
          </a:prstGeom>
          <a:ln w="9525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Click to edit Master title style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dt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&lt;date/time&gt;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ftr" idx="5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sldNum" idx="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fld id="{9788C755-0C77-4E1E-8379-2B3131BFD3B8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499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499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499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499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499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5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wmf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914400" y="173196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3909"/>
          </a:bodyPr>
          <a:p>
            <a:pPr algn="ctr"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004990"/>
                </a:solidFill>
                <a:latin typeface="Arial"/>
              </a:rPr>
              <a:t>Remote Sensing of Cloud Ice with mm and submm-wave Radiometry/Polarimetry and Possible Connections with PRO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1828800" y="3886200"/>
            <a:ext cx="8534160" cy="175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865"/>
          </a:bodyPr>
          <a:p>
            <a:pPr algn="ctr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Dong L. Wu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Climate and Radiation Lab (Code 613)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NASA Goddard Space Flight Center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4" descr=""/>
          <p:cNvPicPr/>
          <p:nvPr/>
        </p:nvPicPr>
        <p:blipFill>
          <a:blip r:embed="rId1"/>
          <a:stretch/>
        </p:blipFill>
        <p:spPr>
          <a:xfrm>
            <a:off x="4656600" y="964800"/>
            <a:ext cx="6857640" cy="2463840"/>
          </a:xfrm>
          <a:prstGeom prst="rect">
            <a:avLst/>
          </a:prstGeom>
          <a:ln w="0">
            <a:noFill/>
          </a:ln>
        </p:spPr>
      </p:pic>
      <p:grpSp>
        <p:nvGrpSpPr>
          <p:cNvPr id="309" name="Group 12"/>
          <p:cNvGrpSpPr/>
          <p:nvPr/>
        </p:nvGrpSpPr>
        <p:grpSpPr>
          <a:xfrm>
            <a:off x="4656600" y="3794400"/>
            <a:ext cx="6620400" cy="2694960"/>
            <a:chOff x="4656600" y="3794400"/>
            <a:chExt cx="6620400" cy="2694960"/>
          </a:xfrm>
        </p:grpSpPr>
        <p:pic>
          <p:nvPicPr>
            <p:cNvPr id="310" name="Picture 9" descr=""/>
            <p:cNvPicPr/>
            <p:nvPr/>
          </p:nvPicPr>
          <p:blipFill>
            <a:blip r:embed="rId2"/>
            <a:stretch/>
          </p:blipFill>
          <p:spPr>
            <a:xfrm>
              <a:off x="4656600" y="3794400"/>
              <a:ext cx="6620400" cy="2694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1" name="Rectangle 10"/>
            <p:cNvSpPr/>
            <p:nvPr/>
          </p:nvSpPr>
          <p:spPr>
            <a:xfrm>
              <a:off x="9693000" y="3870360"/>
              <a:ext cx="1043280" cy="5900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12" name="Elbow Connector 11"/>
            <p:cNvSpPr/>
            <p:nvPr/>
          </p:nvSpPr>
          <p:spPr>
            <a:xfrm flipV="1">
              <a:off x="7248960" y="4174560"/>
              <a:ext cx="2443680" cy="1218600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0000"/>
              </a:solidFill>
              <a:round/>
              <a:headEnd len="med" type="triangle" w="med"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13" name="TextBox 13"/>
          <p:cNvSpPr/>
          <p:nvPr/>
        </p:nvSpPr>
        <p:spPr>
          <a:xfrm>
            <a:off x="3484440" y="46800"/>
            <a:ext cx="5222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Diurnal Cycle of Fast Processes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Content Placeholder 2"/>
          <p:cNvSpPr/>
          <p:nvPr/>
        </p:nvSpPr>
        <p:spPr>
          <a:xfrm>
            <a:off x="531720" y="783720"/>
            <a:ext cx="3934080" cy="48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Peak of PD has a strong diurnal cycle over tropical land (black line), suggesting a diurnal variation of ice microphysical properties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The PD diurnal cycle leads ice cloud bulk properties (thickness, occurrence frequency) by ~2 hours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Elevated PD values found in an arm of Hurricane Irma (on the left side of traveling) during its intensified period.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TextBox 15"/>
          <p:cNvSpPr/>
          <p:nvPr/>
        </p:nvSpPr>
        <p:spPr>
          <a:xfrm>
            <a:off x="1723320" y="5940360"/>
            <a:ext cx="2107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(Courtesy of J. Gong)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092680"/>
            <a:ext cx="10972440" cy="133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8906" lnSpcReduction="10000"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Compact Sub-mm and LWIR Polarimeters for Cirrus Ice Properties</a:t>
            </a:r>
            <a:br>
              <a:rPr sz="2800"/>
            </a:b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(SWIRP)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TextBox 2"/>
          <p:cNvSpPr/>
          <p:nvPr/>
        </p:nvSpPr>
        <p:spPr>
          <a:xfrm>
            <a:off x="4529160" y="3974040"/>
            <a:ext cx="3133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An ESTO IIP Project (2018-2022)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Motivations for Submm+IR Polarimeters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fld id="{F75B1E7A-3B25-44DB-9428-AD3E43DC0B20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11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Content Placeholder 2"/>
          <p:cNvSpPr/>
          <p:nvPr/>
        </p:nvSpPr>
        <p:spPr>
          <a:xfrm>
            <a:off x="1015560" y="1562040"/>
            <a:ext cx="4560840" cy="434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Clouds, ice clouds in particular, as a major source of uncertainty in climate prediction.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Some cloud ice is not observed by microwave (MW) and infrared (IR) sensors, and need submm cloud radiometers.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Cloud microphysical properties (particle size and shape) account for ~200% and ~40% of measurement uncertainty, respectively.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Combined submm and LWIR polarimeters to provide the sensitivities needed for cloud ice and microphysical property (particle size and  shape) measurements over a large dynamic range.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TextBox 31"/>
          <p:cNvSpPr/>
          <p:nvPr/>
        </p:nvSpPr>
        <p:spPr>
          <a:xfrm>
            <a:off x="6486840" y="5738040"/>
            <a:ext cx="4247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Ice Water Path (IWP) from CloudSat/CALIOP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TextBox 8"/>
          <p:cNvSpPr/>
          <p:nvPr/>
        </p:nvSpPr>
        <p:spPr>
          <a:xfrm>
            <a:off x="7178400" y="1311840"/>
            <a:ext cx="269208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Book Antiqua"/>
                <a:ea typeface="ＭＳ Ｐゴシック"/>
              </a:rPr>
              <a:t>T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Book Antiqua"/>
                <a:ea typeface="ＭＳ Ｐゴシック"/>
              </a:rPr>
              <a:t>cir </a:t>
            </a:r>
            <a:r>
              <a:rPr b="1" lang="en-US" sz="2000" spc="-1" strike="noStrike">
                <a:solidFill>
                  <a:srgbClr val="000000"/>
                </a:solidFill>
                <a:latin typeface="Book Antiqua"/>
                <a:ea typeface="ＭＳ Ｐゴシック"/>
              </a:rPr>
              <a:t>= T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Book Antiqua"/>
                <a:ea typeface="ＭＳ Ｐゴシック"/>
              </a:rPr>
              <a:t>b</a:t>
            </a:r>
            <a:r>
              <a:rPr b="1" lang="en-US" sz="2000" spc="-1" strike="noStrike">
                <a:solidFill>
                  <a:srgbClr val="000000"/>
                </a:solidFill>
                <a:latin typeface="Book Antiqua"/>
                <a:ea typeface="ＭＳ Ｐゴシック"/>
              </a:rPr>
              <a:t> – T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Book Antiqua"/>
                <a:ea typeface="ＭＳ Ｐゴシック"/>
              </a:rPr>
              <a:t>b_clear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3" name="Picture 1" descr=""/>
          <p:cNvPicPr/>
          <p:nvPr/>
        </p:nvPicPr>
        <p:blipFill>
          <a:blip r:embed="rId1"/>
          <a:stretch/>
        </p:blipFill>
        <p:spPr>
          <a:xfrm>
            <a:off x="6325920" y="1764360"/>
            <a:ext cx="4593600" cy="3952440"/>
          </a:xfrm>
          <a:prstGeom prst="rect">
            <a:avLst/>
          </a:prstGeom>
          <a:ln w="0">
            <a:noFill/>
          </a:ln>
        </p:spPr>
      </p:pic>
      <p:sp>
        <p:nvSpPr>
          <p:cNvPr id="324" name="TextBox 10"/>
          <p:cNvSpPr/>
          <p:nvPr/>
        </p:nvSpPr>
        <p:spPr>
          <a:xfrm>
            <a:off x="4736880" y="5789520"/>
            <a:ext cx="16790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(Courtesy of J. Gong)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25" name="Group 8"/>
          <p:cNvGrpSpPr/>
          <p:nvPr/>
        </p:nvGrpSpPr>
        <p:grpSpPr>
          <a:xfrm>
            <a:off x="8330400" y="3201480"/>
            <a:ext cx="1449360" cy="1775880"/>
            <a:chOff x="8330400" y="3201480"/>
            <a:chExt cx="1449360" cy="1775880"/>
          </a:xfrm>
        </p:grpSpPr>
        <p:sp>
          <p:nvSpPr>
            <p:cNvPr id="326" name="Oval 17"/>
            <p:cNvSpPr/>
            <p:nvPr/>
          </p:nvSpPr>
          <p:spPr>
            <a:xfrm rot="3541800">
              <a:off x="8228880" y="3739680"/>
              <a:ext cx="1651680" cy="699120"/>
            </a:xfrm>
            <a:prstGeom prst="ellipse">
              <a:avLst/>
            </a:prstGeom>
            <a:noFill/>
            <a:ln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27" name="TextBox 7"/>
            <p:cNvSpPr/>
            <p:nvPr/>
          </p:nvSpPr>
          <p:spPr>
            <a:xfrm rot="3541800">
              <a:off x="8489160" y="3885120"/>
              <a:ext cx="1128960" cy="45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Submm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8" name="TextBox 9"/>
          <p:cNvSpPr/>
          <p:nvPr/>
        </p:nvSpPr>
        <p:spPr>
          <a:xfrm rot="3716400">
            <a:off x="9104760" y="3493440"/>
            <a:ext cx="12744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190 GHz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868680" y="185400"/>
            <a:ext cx="10454040" cy="349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ts val="2001"/>
              </a:lnSpc>
              <a:buNone/>
            </a:pPr>
            <a:r>
              <a:rPr b="1" lang="en-US" sz="2000" spc="-1" strike="noStrike">
                <a:solidFill>
                  <a:srgbClr val="004990"/>
                </a:solidFill>
                <a:latin typeface="Arial"/>
                <a:ea typeface="MS PGothic"/>
              </a:rPr>
              <a:t>SWIRP: Compact Submm-Wave and LWIR Polarimeters for Cirrus Ice Properties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Text Box 13"/>
          <p:cNvSpPr/>
          <p:nvPr/>
        </p:nvSpPr>
        <p:spPr>
          <a:xfrm>
            <a:off x="3704040" y="563400"/>
            <a:ext cx="46479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601"/>
              </a:spcBef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MS PGothic"/>
              </a:rPr>
              <a:t>PI: Dong L Wu, NASA GSFC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Text Box 18"/>
          <p:cNvSpPr/>
          <p:nvPr/>
        </p:nvSpPr>
        <p:spPr>
          <a:xfrm>
            <a:off x="537120" y="915840"/>
            <a:ext cx="5443200" cy="25974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ctr" pos="1830240"/>
                <a:tab algn="ctr" pos="2514600"/>
                <a:tab algn="ctr" pos="3200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Design and develop a miniaturized conical-scanning mm/submm-wave and LWIR cloud polarimeters for measuring ice microphysical properties from space. 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ctr" pos="1830240"/>
                <a:tab algn="ctr" pos="2514600"/>
                <a:tab algn="ctr" pos="3200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Mature the 220 and 680-GHz direct detection technology with narrow band filters.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ctr" pos="1830240"/>
                <a:tab algn="ctr" pos="2514600"/>
                <a:tab algn="ctr" pos="3200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Design and develop a compact, multi-channel (8.6, 11, 12 mm)  LWIR spectro-polarimeter.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ctr" pos="1830240"/>
                <a:tab algn="ctr" pos="2514600"/>
                <a:tab algn="ctr" pos="3200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Substantiate size, mass, and power of the combined mm/submm-wave, LWIR polarimetric-radiometer systems, scan and calibration mechanism.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ctr" pos="1830240"/>
                <a:tab algn="ctr" pos="2514600"/>
                <a:tab algn="ctr" pos="3200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Build and test a prototype SWIRP instrument.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Rectangle 23"/>
          <p:cNvSpPr/>
          <p:nvPr/>
        </p:nvSpPr>
        <p:spPr>
          <a:xfrm>
            <a:off x="6115320" y="3864960"/>
            <a:ext cx="4816080" cy="25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System Requirements Review (SRR)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10/17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Preliminary Design Review (PDR)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01/18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Critical Design Review (CDR)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03/18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Polarimeters Delivery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08/21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Cal and Mechanical System Delivery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09/21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Instrument Integration and Test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-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Pre-Environmental test Review (PER)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-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Instrument Testing and Verification Report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-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algn="l" pos="320364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Project closeout and final report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3/22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Text Box 14"/>
          <p:cNvSpPr/>
          <p:nvPr/>
        </p:nvSpPr>
        <p:spPr>
          <a:xfrm>
            <a:off x="889920" y="5942160"/>
            <a:ext cx="4820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0" tIns="45000" bIns="45000" anchor="t">
            <a:spAutoFit/>
          </a:bodyPr>
          <a:p>
            <a:pPr>
              <a:lnSpc>
                <a:spcPct val="100000"/>
              </a:lnSpc>
              <a:spcAft>
                <a:spcPts val="300"/>
              </a:spcAft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MS PGothic"/>
              </a:rPr>
              <a:t>Co-Is/Partners: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MS PGothic"/>
              </a:rPr>
              <a:t>G. De Amici, GSFC; W. Deal, W. Gaines, Northrup Grumman Aerospace Systems; R. Chipman, UofA; P. Yang, Texas A&amp;M University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Text Box 3"/>
          <p:cNvSpPr/>
          <p:nvPr/>
        </p:nvSpPr>
        <p:spPr>
          <a:xfrm>
            <a:off x="527040" y="3767400"/>
            <a:ext cx="5546520" cy="24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Design and miniaturize conical-scanning radiometer/polarimeter system with on-board calibration.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Develop one 220 and two 680 GHz polarimetric receivers using direct detection with matched FOVs.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Develop 3-band LWIR polarimeters with matched FOV to mm/submm-wave receivers.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Miniaturize the Bearing And Power Transmission Assembly scan system from previous successful designs for optimal power/data outputs.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Verify the design requirements by testing the prototype instrument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Text Box 24"/>
          <p:cNvSpPr/>
          <p:nvPr/>
        </p:nvSpPr>
        <p:spPr>
          <a:xfrm>
            <a:off x="6211440" y="2944440"/>
            <a:ext cx="48765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SWIRP will measure cloud ice (IWP), bulk particle size (Deff) and shape (AR) with conical scanning dual-pol radiometers at (220, 680) GHz and 11 mm bands to provide the needed sensitivity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Text Box 120"/>
          <p:cNvSpPr/>
          <p:nvPr/>
        </p:nvSpPr>
        <p:spPr>
          <a:xfrm>
            <a:off x="6221520" y="6156720"/>
            <a:ext cx="1167840" cy="29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TRL</a:t>
            </a:r>
            <a:r>
              <a:rPr b="1" lang="en-US" sz="1200" spc="-1" strike="noStrike" baseline="-25000">
                <a:solidFill>
                  <a:srgbClr val="000000"/>
                </a:solidFill>
                <a:latin typeface="Arial"/>
              </a:rPr>
              <a:t>in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 = 3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" name="TextBox 1"/>
          <p:cNvSpPr/>
          <p:nvPr/>
        </p:nvSpPr>
        <p:spPr>
          <a:xfrm>
            <a:off x="7309800" y="6156720"/>
            <a:ext cx="1751760" cy="29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TRL</a:t>
            </a:r>
            <a:r>
              <a:rPr b="1" lang="en-US" sz="1200" spc="-1" strike="noStrike" baseline="-25000">
                <a:solidFill>
                  <a:srgbClr val="000000"/>
                </a:solidFill>
                <a:latin typeface="Arial"/>
              </a:rPr>
              <a:t>exit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 = 4</a:t>
            </a:r>
            <a:r>
              <a:rPr b="1" lang="en-US" sz="1200" spc="-1" strike="noStrike" baseline="-25000">
                <a:solidFill>
                  <a:srgbClr val="000000"/>
                </a:solidFill>
                <a:latin typeface="Arial"/>
              </a:rPr>
              <a:t> 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8" name="Picture 13" descr=""/>
          <p:cNvPicPr/>
          <p:nvPr/>
        </p:nvPicPr>
        <p:blipFill>
          <a:blip r:embed="rId1"/>
          <a:stretch/>
        </p:blipFill>
        <p:spPr>
          <a:xfrm>
            <a:off x="6290280" y="819360"/>
            <a:ext cx="4841640" cy="2139840"/>
          </a:xfrm>
          <a:prstGeom prst="rect">
            <a:avLst/>
          </a:prstGeom>
          <a:ln w="0">
            <a:noFill/>
          </a:ln>
        </p:spPr>
      </p:pic>
      <p:sp>
        <p:nvSpPr>
          <p:cNvPr id="339" name="TextBox 2"/>
          <p:cNvSpPr/>
          <p:nvPr/>
        </p:nvSpPr>
        <p:spPr>
          <a:xfrm>
            <a:off x="593280" y="634680"/>
            <a:ext cx="1202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Objectives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TextBox 5"/>
          <p:cNvSpPr/>
          <p:nvPr/>
        </p:nvSpPr>
        <p:spPr>
          <a:xfrm>
            <a:off x="544320" y="3423600"/>
            <a:ext cx="1333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Approaches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TextBox 6"/>
          <p:cNvSpPr/>
          <p:nvPr/>
        </p:nvSpPr>
        <p:spPr>
          <a:xfrm>
            <a:off x="6090840" y="3575160"/>
            <a:ext cx="1252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Milestones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SWIRP Instrument Overview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3" name="Picture 6" descr=""/>
          <p:cNvPicPr/>
          <p:nvPr/>
        </p:nvPicPr>
        <p:blipFill>
          <a:blip r:embed="rId1"/>
          <a:stretch/>
        </p:blipFill>
        <p:spPr>
          <a:xfrm>
            <a:off x="5703840" y="1350360"/>
            <a:ext cx="4851720" cy="5118840"/>
          </a:xfrm>
          <a:prstGeom prst="rect">
            <a:avLst/>
          </a:prstGeom>
          <a:ln w="0">
            <a:noFill/>
          </a:ln>
        </p:spPr>
      </p:pic>
      <p:sp>
        <p:nvSpPr>
          <p:cNvPr id="344" name="TextBox 7"/>
          <p:cNvSpPr/>
          <p:nvPr/>
        </p:nvSpPr>
        <p:spPr>
          <a:xfrm>
            <a:off x="4422960" y="1764000"/>
            <a:ext cx="12981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IRCSP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(delivered)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Straight Arrow Connector 9"/>
          <p:cNvSpPr/>
          <p:nvPr/>
        </p:nvSpPr>
        <p:spPr>
          <a:xfrm flipV="1">
            <a:off x="5477760" y="1998360"/>
            <a:ext cx="2435040" cy="59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4040" bIns="1404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Rectangle 11"/>
          <p:cNvSpPr/>
          <p:nvPr/>
        </p:nvSpPr>
        <p:spPr>
          <a:xfrm>
            <a:off x="8667360" y="879480"/>
            <a:ext cx="15663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C&amp;DH (Final)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Straight Arrow Connector 13"/>
          <p:cNvSpPr/>
          <p:nvPr/>
        </p:nvSpPr>
        <p:spPr>
          <a:xfrm flipH="1">
            <a:off x="7274160" y="1079640"/>
            <a:ext cx="1386000" cy="76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Straight Arrow Connector 16"/>
          <p:cNvSpPr/>
          <p:nvPr/>
        </p:nvSpPr>
        <p:spPr>
          <a:xfrm flipH="1">
            <a:off x="9690840" y="3877920"/>
            <a:ext cx="977760" cy="24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Rectangle 21"/>
          <p:cNvSpPr/>
          <p:nvPr/>
        </p:nvSpPr>
        <p:spPr>
          <a:xfrm>
            <a:off x="10674000" y="3285000"/>
            <a:ext cx="8103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PDU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(Built)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Straight Arrow Connector 22"/>
          <p:cNvSpPr/>
          <p:nvPr/>
        </p:nvSpPr>
        <p:spPr>
          <a:xfrm flipV="1">
            <a:off x="5499720" y="4238280"/>
            <a:ext cx="1606680" cy="89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Straight Arrow Connector 24"/>
          <p:cNvSpPr/>
          <p:nvPr/>
        </p:nvSpPr>
        <p:spPr>
          <a:xfrm flipV="1">
            <a:off x="5499720" y="4111920"/>
            <a:ext cx="3166560" cy="102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Straight Arrow Connector 29"/>
          <p:cNvSpPr/>
          <p:nvPr/>
        </p:nvSpPr>
        <p:spPr>
          <a:xfrm flipV="1">
            <a:off x="5236200" y="4504320"/>
            <a:ext cx="2846880" cy="127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Straight Arrow Connector 34"/>
          <p:cNvSpPr/>
          <p:nvPr/>
        </p:nvSpPr>
        <p:spPr>
          <a:xfrm flipH="1">
            <a:off x="8308800" y="5073840"/>
            <a:ext cx="2295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Rectangle 38"/>
          <p:cNvSpPr/>
          <p:nvPr/>
        </p:nvSpPr>
        <p:spPr>
          <a:xfrm>
            <a:off x="10613160" y="4852800"/>
            <a:ext cx="12981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BAPTA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(delivered)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Straight Arrow Connector 40"/>
          <p:cNvSpPr/>
          <p:nvPr/>
        </p:nvSpPr>
        <p:spPr>
          <a:xfrm>
            <a:off x="5499720" y="3429000"/>
            <a:ext cx="203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Rectangle 44"/>
          <p:cNvSpPr/>
          <p:nvPr/>
        </p:nvSpPr>
        <p:spPr>
          <a:xfrm>
            <a:off x="4462200" y="3046680"/>
            <a:ext cx="9720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Submm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Cover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7" name="Picture 45" descr=""/>
          <p:cNvPicPr/>
          <p:nvPr/>
        </p:nvPicPr>
        <p:blipFill>
          <a:blip r:embed="rId2"/>
          <a:stretch/>
        </p:blipFill>
        <p:spPr>
          <a:xfrm>
            <a:off x="702000" y="1350360"/>
            <a:ext cx="3513960" cy="5141880"/>
          </a:xfrm>
          <a:prstGeom prst="rect">
            <a:avLst/>
          </a:prstGeom>
          <a:ln w="0">
            <a:noFill/>
          </a:ln>
        </p:spPr>
      </p:pic>
      <p:sp>
        <p:nvSpPr>
          <p:cNvPr id="358" name="Straight Arrow Connector 49"/>
          <p:cNvSpPr/>
          <p:nvPr/>
        </p:nvSpPr>
        <p:spPr>
          <a:xfrm flipH="1">
            <a:off x="2985120" y="2471760"/>
            <a:ext cx="1471680" cy="76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Rectangle 53"/>
          <p:cNvSpPr/>
          <p:nvPr/>
        </p:nvSpPr>
        <p:spPr>
          <a:xfrm>
            <a:off x="2626920" y="1214640"/>
            <a:ext cx="20919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Unprotected Gold Zerodur IR Mirrors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Straight Arrow Connector 54"/>
          <p:cNvSpPr/>
          <p:nvPr/>
        </p:nvSpPr>
        <p:spPr>
          <a:xfrm flipH="1">
            <a:off x="2973960" y="1887840"/>
            <a:ext cx="486000" cy="84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" name="Straight Connector 58"/>
          <p:cNvSpPr/>
          <p:nvPr/>
        </p:nvSpPr>
        <p:spPr>
          <a:xfrm>
            <a:off x="2906280" y="2914560"/>
            <a:ext cx="360" cy="349200"/>
          </a:xfrm>
          <a:prstGeom prst="line">
            <a:avLst/>
          </a:prstGeom>
          <a:ln w="3810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Straight Connector 59"/>
          <p:cNvSpPr/>
          <p:nvPr/>
        </p:nvSpPr>
        <p:spPr>
          <a:xfrm>
            <a:off x="2922120" y="2900160"/>
            <a:ext cx="141480" cy="103680"/>
          </a:xfrm>
          <a:prstGeom prst="line">
            <a:avLst/>
          </a:prstGeom>
          <a:ln w="3810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Straight Connector 65"/>
          <p:cNvSpPr/>
          <p:nvPr/>
        </p:nvSpPr>
        <p:spPr>
          <a:xfrm>
            <a:off x="1721880" y="2233080"/>
            <a:ext cx="129600" cy="1748880"/>
          </a:xfrm>
          <a:prstGeom prst="line">
            <a:avLst/>
          </a:prstGeom>
          <a:ln w="3810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Straight Connector 69"/>
          <p:cNvSpPr/>
          <p:nvPr/>
        </p:nvSpPr>
        <p:spPr>
          <a:xfrm flipH="1">
            <a:off x="1851480" y="2310840"/>
            <a:ext cx="313560" cy="1671120"/>
          </a:xfrm>
          <a:prstGeom prst="line">
            <a:avLst/>
          </a:prstGeom>
          <a:ln w="3810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Straight Connector 78"/>
          <p:cNvSpPr/>
          <p:nvPr/>
        </p:nvSpPr>
        <p:spPr>
          <a:xfrm flipH="1">
            <a:off x="1835640" y="2310840"/>
            <a:ext cx="91080" cy="1671120"/>
          </a:xfrm>
          <a:prstGeom prst="line">
            <a:avLst/>
          </a:prstGeom>
          <a:ln w="3810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Straight Connector 81"/>
          <p:cNvSpPr/>
          <p:nvPr/>
        </p:nvSpPr>
        <p:spPr>
          <a:xfrm flipH="1">
            <a:off x="885960" y="2233080"/>
            <a:ext cx="793800" cy="1030680"/>
          </a:xfrm>
          <a:prstGeom prst="line">
            <a:avLst/>
          </a:prstGeom>
          <a:ln w="3810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Straight Connector 87"/>
          <p:cNvSpPr/>
          <p:nvPr/>
        </p:nvSpPr>
        <p:spPr>
          <a:xfrm flipH="1">
            <a:off x="1089720" y="2310840"/>
            <a:ext cx="1072080" cy="1566720"/>
          </a:xfrm>
          <a:prstGeom prst="line">
            <a:avLst/>
          </a:prstGeom>
          <a:ln w="3810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Straight Connector 91"/>
          <p:cNvSpPr/>
          <p:nvPr/>
        </p:nvSpPr>
        <p:spPr>
          <a:xfrm flipH="1">
            <a:off x="987480" y="2310840"/>
            <a:ext cx="963000" cy="1252440"/>
          </a:xfrm>
          <a:prstGeom prst="line">
            <a:avLst/>
          </a:prstGeom>
          <a:ln w="3810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TextBox 94"/>
          <p:cNvSpPr/>
          <p:nvPr/>
        </p:nvSpPr>
        <p:spPr>
          <a:xfrm rot="18461400">
            <a:off x="367920" y="2980080"/>
            <a:ext cx="90504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680GHz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TextBox 95"/>
          <p:cNvSpPr/>
          <p:nvPr/>
        </p:nvSpPr>
        <p:spPr>
          <a:xfrm rot="18427800">
            <a:off x="551880" y="3998160"/>
            <a:ext cx="90504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680GHz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" name="TextBox 96"/>
          <p:cNvSpPr/>
          <p:nvPr/>
        </p:nvSpPr>
        <p:spPr>
          <a:xfrm rot="18427800">
            <a:off x="259920" y="3734280"/>
            <a:ext cx="90504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220GHz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Rectangle 27"/>
          <p:cNvSpPr/>
          <p:nvPr/>
        </p:nvSpPr>
        <p:spPr>
          <a:xfrm>
            <a:off x="4291920" y="4556880"/>
            <a:ext cx="12006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680-GHz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(in repair)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Rectangle 100"/>
          <p:cNvSpPr/>
          <p:nvPr/>
        </p:nvSpPr>
        <p:spPr>
          <a:xfrm rot="19304400">
            <a:off x="2876760" y="2531520"/>
            <a:ext cx="91260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8-12</a:t>
            </a:r>
            <a:r>
              <a:rPr b="0" lang="en-US" sz="1800" spc="-1" strike="noStrike">
                <a:solidFill>
                  <a:srgbClr val="000000"/>
                </a:solidFill>
                <a:latin typeface="Symbol"/>
              </a:rPr>
              <a:t>m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Rectangle 35"/>
          <p:cNvSpPr/>
          <p:nvPr/>
        </p:nvSpPr>
        <p:spPr>
          <a:xfrm>
            <a:off x="4266000" y="5712840"/>
            <a:ext cx="12981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220-GHz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(delivered)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Straight Arrow Connector 41"/>
          <p:cNvSpPr/>
          <p:nvPr/>
        </p:nvSpPr>
        <p:spPr>
          <a:xfrm flipH="1">
            <a:off x="9841320" y="2334960"/>
            <a:ext cx="846000" cy="25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Rectangle 42"/>
          <p:cNvSpPr/>
          <p:nvPr/>
        </p:nvSpPr>
        <p:spPr>
          <a:xfrm>
            <a:off x="10519200" y="1969200"/>
            <a:ext cx="11199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Drum Lid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TextBox 2"/>
          <p:cNvSpPr/>
          <p:nvPr/>
        </p:nvSpPr>
        <p:spPr>
          <a:xfrm>
            <a:off x="1175760" y="6180840"/>
            <a:ext cx="25664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Courtesy of P. Pantina)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09480" y="2092680"/>
            <a:ext cx="10972440" cy="133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Configurable Scanning Submillimeter-wave Instrument/Radiometer (CoSSIR)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TextBox 2"/>
          <p:cNvSpPr/>
          <p:nvPr/>
        </p:nvSpPr>
        <p:spPr>
          <a:xfrm>
            <a:off x="3130200" y="4160160"/>
            <a:ext cx="65772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An ER-2 Airborne Simulator for Submm-Wave Remote Sensing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Box 1"/>
          <p:cNvSpPr/>
          <p:nvPr/>
        </p:nvSpPr>
        <p:spPr>
          <a:xfrm>
            <a:off x="388440" y="771480"/>
            <a:ext cx="8730720" cy="167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Two campaigns: 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IMPACTS (Jan-Feb 2023) and ALOFT (July 2023)</a:t>
            </a:r>
            <a:endParaRPr b="0" lang="en-US" sz="2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Aircraft: 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NASA ER-2, ~65k feet altitude</a:t>
            </a:r>
            <a:endParaRPr b="0" lang="en-US" sz="2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Number of flights: 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28 (15 IMPACTS, 13 ALOFT)</a:t>
            </a:r>
            <a:endParaRPr b="0" lang="en-US" sz="2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Total hours operation: ~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170 hrs (97 hrs IMPACTS, 73 hrs ALOFT)</a:t>
            </a:r>
            <a:endParaRPr b="0" lang="en-US" sz="2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TextBox 3"/>
          <p:cNvSpPr/>
          <p:nvPr/>
        </p:nvSpPr>
        <p:spPr>
          <a:xfrm>
            <a:off x="2845800" y="105480"/>
            <a:ext cx="6499800" cy="62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500" spc="-1" strike="noStrike">
                <a:solidFill>
                  <a:srgbClr val="000000"/>
                </a:solidFill>
                <a:latin typeface="Calibri"/>
              </a:rPr>
              <a:t>CoSSIR Operation Summary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2" name="Picture 5" descr="Text&#10;&#10;Description automatically generated"/>
          <p:cNvPicPr/>
          <p:nvPr/>
        </p:nvPicPr>
        <p:blipFill>
          <a:blip r:embed="rId1"/>
          <a:stretch/>
        </p:blipFill>
        <p:spPr>
          <a:xfrm>
            <a:off x="9897840" y="390600"/>
            <a:ext cx="1501920" cy="149508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7" descr="A picture containing text, aircraft, airplane&#10;&#10;Description automatically generated"/>
          <p:cNvPicPr/>
          <p:nvPr/>
        </p:nvPicPr>
        <p:blipFill>
          <a:blip r:embed="rId2"/>
          <a:stretch/>
        </p:blipFill>
        <p:spPr>
          <a:xfrm>
            <a:off x="9150480" y="2034360"/>
            <a:ext cx="2822040" cy="95436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9" descr="A picture containing different, kitchen appliance&#10;&#10;Description automatically generated"/>
          <p:cNvPicPr/>
          <p:nvPr/>
        </p:nvPicPr>
        <p:blipFill>
          <a:blip r:embed="rId3"/>
          <a:stretch/>
        </p:blipFill>
        <p:spPr>
          <a:xfrm>
            <a:off x="8241120" y="3429000"/>
            <a:ext cx="3619800" cy="30380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85" name="Table 16"/>
          <p:cNvGraphicFramePr/>
          <p:nvPr/>
        </p:nvGraphicFramePr>
        <p:xfrm>
          <a:off x="797760" y="2684160"/>
          <a:ext cx="6483960" cy="3310200"/>
        </p:xfrm>
        <a:graphic>
          <a:graphicData uri="http://schemas.openxmlformats.org/drawingml/2006/table">
            <a:tbl>
              <a:tblPr/>
              <a:tblGrid>
                <a:gridCol w="1155960"/>
                <a:gridCol w="2299320"/>
                <a:gridCol w="1729080"/>
                <a:gridCol w="1298880"/>
              </a:tblGrid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Channel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Center Frequency (GHz)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Bandwidth (GHz)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NEDT (K)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170v/h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170.5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0.2/0.3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</a:tr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177v/h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177.3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0.4/0.5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180v/h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180.3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0.4/0.4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</a:tr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182v/h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182.3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0.4/0.5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325±11v/h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325.0±11.3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3.6 (x2)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0.5/0.7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</a:tr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325±3v/h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325.0±3.55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2.85 (x2)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0.5/0.5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325±1v/h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325.0±0.9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0.9 (x2)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1.5/1.5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</a:tr>
              <a:tr h="3675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684v/h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684.0±4.0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6.0 (x2)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0.9/0.6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6" name="TextBox 2"/>
          <p:cNvSpPr/>
          <p:nvPr/>
        </p:nvSpPr>
        <p:spPr>
          <a:xfrm>
            <a:off x="3205440" y="6583320"/>
            <a:ext cx="59443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Courtesy of R. Kroodsma, M. Fritts, I. Adams, P. Racette, and J. Gong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CoSSIR Science Data During 7/5/23 Science Flight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8" name="Picture 3" descr=""/>
          <p:cNvPicPr/>
          <p:nvPr/>
        </p:nvPicPr>
        <p:blipFill>
          <a:blip r:embed="rId1"/>
          <a:srcRect l="0" t="0" r="0" b="20512"/>
          <a:stretch/>
        </p:blipFill>
        <p:spPr>
          <a:xfrm>
            <a:off x="609480" y="936000"/>
            <a:ext cx="8194320" cy="4807440"/>
          </a:xfrm>
          <a:prstGeom prst="rect">
            <a:avLst/>
          </a:prstGeom>
          <a:ln w="0">
            <a:noFill/>
          </a:ln>
        </p:spPr>
      </p:pic>
      <p:sp>
        <p:nvSpPr>
          <p:cNvPr id="389" name="TextBox 4"/>
          <p:cNvSpPr/>
          <p:nvPr/>
        </p:nvSpPr>
        <p:spPr>
          <a:xfrm>
            <a:off x="205920" y="5780880"/>
            <a:ext cx="84690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Real-time quick-look brightness temperature (TB) for all 16 CoSSIR channels as well as polarization differences (PD) during 7/5/23 ALOFT science flight over Yucatan Peninsula.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0" name="Picture 5" descr=""/>
          <p:cNvPicPr/>
          <p:nvPr/>
        </p:nvPicPr>
        <p:blipFill>
          <a:blip r:embed="rId2"/>
          <a:stretch/>
        </p:blipFill>
        <p:spPr>
          <a:xfrm>
            <a:off x="8804160" y="1130400"/>
            <a:ext cx="2927520" cy="3889800"/>
          </a:xfrm>
          <a:prstGeom prst="rect">
            <a:avLst/>
          </a:prstGeom>
          <a:ln w="0">
            <a:noFill/>
          </a:ln>
        </p:spPr>
      </p:pic>
      <p:sp>
        <p:nvSpPr>
          <p:cNvPr id="391" name="TextBox 6"/>
          <p:cNvSpPr/>
          <p:nvPr/>
        </p:nvSpPr>
        <p:spPr>
          <a:xfrm>
            <a:off x="9014040" y="5157360"/>
            <a:ext cx="250776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Observed PD-TB relationships are consistent with ice cloud scattering from different particle orientations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TextBox 2"/>
          <p:cNvSpPr/>
          <p:nvPr/>
        </p:nvSpPr>
        <p:spPr>
          <a:xfrm>
            <a:off x="3808800" y="6551640"/>
            <a:ext cx="59443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Courtesy of R. Kroodsma, M. Fritts, I. Adams, P. Racette, and J. Gong 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609480" y="2092680"/>
            <a:ext cx="10972440" cy="133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Polarized Submillimeter Ice-cloud Radiometer</a:t>
            </a:r>
            <a:br>
              <a:rPr sz="2800"/>
            </a:b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(PolSIR)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TextBox 2"/>
          <p:cNvSpPr/>
          <p:nvPr/>
        </p:nvSpPr>
        <p:spPr>
          <a:xfrm>
            <a:off x="3353760" y="4160160"/>
            <a:ext cx="5825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NASA EV6 Mission to Study Diurnal Variations of Ice Clouds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232560" y="1489320"/>
            <a:ext cx="11958840" cy="619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004990"/>
                </a:solidFill>
                <a:latin typeface="Arial"/>
              </a:rPr>
              <a:t>The climate model challenge: Predicting climate change on decadal time scales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>
              <a:lnSpc>
                <a:spcPct val="100000"/>
              </a:lnSpc>
              <a:buNone/>
              <a:defRPr b="1" lang="en-US" sz="18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fld id="{83B83F93-5B7E-4C58-83DE-481FC57C4D46}" type="slidenum">
              <a:rPr b="1" lang="en-US" sz="1800" spc="-1" strike="noStrike">
                <a:solidFill>
                  <a:srgbClr val="000000"/>
                </a:solidFill>
                <a:latin typeface="Arial"/>
              </a:rPr>
              <a:t>19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TextBox 8"/>
          <p:cNvSpPr/>
          <p:nvPr/>
        </p:nvSpPr>
        <p:spPr>
          <a:xfrm>
            <a:off x="3891600" y="2087640"/>
            <a:ext cx="7664040" cy="116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At prediction timescales of 10 – 40 years, model uncertainty dominates 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560520" indent="-103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Different climate models give different answers …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560520" indent="-103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We lack full understanding of key processes …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560520" indent="-103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Different assumptions are made about those processes in models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98" name="Group 19"/>
          <p:cNvGrpSpPr/>
          <p:nvPr/>
        </p:nvGrpSpPr>
        <p:grpSpPr>
          <a:xfrm>
            <a:off x="314640" y="2721600"/>
            <a:ext cx="3629160" cy="3521520"/>
            <a:chOff x="314640" y="2721600"/>
            <a:chExt cx="3629160" cy="3521520"/>
          </a:xfrm>
        </p:grpSpPr>
        <p:pic>
          <p:nvPicPr>
            <p:cNvPr id="399" name="Picture 10" descr=""/>
            <p:cNvPicPr/>
            <p:nvPr/>
          </p:nvPicPr>
          <p:blipFill>
            <a:blip r:embed="rId1"/>
            <a:stretch/>
          </p:blipFill>
          <p:spPr>
            <a:xfrm>
              <a:off x="314640" y="2721600"/>
              <a:ext cx="3629160" cy="2985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0" name="Picture 11" descr=""/>
            <p:cNvPicPr/>
            <p:nvPr/>
          </p:nvPicPr>
          <p:blipFill>
            <a:blip r:embed="rId2"/>
            <a:stretch/>
          </p:blipFill>
          <p:spPr>
            <a:xfrm>
              <a:off x="1037160" y="5745600"/>
              <a:ext cx="2773440" cy="203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1" name="TextBox 12"/>
            <p:cNvSpPr/>
            <p:nvPr/>
          </p:nvSpPr>
          <p:spPr>
            <a:xfrm>
              <a:off x="2093400" y="6039000"/>
              <a:ext cx="1650240" cy="20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750" spc="-1" strike="noStrike">
                  <a:solidFill>
                    <a:srgbClr val="000000"/>
                  </a:solidFill>
                  <a:latin typeface="Calibri"/>
                </a:rPr>
                <a:t>US 2018 National Climate Assessment</a:t>
              </a:r>
              <a:endParaRPr b="0" lang="en-US" sz="75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02" name="Straight Arrow Connector 14"/>
            <p:cNvSpPr/>
            <p:nvPr/>
          </p:nvSpPr>
          <p:spPr>
            <a:xfrm>
              <a:off x="1473120" y="3800880"/>
              <a:ext cx="360" cy="1437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47625">
              <a:solidFill>
                <a:srgbClr val="ff0000"/>
              </a:solidFill>
              <a:round/>
              <a:headEnd len="med" type="triangle" w="med"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03" name="Group 3"/>
          <p:cNvGrpSpPr/>
          <p:nvPr/>
        </p:nvGrpSpPr>
        <p:grpSpPr>
          <a:xfrm>
            <a:off x="0" y="0"/>
            <a:ext cx="12191760" cy="1573560"/>
            <a:chOff x="0" y="0"/>
            <a:chExt cx="12191760" cy="1573560"/>
          </a:xfrm>
        </p:grpSpPr>
        <p:pic>
          <p:nvPicPr>
            <p:cNvPr id="404" name="object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91760" cy="151704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405" name="object 15"/>
            <p:cNvGrpSpPr/>
            <p:nvPr/>
          </p:nvGrpSpPr>
          <p:grpSpPr>
            <a:xfrm>
              <a:off x="1987200" y="801360"/>
              <a:ext cx="7467120" cy="584280"/>
              <a:chOff x="1987200" y="801360"/>
              <a:chExt cx="7467120" cy="584280"/>
            </a:xfrm>
          </p:grpSpPr>
          <p:pic>
            <p:nvPicPr>
              <p:cNvPr id="406" name="object 16" descr=""/>
              <p:cNvPicPr/>
              <p:nvPr/>
            </p:nvPicPr>
            <p:blipFill>
              <a:blip r:embed="rId4"/>
              <a:stretch/>
            </p:blipFill>
            <p:spPr>
              <a:xfrm>
                <a:off x="4794120" y="801360"/>
                <a:ext cx="2353320" cy="5842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07" name="object 17"/>
              <p:cNvSpPr/>
              <p:nvPr/>
            </p:nvSpPr>
            <p:spPr>
              <a:xfrm>
                <a:off x="1987200" y="1336320"/>
                <a:ext cx="7467120" cy="48600"/>
              </a:xfrm>
              <a:custGeom>
                <a:avLst/>
                <a:gdLst>
                  <a:gd name="textAreaLeft" fmla="*/ 0 w 7467120"/>
                  <a:gd name="textAreaRight" fmla="*/ 7467480 w 7467120"/>
                  <a:gd name="textAreaTop" fmla="*/ 0 h 48600"/>
                  <a:gd name="textAreaBottom" fmla="*/ 48960 h 48600"/>
                </a:gdLst>
                <a:ahLst/>
                <a:rect l="textAreaLeft" t="textAreaTop" r="textAreaRight" b="textAreaBottom"/>
                <a:pathLst>
                  <a:path w="7467600" h="48894">
                    <a:moveTo>
                      <a:pt x="7467600" y="0"/>
                    </a:moveTo>
                    <a:lnTo>
                      <a:pt x="0" y="0"/>
                    </a:lnTo>
                    <a:lnTo>
                      <a:pt x="0" y="48806"/>
                    </a:lnTo>
                    <a:lnTo>
                      <a:pt x="7467600" y="48806"/>
                    </a:lnTo>
                    <a:lnTo>
                      <a:pt x="7467600" y="0"/>
                    </a:lnTo>
                    <a:close/>
                  </a:path>
                </a:pathLst>
              </a:custGeom>
              <a:solidFill>
                <a:srgbClr val="75c0eb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>
                  <a:lnSpc>
                    <a:spcPct val="100000"/>
                  </a:lnSpc>
                  <a:buNone/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408" name="object 10" descr=""/>
            <p:cNvPicPr/>
            <p:nvPr/>
          </p:nvPicPr>
          <p:blipFill>
            <a:blip r:embed="rId5"/>
            <a:stretch/>
          </p:blipFill>
          <p:spPr>
            <a:xfrm>
              <a:off x="9829080" y="60840"/>
              <a:ext cx="2362680" cy="1512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9" name="object 10" descr=""/>
            <p:cNvPicPr/>
            <p:nvPr/>
          </p:nvPicPr>
          <p:blipFill>
            <a:blip r:embed="rId6"/>
            <a:stretch/>
          </p:blipFill>
          <p:spPr>
            <a:xfrm>
              <a:off x="8845920" y="678960"/>
              <a:ext cx="1217520" cy="779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10" name="TextBox 17"/>
          <p:cNvSpPr/>
          <p:nvPr/>
        </p:nvSpPr>
        <p:spPr>
          <a:xfrm>
            <a:off x="2147040" y="141120"/>
            <a:ext cx="82209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</a:rPr>
              <a:t>Polarized Submillimeter Ice-cloud Radiometer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object 8"/>
          <p:cNvSpPr/>
          <p:nvPr/>
        </p:nvSpPr>
        <p:spPr>
          <a:xfrm>
            <a:off x="3944160" y="3340440"/>
            <a:ext cx="7732800" cy="307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0520" bIns="0" anchor="t">
            <a:spAutoFit/>
          </a:bodyPr>
          <a:p>
            <a:pPr marL="235080">
              <a:lnSpc>
                <a:spcPct val="100000"/>
              </a:lnSpc>
              <a:spcBef>
                <a:spcPts val="162"/>
              </a:spcBef>
              <a:spcAft>
                <a:spcPts val="1199"/>
              </a:spcAft>
              <a:buNone/>
              <a:tabLst>
                <a:tab algn="l" pos="87480"/>
              </a:tabLst>
            </a:pPr>
            <a:r>
              <a:rPr b="1" lang="en-US" sz="2400" spc="-1" strike="noStrike" u="sng">
                <a:solidFill>
                  <a:srgbClr val="000000"/>
                </a:solidFill>
                <a:uFillTx/>
                <a:latin typeface="Calibri"/>
              </a:rPr>
              <a:t>Science Objectives: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401760" indent="-166680">
              <a:lnSpc>
                <a:spcPct val="100000"/>
              </a:lnSpc>
              <a:spcBef>
                <a:spcPts val="162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8748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O1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: Constrain diurnal cycle amplitude, form, and timing of the ice water path (IWP) in tropical and sub-tropical ice clouds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401760" indent="-166680" algn="just">
              <a:lnSpc>
                <a:spcPct val="100000"/>
              </a:lnSpc>
              <a:spcBef>
                <a:spcPts val="238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8748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O2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: Determine the diurnal variability of ice clouds in the convective outflow areas and understand relation to deep convection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401760" indent="-166680">
              <a:lnSpc>
                <a:spcPct val="100000"/>
              </a:lnSpc>
              <a:spcBef>
                <a:spcPts val="238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8748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O3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: Determine the relationship between shortwave and longwave radiative fluxes and the diurnal variability of ice clouds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401760" indent="-166680">
              <a:lnSpc>
                <a:spcPct val="100000"/>
              </a:lnSpc>
              <a:spcBef>
                <a:spcPts val="238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8748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A1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: Enable improvement of climate models by providing novel observations of the diurnal cycle of ice clouds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" name="TextBox 21"/>
          <p:cNvSpPr/>
          <p:nvPr/>
        </p:nvSpPr>
        <p:spPr>
          <a:xfrm>
            <a:off x="2147040" y="2052000"/>
            <a:ext cx="2341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35080">
              <a:lnSpc>
                <a:spcPct val="100000"/>
              </a:lnSpc>
              <a:spcBef>
                <a:spcPts val="162"/>
              </a:spcBef>
              <a:spcAft>
                <a:spcPts val="1199"/>
              </a:spcAft>
              <a:buNone/>
              <a:tabLst>
                <a:tab algn="l" pos="87480"/>
              </a:tabLst>
            </a:pPr>
            <a:r>
              <a:rPr b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Motivations: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" name="TextBox 16"/>
          <p:cNvSpPr/>
          <p:nvPr/>
        </p:nvSpPr>
        <p:spPr>
          <a:xfrm>
            <a:off x="3173400" y="6532200"/>
            <a:ext cx="6167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4400"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PI: </a:t>
            </a:r>
            <a:r>
              <a:rPr b="0" lang="en-US" sz="18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Ralf Bennartz (Vanderbilt U)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862920" y="1011960"/>
            <a:ext cx="2964240" cy="4795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Outline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sldNum" idx="10"/>
          </p:nvPr>
        </p:nvSpPr>
        <p:spPr>
          <a:xfrm>
            <a:off x="10726200" y="6356520"/>
            <a:ext cx="62712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lstStyle>
            <a:lvl1pPr algn="r">
              <a:lnSpc>
                <a:spcPct val="100000"/>
              </a:lnSpc>
              <a:spcAft>
                <a:spcPts val="601"/>
              </a:spcAft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spcAft>
                <a:spcPts val="601"/>
              </a:spcAft>
              <a:buNone/>
            </a:pPr>
            <a:fld id="{F95BB913-DCB1-4BA3-8EC2-0FA042B4F50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2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713093937"/>
              </p:ext>
            </p:extLst>
          </p:nvPr>
        </p:nvGraphicFramePr>
        <p:xfrm>
          <a:off x="3622320" y="470880"/>
          <a:ext cx="7818840" cy="588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700" spc="-1" strike="noStrike">
                <a:solidFill>
                  <a:srgbClr val="004990"/>
                </a:solidFill>
                <a:latin typeface="Arial"/>
              </a:rPr>
              <a:t>Long-Standing Radiation Problem from Tuning Ice Clouds</a:t>
            </a:r>
            <a:endParaRPr b="0" lang="en-US" sz="2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sldNum" idx="13"/>
          </p:nvPr>
        </p:nvSpPr>
        <p:spPr>
          <a:xfrm>
            <a:off x="7425360" y="6459840"/>
            <a:ext cx="983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1" lang="en-US" sz="105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C6C6AF8-629D-4955-B981-2850FBACA357}" type="slidenum">
              <a:rPr b="1" lang="en-US" sz="1050" spc="-1" strike="noStrike">
                <a:solidFill>
                  <a:srgbClr val="ffffff"/>
                </a:solidFill>
                <a:latin typeface="Arial"/>
              </a:rPr>
              <a:t>20</a:t>
            </a:fld>
            <a:endParaRPr b="0" lang="en-US" sz="105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ftr" idx="14"/>
          </p:nvPr>
        </p:nvSpPr>
        <p:spPr>
          <a:xfrm>
            <a:off x="1523880" y="5702400"/>
            <a:ext cx="3798360" cy="272520"/>
          </a:xfrm>
          <a:prstGeom prst="rect">
            <a:avLst/>
          </a:prstGeom>
          <a:noFill/>
          <a:ln w="0">
            <a:noFill/>
          </a:ln>
        </p:spPr>
        <p:txBody>
          <a:bodyPr lIns="68760" rIns="68760" tIns="34200" bIns="34200" anchor="ctr">
            <a:noAutofit/>
          </a:bodyPr>
          <a:lstStyle>
            <a:lvl1pPr algn="ctr">
              <a:lnSpc>
                <a:spcPct val="100000"/>
              </a:lnSpc>
              <a:buNone/>
              <a:defRPr b="1" lang="en-US" sz="670" spc="-1" strike="noStrike" cap="all">
                <a:solidFill>
                  <a:srgbClr val="ffffff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1" lang="en-US" sz="670" spc="-1" strike="noStrike" cap="all">
                <a:solidFill>
                  <a:srgbClr val="ffffff"/>
                </a:solidFill>
                <a:latin typeface="Arial"/>
              </a:rPr>
              <a:t>GSFC and Partner Proprietary Information, Do Not Distribute or Copy</a:t>
            </a:r>
            <a:endParaRPr b="0" lang="en-US" sz="67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Rectangle 22"/>
          <p:cNvSpPr/>
          <p:nvPr/>
        </p:nvSpPr>
        <p:spPr>
          <a:xfrm>
            <a:off x="726120" y="1133280"/>
            <a:ext cx="4306320" cy="507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lvl="1" marL="205920" indent="-205920">
              <a:lnSpc>
                <a:spcPct val="100000"/>
              </a:lnSpc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Cloud ice is used as a tuning parameter to balance radiation at top of the atmosphere (TOA) and precipitation at the surface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205920" indent="-205920">
              <a:lnSpc>
                <a:spcPct val="100000"/>
              </a:lnSpc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Net TOA radiation (SW+LW) errors are canceled by tuning cloud ice.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205920" indent="-205920">
              <a:lnSpc>
                <a:spcPct val="100000"/>
              </a:lnSpc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‘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Cancellation of errors’ rather than physically correct description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557280" indent="-214200">
              <a:lnSpc>
                <a:spcPct val="100000"/>
              </a:lnSpc>
              <a:spcAft>
                <a:spcPts val="45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Diurnal cycle wrong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557280" indent="-214200">
              <a:lnSpc>
                <a:spcPct val="100000"/>
              </a:lnSpc>
              <a:spcAft>
                <a:spcPts val="45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Tropics are the main area of concern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18" name="Group 2"/>
          <p:cNvGrpSpPr/>
          <p:nvPr/>
        </p:nvGrpSpPr>
        <p:grpSpPr>
          <a:xfrm>
            <a:off x="4877280" y="882720"/>
            <a:ext cx="6913440" cy="5497920"/>
            <a:chOff x="4877280" y="882720"/>
            <a:chExt cx="6913440" cy="5497920"/>
          </a:xfrm>
        </p:grpSpPr>
        <p:sp>
          <p:nvSpPr>
            <p:cNvPr id="419" name="TextBox 3"/>
            <p:cNvSpPr/>
            <p:nvPr/>
          </p:nvSpPr>
          <p:spPr>
            <a:xfrm>
              <a:off x="4877280" y="3888000"/>
              <a:ext cx="1360080" cy="1004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MERRA-CERES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Difference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420" name="Group 20"/>
            <p:cNvGrpSpPr/>
            <p:nvPr/>
          </p:nvGrpSpPr>
          <p:grpSpPr>
            <a:xfrm>
              <a:off x="6136200" y="882720"/>
              <a:ext cx="5654520" cy="5003280"/>
              <a:chOff x="6136200" y="882720"/>
              <a:chExt cx="5654520" cy="5003280"/>
            </a:xfrm>
          </p:grpSpPr>
          <p:pic>
            <p:nvPicPr>
              <p:cNvPr id="421" name="Picture 4" descr=""/>
              <p:cNvPicPr/>
              <p:nvPr/>
            </p:nvPicPr>
            <p:blipFill>
              <a:blip r:embed="rId1"/>
              <a:stretch/>
            </p:blipFill>
            <p:spPr>
              <a:xfrm>
                <a:off x="6136200" y="1165680"/>
                <a:ext cx="5654520" cy="4359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22" name="TextBox 5"/>
              <p:cNvSpPr/>
              <p:nvPr/>
            </p:nvSpPr>
            <p:spPr>
              <a:xfrm>
                <a:off x="9321840" y="966960"/>
                <a:ext cx="164808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 </a:t>
                </a:r>
                <a:r>
                  <a:rPr b="0" lang="en-US" sz="120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Longwave (LW)</a:t>
                </a:r>
                <a:endParaRPr b="0" lang="en-US" sz="12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3" name="TextBox 6"/>
              <p:cNvSpPr/>
              <p:nvPr/>
            </p:nvSpPr>
            <p:spPr>
              <a:xfrm>
                <a:off x="6804360" y="882720"/>
                <a:ext cx="116712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Shortwave (SW)</a:t>
                </a:r>
                <a:endParaRPr b="0" lang="en-US" sz="12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4" name="TextBox 11"/>
              <p:cNvSpPr/>
              <p:nvPr/>
            </p:nvSpPr>
            <p:spPr>
              <a:xfrm>
                <a:off x="7970400" y="5552640"/>
                <a:ext cx="2827800" cy="3333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Bosilovich et al. (2015)</a:t>
                </a:r>
                <a:endParaRPr b="0" lang="en-US" sz="16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5" name="TextBox 12"/>
              <p:cNvSpPr/>
              <p:nvPr/>
            </p:nvSpPr>
            <p:spPr>
              <a:xfrm>
                <a:off x="8350920" y="3740040"/>
                <a:ext cx="3153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40</a:t>
                </a:r>
                <a:endParaRPr b="0" lang="en-US" sz="10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6" name="TextBox 13"/>
              <p:cNvSpPr/>
              <p:nvPr/>
            </p:nvSpPr>
            <p:spPr>
              <a:xfrm>
                <a:off x="8356680" y="4602600"/>
                <a:ext cx="35640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-40</a:t>
                </a:r>
                <a:endParaRPr b="0" lang="en-US" sz="10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7" name="TextBox 14"/>
              <p:cNvSpPr/>
              <p:nvPr/>
            </p:nvSpPr>
            <p:spPr>
              <a:xfrm>
                <a:off x="10996560" y="4658040"/>
                <a:ext cx="35640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-25</a:t>
                </a:r>
                <a:endParaRPr b="0" lang="en-US" sz="10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8" name="TextBox 15"/>
              <p:cNvSpPr/>
              <p:nvPr/>
            </p:nvSpPr>
            <p:spPr>
              <a:xfrm>
                <a:off x="11012760" y="3646440"/>
                <a:ext cx="3153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25</a:t>
                </a:r>
                <a:endParaRPr b="0" lang="en-US" sz="10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9" name="TextBox 16"/>
              <p:cNvSpPr/>
              <p:nvPr/>
            </p:nvSpPr>
            <p:spPr>
              <a:xfrm>
                <a:off x="10985400" y="3264480"/>
                <a:ext cx="382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150</a:t>
                </a:r>
                <a:endParaRPr b="0" lang="en-US" sz="10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30" name="TextBox 17"/>
              <p:cNvSpPr/>
              <p:nvPr/>
            </p:nvSpPr>
            <p:spPr>
              <a:xfrm>
                <a:off x="10950120" y="1378440"/>
                <a:ext cx="382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280</a:t>
                </a:r>
                <a:endParaRPr b="0" lang="en-US" sz="10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31" name="TextBox 18"/>
              <p:cNvSpPr/>
              <p:nvPr/>
            </p:nvSpPr>
            <p:spPr>
              <a:xfrm>
                <a:off x="8323560" y="1465920"/>
                <a:ext cx="38232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150</a:t>
                </a:r>
                <a:endParaRPr b="0" lang="en-US" sz="10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32" name="TextBox 19"/>
              <p:cNvSpPr/>
              <p:nvPr/>
            </p:nvSpPr>
            <p:spPr>
              <a:xfrm>
                <a:off x="8365320" y="3178800"/>
                <a:ext cx="315360" cy="24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50</a:t>
                </a:r>
                <a:endParaRPr b="0" lang="en-US" sz="10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433" name="Oval 53"/>
            <p:cNvSpPr/>
            <p:nvPr/>
          </p:nvSpPr>
          <p:spPr>
            <a:xfrm>
              <a:off x="6550920" y="4074480"/>
              <a:ext cx="1843920" cy="6573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</a:ln>
            <a:effectLst>
              <a:outerShdw blurRad="39960" dir="5400000" dist="23040" rotWithShape="0">
                <a:srgbClr val="80808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35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4" name="TextBox 19"/>
            <p:cNvSpPr/>
            <p:nvPr/>
          </p:nvSpPr>
          <p:spPr>
            <a:xfrm>
              <a:off x="5280840" y="1801800"/>
              <a:ext cx="134388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MERRA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5" name="TextBox 20"/>
            <p:cNvSpPr/>
            <p:nvPr/>
          </p:nvSpPr>
          <p:spPr>
            <a:xfrm>
              <a:off x="5208120" y="2960280"/>
              <a:ext cx="98064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r"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CERES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6" name="Oval 24"/>
            <p:cNvSpPr/>
            <p:nvPr/>
          </p:nvSpPr>
          <p:spPr>
            <a:xfrm>
              <a:off x="9185040" y="4000680"/>
              <a:ext cx="1807920" cy="657360"/>
            </a:xfrm>
            <a:prstGeom prst="ellipse">
              <a:avLst/>
            </a:prstGeom>
            <a:noFill/>
            <a:ln w="57150">
              <a:solidFill>
                <a:srgbClr val="265afb"/>
              </a:solidFill>
              <a:round/>
            </a:ln>
            <a:effectLst>
              <a:outerShdw blurRad="39960" dir="5400000" dist="23040" rotWithShape="0">
                <a:srgbClr val="80808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35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7" name="TextBox 5"/>
            <p:cNvSpPr/>
            <p:nvPr/>
          </p:nvSpPr>
          <p:spPr>
            <a:xfrm>
              <a:off x="5467680" y="5957280"/>
              <a:ext cx="273852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ff0000"/>
                  </a:solidFill>
                  <a:latin typeface="Calibri"/>
                </a:rPr>
                <a:t>Model overestimates LW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8" name="TextBox 26"/>
            <p:cNvSpPr/>
            <p:nvPr/>
          </p:nvSpPr>
          <p:spPr>
            <a:xfrm>
              <a:off x="8843040" y="5986080"/>
              <a:ext cx="291816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265afb"/>
                  </a:solidFill>
                  <a:latin typeface="Calibri"/>
                </a:rPr>
                <a:t>Model underestimates SW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9" name="Straight Arrow Connector 8"/>
            <p:cNvSpPr/>
            <p:nvPr/>
          </p:nvSpPr>
          <p:spPr>
            <a:xfrm flipH="1" flipV="1">
              <a:off x="10098720" y="4644720"/>
              <a:ext cx="203040" cy="1340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150">
              <a:solidFill>
                <a:srgbClr val="265afb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0" name="Straight Arrow Connector 29"/>
            <p:cNvSpPr/>
            <p:nvPr/>
          </p:nvSpPr>
          <p:spPr>
            <a:xfrm flipV="1">
              <a:off x="6837120" y="4630320"/>
              <a:ext cx="618120" cy="1326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Picture 3" descr=""/>
          <p:cNvPicPr/>
          <p:nvPr/>
        </p:nvPicPr>
        <p:blipFill>
          <a:blip r:embed="rId1"/>
          <a:stretch/>
        </p:blipFill>
        <p:spPr>
          <a:xfrm>
            <a:off x="5653800" y="0"/>
            <a:ext cx="6189480" cy="3182400"/>
          </a:xfrm>
          <a:prstGeom prst="rect">
            <a:avLst/>
          </a:prstGeom>
          <a:ln w="0">
            <a:noFill/>
          </a:ln>
        </p:spPr>
      </p:pic>
      <p:grpSp>
        <p:nvGrpSpPr>
          <p:cNvPr id="442" name="Group 5"/>
          <p:cNvGrpSpPr/>
          <p:nvPr/>
        </p:nvGrpSpPr>
        <p:grpSpPr>
          <a:xfrm>
            <a:off x="348840" y="1332720"/>
            <a:ext cx="6833160" cy="5362200"/>
            <a:chOff x="348840" y="1332720"/>
            <a:chExt cx="6833160" cy="5362200"/>
          </a:xfrm>
        </p:grpSpPr>
        <p:pic>
          <p:nvPicPr>
            <p:cNvPr id="443" name="Picture 21" descr=""/>
            <p:cNvPicPr/>
            <p:nvPr/>
          </p:nvPicPr>
          <p:blipFill>
            <a:blip r:embed="rId2"/>
            <a:srcRect l="0" t="5773" r="3461" b="0"/>
            <a:stretch/>
          </p:blipFill>
          <p:spPr>
            <a:xfrm>
              <a:off x="348840" y="2455920"/>
              <a:ext cx="6833160" cy="4239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4" name="Rectangle 16"/>
            <p:cNvSpPr/>
            <p:nvPr/>
          </p:nvSpPr>
          <p:spPr>
            <a:xfrm>
              <a:off x="4699800" y="2251440"/>
              <a:ext cx="126720" cy="1846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/>
            </a:ln>
            <a:effectLst>
              <a:outerShdw blurRad="39960" dir="5400000" dist="23040" rotWithShape="0">
                <a:srgbClr val="80808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45" name="Rectangle 17"/>
            <p:cNvSpPr/>
            <p:nvPr/>
          </p:nvSpPr>
          <p:spPr>
            <a:xfrm>
              <a:off x="2931120" y="2203200"/>
              <a:ext cx="102600" cy="1828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/>
            </a:ln>
            <a:effectLst>
              <a:outerShdw blurRad="39960" dir="5400000" dist="23040" rotWithShape="0">
                <a:srgbClr val="80808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46" name="TextBox 11"/>
            <p:cNvSpPr/>
            <p:nvPr/>
          </p:nvSpPr>
          <p:spPr>
            <a:xfrm>
              <a:off x="893160" y="1332720"/>
              <a:ext cx="97524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2400" spc="-1" strike="noStrike">
                  <a:solidFill>
                    <a:srgbClr val="c00000"/>
                  </a:solidFill>
                  <a:latin typeface="Calibri"/>
                  <a:ea typeface="ＭＳ Ｐゴシック"/>
                </a:rPr>
                <a:t>PolSIR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7" name="Straight Arrow Connector 13"/>
            <p:cNvSpPr/>
            <p:nvPr/>
          </p:nvSpPr>
          <p:spPr>
            <a:xfrm>
              <a:off x="1786320" y="1805040"/>
              <a:ext cx="1143720" cy="475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tailEnd len="med" type="triangle" w="med"/>
            </a:ln>
            <a:effectLst>
              <a:outerShdw blurRad="39960" dir="5400000" dist="20160" rotWithShape="0">
                <a:srgbClr val="808080">
                  <a:alpha val="38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8" name="Straight Arrow Connector 21"/>
            <p:cNvSpPr/>
            <p:nvPr/>
          </p:nvSpPr>
          <p:spPr>
            <a:xfrm>
              <a:off x="1982160" y="1677960"/>
              <a:ext cx="2590920" cy="585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tailEnd len="med" type="triangle" w="med"/>
            </a:ln>
            <a:effectLst>
              <a:outerShdw blurRad="39960" dir="5400000" dist="20160" rotWithShape="0">
                <a:srgbClr val="808080">
                  <a:alpha val="38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9" name="TextBox 29"/>
            <p:cNvSpPr/>
            <p:nvPr/>
          </p:nvSpPr>
          <p:spPr>
            <a:xfrm>
              <a:off x="3466800" y="3777120"/>
              <a:ext cx="501120" cy="36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H</a:t>
              </a:r>
              <a:r>
                <a:rPr b="0" lang="en-US" sz="1600" spc="-1" strike="noStrike" baseline="-25000">
                  <a:solidFill>
                    <a:srgbClr val="000000"/>
                  </a:solidFill>
                  <a:latin typeface="Calibri"/>
                  <a:ea typeface="ＭＳ Ｐゴシック"/>
                </a:rPr>
                <a:t>2</a:t>
              </a: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O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0" name="TextBox 30"/>
            <p:cNvSpPr/>
            <p:nvPr/>
          </p:nvSpPr>
          <p:spPr>
            <a:xfrm>
              <a:off x="1791720" y="4509360"/>
              <a:ext cx="501120" cy="36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H</a:t>
              </a:r>
              <a:r>
                <a:rPr b="0" lang="en-US" sz="1600" spc="-1" strike="noStrike" baseline="-25000">
                  <a:solidFill>
                    <a:srgbClr val="000000"/>
                  </a:solidFill>
                  <a:latin typeface="Calibri"/>
                  <a:ea typeface="ＭＳ Ｐゴシック"/>
                </a:rPr>
                <a:t>2</a:t>
              </a: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O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1" name="TextBox 31"/>
            <p:cNvSpPr/>
            <p:nvPr/>
          </p:nvSpPr>
          <p:spPr>
            <a:xfrm>
              <a:off x="2500920" y="4987440"/>
              <a:ext cx="501120" cy="36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H</a:t>
              </a:r>
              <a:r>
                <a:rPr b="0" lang="en-US" sz="1600" spc="-1" strike="noStrike" baseline="-25000">
                  <a:solidFill>
                    <a:srgbClr val="000000"/>
                  </a:solidFill>
                  <a:latin typeface="Calibri"/>
                  <a:ea typeface="ＭＳ Ｐゴシック"/>
                </a:rPr>
                <a:t>2</a:t>
              </a: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O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2" name="TextBox 32"/>
            <p:cNvSpPr/>
            <p:nvPr/>
          </p:nvSpPr>
          <p:spPr>
            <a:xfrm>
              <a:off x="1397520" y="5307480"/>
              <a:ext cx="374760" cy="36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O</a:t>
              </a:r>
              <a:r>
                <a:rPr b="0" lang="en-US" sz="1600" spc="-1" strike="noStrike" baseline="-25000">
                  <a:solidFill>
                    <a:srgbClr val="000000"/>
                  </a:solidFill>
                  <a:latin typeface="Calibri"/>
                  <a:ea typeface="ＭＳ Ｐゴシック"/>
                </a:rPr>
                <a:t>2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3" name="TextBox 33"/>
            <p:cNvSpPr/>
            <p:nvPr/>
          </p:nvSpPr>
          <p:spPr>
            <a:xfrm>
              <a:off x="1441800" y="4270680"/>
              <a:ext cx="374760" cy="36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6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O</a:t>
              </a:r>
              <a:r>
                <a:rPr b="0" lang="en-US" sz="1600" spc="-1" strike="noStrike" baseline="-25000">
                  <a:solidFill>
                    <a:srgbClr val="000000"/>
                  </a:solidFill>
                  <a:latin typeface="Calibri"/>
                  <a:ea typeface="ＭＳ Ｐゴシック"/>
                </a:rPr>
                <a:t>2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4" name="TextBox 3"/>
            <p:cNvSpPr/>
            <p:nvPr/>
          </p:nvSpPr>
          <p:spPr>
            <a:xfrm>
              <a:off x="3778560" y="2130120"/>
              <a:ext cx="956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c00000"/>
                  </a:solidFill>
                  <a:latin typeface="Calibri"/>
                </a:rPr>
                <a:t>680 GHz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5" name="TextBox 6"/>
            <p:cNvSpPr/>
            <p:nvPr/>
          </p:nvSpPr>
          <p:spPr>
            <a:xfrm>
              <a:off x="1810800" y="2068560"/>
              <a:ext cx="956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c00000"/>
                  </a:solidFill>
                  <a:latin typeface="Calibri"/>
                </a:rPr>
                <a:t>325 GHz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56" name="TextBox 7"/>
          <p:cNvSpPr/>
          <p:nvPr/>
        </p:nvSpPr>
        <p:spPr>
          <a:xfrm>
            <a:off x="7383960" y="3429000"/>
            <a:ext cx="4286160" cy="277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Focus on upper-tropospheric ice clouds with sounding from 325 and 680 GHz bands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Particle size from two frequencies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Particle shape/orientation from dual (V and H) pol from two bands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H2O sounding at 325 GHz 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248760" y="177840"/>
            <a:ext cx="4864320" cy="630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700" spc="-1" strike="noStrike">
                <a:solidFill>
                  <a:srgbClr val="004990"/>
                </a:solidFill>
                <a:latin typeface="Arial"/>
              </a:rPr>
              <a:t>PolSIR Measurements</a:t>
            </a:r>
            <a:endParaRPr b="0" lang="en-US" sz="2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icture 5" descr=""/>
          <p:cNvPicPr/>
          <p:nvPr/>
        </p:nvPicPr>
        <p:blipFill>
          <a:blip r:embed="rId1"/>
          <a:stretch/>
        </p:blipFill>
        <p:spPr>
          <a:xfrm>
            <a:off x="10288800" y="3875040"/>
            <a:ext cx="1608840" cy="1487880"/>
          </a:xfrm>
          <a:prstGeom prst="rect">
            <a:avLst/>
          </a:prstGeom>
          <a:ln w="0">
            <a:noFill/>
          </a:ln>
        </p:spPr>
      </p:pic>
      <p:sp>
        <p:nvSpPr>
          <p:cNvPr id="459" name="Line 3"/>
          <p:cNvSpPr/>
          <p:nvPr/>
        </p:nvSpPr>
        <p:spPr>
          <a:xfrm>
            <a:off x="951120" y="3500640"/>
            <a:ext cx="10224360" cy="36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0" name="Line 4"/>
          <p:cNvSpPr/>
          <p:nvPr/>
        </p:nvSpPr>
        <p:spPr>
          <a:xfrm>
            <a:off x="6047280" y="1044000"/>
            <a:ext cx="25560" cy="489996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1" name="Text Box 5"/>
          <p:cNvSpPr/>
          <p:nvPr/>
        </p:nvSpPr>
        <p:spPr>
          <a:xfrm>
            <a:off x="6181560" y="813240"/>
            <a:ext cx="5433840" cy="255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Team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177840" indent="-16344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1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PI: 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Ralf Bennartz (Vanderbilt U)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77840" indent="-16344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1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Deputy-PI: 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Dong Wu (GSFC)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77840" indent="-16344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1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Co-Is: 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Helene Brogniez (France), Negar Ehsan (GSFC), Gregory Elsaesser (Columbia U), Jie Gong (GSFC), Rachael Kroodsma (GSFC), Claire Pettersen (UMich), Anita Rapp (TAMU)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77840" indent="-16344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1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Team Members: 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Emily Berndt (MSFC), Benjamin Johnson (UCAR), Bryan Karpowicz (GSFC), Kevin Garrett (NOAA), Min-Jeong Kim (GSFC), Daryl Kleist (NOAA), Ian Adams (GSFC), Arrone Merelli (U Mich), Donifan Barahona (GSFC) 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" name="Text Box 7"/>
          <p:cNvSpPr/>
          <p:nvPr/>
        </p:nvSpPr>
        <p:spPr>
          <a:xfrm>
            <a:off x="6181560" y="3533040"/>
            <a:ext cx="5433840" cy="231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Mission Roles, Partnerships, Contributions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1600" spc="-1" strike="noStrike" u="sng">
                <a:solidFill>
                  <a:srgbClr val="004991"/>
                </a:solidFill>
                <a:uFillTx/>
                <a:latin typeface="Calibri"/>
                <a:ea typeface="ＭＳ Ｐゴシック"/>
              </a:rPr>
              <a:t>Vanderbilt U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: Mission science, cloud ice retrieval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1600" spc="-1" strike="noStrike" u="sng">
                <a:solidFill>
                  <a:srgbClr val="004991"/>
                </a:solidFill>
                <a:uFillTx/>
                <a:latin typeface="Calibri"/>
                <a:ea typeface="ＭＳ Ｐゴシック"/>
              </a:rPr>
              <a:t>GSFC: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  Mission management, instrument development/calibration, data distribution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1600" spc="-1" strike="noStrike" u="sng">
                <a:solidFill>
                  <a:srgbClr val="004991"/>
                </a:solidFill>
                <a:uFillTx/>
                <a:latin typeface="Calibri"/>
                <a:ea typeface="ＭＳ Ｐゴシック"/>
              </a:rPr>
              <a:t>U Wisconsin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: Science data processing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1600" spc="-1" strike="noStrike" u="sng">
                <a:solidFill>
                  <a:srgbClr val="004991"/>
                </a:solidFill>
                <a:uFillTx/>
                <a:latin typeface="Calibri"/>
                <a:ea typeface="ＭＳ Ｐゴシック"/>
              </a:rPr>
              <a:t>Blue Canyon Technologies (BCT)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: Spacecraft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1600" spc="-1" strike="noStrike" u="sng">
                <a:solidFill>
                  <a:srgbClr val="004991"/>
                </a:solidFill>
                <a:uFillTx/>
                <a:latin typeface="Calibri"/>
                <a:ea typeface="ＭＳ Ｐゴシック"/>
              </a:rPr>
              <a:t>Virginia Diodes Inc (VDI)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: Submm-wave receivers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1600" spc="-1" strike="noStrike" u="sng">
                <a:solidFill>
                  <a:srgbClr val="004991"/>
                </a:solidFill>
                <a:uFillTx/>
                <a:latin typeface="Calibri"/>
                <a:ea typeface="ＭＳ Ｐゴシック"/>
              </a:rPr>
              <a:t>NOAA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: Operational enhancement options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1600" spc="-1" strike="noStrike" u="sng">
                <a:solidFill>
                  <a:srgbClr val="004991"/>
                </a:solidFill>
                <a:uFillTx/>
                <a:latin typeface="Calibri"/>
                <a:ea typeface="ＭＳ Ｐゴシック"/>
              </a:rPr>
              <a:t>U Paris Saclay (Franch Contribution)</a:t>
            </a: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: cloud retrievals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Text Box 9"/>
          <p:cNvSpPr/>
          <p:nvPr/>
        </p:nvSpPr>
        <p:spPr>
          <a:xfrm>
            <a:off x="1394280" y="3535200"/>
            <a:ext cx="4636080" cy="207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Mission Overview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$37M (FY24) Class-D mission selected for EVI-6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Two identical 12 U CubeSats, each with dual-band radiometers: 683-GHz (QV &amp; QH), 325/1.5-GHz (QV), 325/3.5-GHz (QV), 325/9.5-GHz (QV &amp; QH) 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Low earth orbit between 35°and 51°inclination separated by 3-8 hrs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Launch provided by NASA LSP, outside cost cap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Text Box 12"/>
          <p:cNvSpPr/>
          <p:nvPr/>
        </p:nvSpPr>
        <p:spPr>
          <a:xfrm>
            <a:off x="474480" y="831240"/>
            <a:ext cx="5535720" cy="258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Science Objectives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Constrain seasonally influenced diurnal cycle of tropical ice water path (IWP) and particle diameter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Determine the diurnal variability of ice clouds in the convective outflow areas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Determine the relationship between shortwave and longwave radiative fluxes and the diurnal variability of ice clouds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Benefits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Enable development of better cloud parameterizations 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004991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Reduce uncertainty in 20-30 year climate model predictions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5" name="Picture 39" descr=""/>
          <p:cNvPicPr/>
          <p:nvPr/>
        </p:nvPicPr>
        <p:blipFill>
          <a:blip r:embed="rId2"/>
          <a:stretch/>
        </p:blipFill>
        <p:spPr>
          <a:xfrm>
            <a:off x="173520" y="3593520"/>
            <a:ext cx="1542240" cy="8672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40" descr=""/>
          <p:cNvPicPr/>
          <p:nvPr/>
        </p:nvPicPr>
        <p:blipFill>
          <a:blip r:embed="rId3"/>
          <a:stretch/>
        </p:blipFill>
        <p:spPr>
          <a:xfrm>
            <a:off x="170640" y="4331880"/>
            <a:ext cx="1545120" cy="869040"/>
          </a:xfrm>
          <a:prstGeom prst="rect">
            <a:avLst/>
          </a:prstGeom>
          <a:ln w="0">
            <a:noFill/>
          </a:ln>
        </p:spPr>
      </p:pic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609480" y="-19080"/>
            <a:ext cx="10565640" cy="985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EVI-6: Polarized Submillimeter Ice-cloud Radiometer (PolSIR)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8" name="Picture 3" descr=""/>
          <p:cNvPicPr/>
          <p:nvPr/>
        </p:nvPicPr>
        <p:blipFill>
          <a:blip r:embed="rId4"/>
          <a:stretch/>
        </p:blipFill>
        <p:spPr>
          <a:xfrm>
            <a:off x="734040" y="5674680"/>
            <a:ext cx="5016240" cy="837720"/>
          </a:xfrm>
          <a:prstGeom prst="rect">
            <a:avLst/>
          </a:prstGeom>
          <a:ln w="0">
            <a:noFill/>
          </a:ln>
        </p:spPr>
      </p:pic>
      <p:sp>
        <p:nvSpPr>
          <p:cNvPr id="469" name="Text Box 7"/>
          <p:cNvSpPr/>
          <p:nvPr/>
        </p:nvSpPr>
        <p:spPr>
          <a:xfrm>
            <a:off x="6181560" y="5778360"/>
            <a:ext cx="543384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Science Enhancement Options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182880" indent="-182880">
              <a:lnSpc>
                <a:spcPct val="100000"/>
              </a:lnSpc>
              <a:buClr>
                <a:srgbClr val="4f81bd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4991"/>
                </a:solidFill>
                <a:latin typeface="Calibri"/>
                <a:ea typeface="ＭＳ Ｐゴシック"/>
              </a:rPr>
              <a:t>GSFC, UMBC, MSFC, Columbia U, UCAR/JCSDA, NOAA, GMAO, UMich, TAMU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609480" y="2092680"/>
            <a:ext cx="10972440" cy="133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Discussions and Thoughts on GNSS-RO Polarization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TextBox 4"/>
          <p:cNvSpPr/>
          <p:nvPr/>
        </p:nvSpPr>
        <p:spPr>
          <a:xfrm>
            <a:off x="3048120" y="3244320"/>
            <a:ext cx="6095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1. Circular vs Linear Polarizations: Error from Faraday Rotation?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2. Multiple Scattering Effects?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icture 4" descr=""/>
          <p:cNvPicPr/>
          <p:nvPr/>
        </p:nvPicPr>
        <p:blipFill>
          <a:blip r:embed="rId1"/>
          <a:stretch/>
        </p:blipFill>
        <p:spPr>
          <a:xfrm rot="5400000">
            <a:off x="6252840" y="1978200"/>
            <a:ext cx="3250800" cy="6222600"/>
          </a:xfrm>
          <a:prstGeom prst="rect">
            <a:avLst/>
          </a:prstGeom>
          <a:ln w="0">
            <a:noFill/>
          </a:ln>
        </p:spPr>
      </p:pic>
      <p:sp>
        <p:nvSpPr>
          <p:cNvPr id="473" name="TextBox 5"/>
          <p:cNvSpPr/>
          <p:nvPr/>
        </p:nvSpPr>
        <p:spPr>
          <a:xfrm>
            <a:off x="527760" y="6146280"/>
            <a:ext cx="399420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(Davies, 1965; Kindervatter and Teixeira, 2022)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74" name="Group 15"/>
          <p:cNvGrpSpPr/>
          <p:nvPr/>
        </p:nvGrpSpPr>
        <p:grpSpPr>
          <a:xfrm>
            <a:off x="931320" y="171720"/>
            <a:ext cx="10058040" cy="3276360"/>
            <a:chOff x="931320" y="171720"/>
            <a:chExt cx="10058040" cy="3276360"/>
          </a:xfrm>
        </p:grpSpPr>
        <p:pic>
          <p:nvPicPr>
            <p:cNvPr id="475" name="Picture 6" descr=""/>
            <p:cNvPicPr/>
            <p:nvPr/>
          </p:nvPicPr>
          <p:blipFill>
            <a:blip r:embed="rId2"/>
            <a:stretch/>
          </p:blipFill>
          <p:spPr>
            <a:xfrm>
              <a:off x="931320" y="171720"/>
              <a:ext cx="10058040" cy="3276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6" name="Cloud 7"/>
            <p:cNvSpPr/>
            <p:nvPr/>
          </p:nvSpPr>
          <p:spPr>
            <a:xfrm>
              <a:off x="5657400" y="1419840"/>
              <a:ext cx="605880" cy="26532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77" name="TextBox 8"/>
            <p:cNvSpPr/>
            <p:nvPr/>
          </p:nvSpPr>
          <p:spPr>
            <a:xfrm>
              <a:off x="9753480" y="1790640"/>
              <a:ext cx="9932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LEO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Receiver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78" name="Freeform 9"/>
            <p:cNvSpPr/>
            <p:nvPr/>
          </p:nvSpPr>
          <p:spPr>
            <a:xfrm rot="378000">
              <a:off x="2173680" y="1513440"/>
              <a:ext cx="7360200" cy="1263240"/>
            </a:xfrm>
            <a:custGeom>
              <a:avLst/>
              <a:gdLst>
                <a:gd name="textAreaLeft" fmla="*/ 0 w 7360200"/>
                <a:gd name="textAreaRight" fmla="*/ 7360560 w 7360200"/>
                <a:gd name="textAreaTop" fmla="*/ 0 h 1263240"/>
                <a:gd name="textAreaBottom" fmla="*/ 1263600 h 1263240"/>
              </a:gdLst>
              <a:ahLst/>
              <a:rect l="textAreaLeft" t="textAreaTop" r="textAreaRight" b="textAreaBottom"/>
              <a:pathLst>
                <a:path w="5891199" h="1106666">
                  <a:moveTo>
                    <a:pt x="5891199" y="224797"/>
                  </a:moveTo>
                  <a:cubicBezTo>
                    <a:pt x="5019082" y="105254"/>
                    <a:pt x="4146965" y="-14288"/>
                    <a:pt x="3480629" y="1390"/>
                  </a:cubicBezTo>
                  <a:cubicBezTo>
                    <a:pt x="2814293" y="17068"/>
                    <a:pt x="2473285" y="134650"/>
                    <a:pt x="1893180" y="318863"/>
                  </a:cubicBezTo>
                  <a:cubicBezTo>
                    <a:pt x="1313075" y="503076"/>
                    <a:pt x="0" y="1106666"/>
                    <a:pt x="0" y="1106666"/>
                  </a:cubicBezTo>
                </a:path>
              </a:pathLst>
            </a:custGeom>
            <a:noFill/>
            <a:ln>
              <a:solidFill>
                <a:srgbClr val="ff0000"/>
              </a:solidFill>
              <a:round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79" name="TextBox 10"/>
            <p:cNvSpPr/>
            <p:nvPr/>
          </p:nvSpPr>
          <p:spPr>
            <a:xfrm>
              <a:off x="1065600" y="2100240"/>
              <a:ext cx="12722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GNSS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Transmitter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80" name="Oval 11"/>
            <p:cNvSpPr/>
            <p:nvPr/>
          </p:nvSpPr>
          <p:spPr>
            <a:xfrm rot="20763600">
              <a:off x="3043080" y="1553400"/>
              <a:ext cx="338040" cy="896040"/>
            </a:xfrm>
            <a:prstGeom prst="ellipse">
              <a:avLst/>
            </a:prstGeom>
            <a:noFill/>
            <a:ln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81" name="Oval 12"/>
            <p:cNvSpPr/>
            <p:nvPr/>
          </p:nvSpPr>
          <p:spPr>
            <a:xfrm rot="3487800">
              <a:off x="8133840" y="1512000"/>
              <a:ext cx="361800" cy="709560"/>
            </a:xfrm>
            <a:prstGeom prst="ellipse">
              <a:avLst/>
            </a:prstGeom>
            <a:noFill/>
            <a:ln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82" name="TextBox 13"/>
            <p:cNvSpPr/>
            <p:nvPr/>
          </p:nvSpPr>
          <p:spPr>
            <a:xfrm>
              <a:off x="2464920" y="1202760"/>
              <a:ext cx="6854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ffffff"/>
                  </a:solidFill>
                  <a:latin typeface="Calibri"/>
                </a:rPr>
                <a:t>RHCP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83" name="TextBox 14"/>
            <p:cNvSpPr/>
            <p:nvPr/>
          </p:nvSpPr>
          <p:spPr>
            <a:xfrm>
              <a:off x="8139960" y="851040"/>
              <a:ext cx="125388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ffffff"/>
                  </a:solidFill>
                  <a:latin typeface="Calibri"/>
                </a:rPr>
                <a:t>Ellipse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ffffff"/>
                  </a:solidFill>
                  <a:latin typeface="Calibri"/>
                </a:rPr>
                <a:t>(RHCP + LP)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84" name="TextBox 16"/>
          <p:cNvSpPr/>
          <p:nvPr/>
        </p:nvSpPr>
        <p:spPr>
          <a:xfrm>
            <a:off x="673920" y="3811320"/>
            <a:ext cx="4145040" cy="223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RHCP is designed to overcome Faraday rotation at L band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Cloud-induced linear polarization (LP) components would subject to different rotations and absorptions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Caution needed for ionospheric correction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" name="Oval 17"/>
          <p:cNvSpPr/>
          <p:nvPr/>
        </p:nvSpPr>
        <p:spPr>
          <a:xfrm>
            <a:off x="8393760" y="3429000"/>
            <a:ext cx="902160" cy="26697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6" name="TextBox 18"/>
          <p:cNvSpPr/>
          <p:nvPr/>
        </p:nvSpPr>
        <p:spPr>
          <a:xfrm>
            <a:off x="6612840" y="120240"/>
            <a:ext cx="1075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Near Side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TextBox 19"/>
          <p:cNvSpPr/>
          <p:nvPr/>
        </p:nvSpPr>
        <p:spPr>
          <a:xfrm>
            <a:off x="3943800" y="142560"/>
            <a:ext cx="912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Far Side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" name="TextBox 1"/>
          <p:cNvSpPr/>
          <p:nvPr/>
        </p:nvSpPr>
        <p:spPr>
          <a:xfrm>
            <a:off x="543240" y="3499200"/>
            <a:ext cx="4223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Ionospheric Effects?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roup 19"/>
          <p:cNvGrpSpPr/>
          <p:nvPr/>
        </p:nvGrpSpPr>
        <p:grpSpPr>
          <a:xfrm>
            <a:off x="658800" y="170640"/>
            <a:ext cx="10874160" cy="3533400"/>
            <a:chOff x="658800" y="170640"/>
            <a:chExt cx="10874160" cy="3533400"/>
          </a:xfrm>
        </p:grpSpPr>
        <p:pic>
          <p:nvPicPr>
            <p:cNvPr id="490" name="Picture 1" descr=""/>
            <p:cNvPicPr/>
            <p:nvPr/>
          </p:nvPicPr>
          <p:blipFill>
            <a:blip r:embed="rId1"/>
            <a:stretch/>
          </p:blipFill>
          <p:spPr>
            <a:xfrm>
              <a:off x="658800" y="170640"/>
              <a:ext cx="10874160" cy="353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1" name="Cloud 11"/>
            <p:cNvSpPr/>
            <p:nvPr/>
          </p:nvSpPr>
          <p:spPr>
            <a:xfrm>
              <a:off x="5877000" y="1500840"/>
              <a:ext cx="654840" cy="28620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92" name="TextBox 28"/>
            <p:cNvSpPr/>
            <p:nvPr/>
          </p:nvSpPr>
          <p:spPr>
            <a:xfrm>
              <a:off x="10236960" y="1916280"/>
              <a:ext cx="9932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LEO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Receiver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3" name="Freeform 10"/>
            <p:cNvSpPr/>
            <p:nvPr/>
          </p:nvSpPr>
          <p:spPr>
            <a:xfrm rot="378000">
              <a:off x="2001960" y="1617480"/>
              <a:ext cx="7957440" cy="1362600"/>
            </a:xfrm>
            <a:custGeom>
              <a:avLst/>
              <a:gdLst>
                <a:gd name="textAreaLeft" fmla="*/ 0 w 7957440"/>
                <a:gd name="textAreaRight" fmla="*/ 7957800 w 7957440"/>
                <a:gd name="textAreaTop" fmla="*/ 0 h 1362600"/>
                <a:gd name="textAreaBottom" fmla="*/ 1362960 h 1362600"/>
              </a:gdLst>
              <a:ahLst/>
              <a:rect l="textAreaLeft" t="textAreaTop" r="textAreaRight" b="textAreaBottom"/>
              <a:pathLst>
                <a:path w="5891199" h="1106666">
                  <a:moveTo>
                    <a:pt x="5891199" y="224797"/>
                  </a:moveTo>
                  <a:cubicBezTo>
                    <a:pt x="5019082" y="105254"/>
                    <a:pt x="4146965" y="-14288"/>
                    <a:pt x="3480629" y="1390"/>
                  </a:cubicBezTo>
                  <a:cubicBezTo>
                    <a:pt x="2814293" y="17068"/>
                    <a:pt x="2473285" y="134650"/>
                    <a:pt x="1893180" y="318863"/>
                  </a:cubicBezTo>
                  <a:cubicBezTo>
                    <a:pt x="1313075" y="503076"/>
                    <a:pt x="0" y="1106666"/>
                    <a:pt x="0" y="1106666"/>
                  </a:cubicBezTo>
                </a:path>
              </a:pathLst>
            </a:custGeom>
            <a:noFill/>
            <a:ln>
              <a:solidFill>
                <a:srgbClr val="ff0000"/>
              </a:solidFill>
              <a:round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4" name="TextBox 4"/>
            <p:cNvSpPr/>
            <p:nvPr/>
          </p:nvSpPr>
          <p:spPr>
            <a:xfrm>
              <a:off x="855720" y="2250000"/>
              <a:ext cx="12722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GNSS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Transmitter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5" name="Oval 6"/>
            <p:cNvSpPr/>
            <p:nvPr/>
          </p:nvSpPr>
          <p:spPr>
            <a:xfrm rot="20763600">
              <a:off x="2941920" y="1660680"/>
              <a:ext cx="365760" cy="966240"/>
            </a:xfrm>
            <a:prstGeom prst="ellipse">
              <a:avLst/>
            </a:prstGeom>
            <a:noFill/>
            <a:ln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96" name="Oval 7"/>
            <p:cNvSpPr/>
            <p:nvPr/>
          </p:nvSpPr>
          <p:spPr>
            <a:xfrm rot="3487800">
              <a:off x="7892640" y="1484640"/>
              <a:ext cx="390240" cy="767160"/>
            </a:xfrm>
            <a:prstGeom prst="ellipse">
              <a:avLst/>
            </a:prstGeom>
            <a:noFill/>
            <a:ln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97" name="TextBox 9"/>
            <p:cNvSpPr/>
            <p:nvPr/>
          </p:nvSpPr>
          <p:spPr>
            <a:xfrm>
              <a:off x="2597760" y="1155960"/>
              <a:ext cx="6854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ffffff"/>
                  </a:solidFill>
                  <a:latin typeface="Calibri"/>
                </a:rPr>
                <a:t>RHCP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8" name="TextBox 12"/>
            <p:cNvSpPr/>
            <p:nvPr/>
          </p:nvSpPr>
          <p:spPr>
            <a:xfrm>
              <a:off x="7713000" y="990360"/>
              <a:ext cx="15724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ffffff"/>
                  </a:solidFill>
                  <a:latin typeface="Calibri"/>
                </a:rPr>
                <a:t>RHCP + </a:t>
              </a:r>
              <a:r>
                <a:rPr b="0" lang="en-US" sz="1800" spc="-1" strike="noStrike">
                  <a:solidFill>
                    <a:srgbClr val="ffffff"/>
                  </a:solidFill>
                  <a:latin typeface="Symbol"/>
                </a:rPr>
                <a:t>D</a:t>
              </a:r>
              <a:r>
                <a:rPr b="0" lang="en-US" sz="1800" spc="-1" strike="noStrike">
                  <a:solidFill>
                    <a:srgbClr val="ffffff"/>
                  </a:solidFill>
                  <a:latin typeface="Calibri"/>
                </a:rPr>
                <a:t>LHCP 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9" name="Freeform 13"/>
            <p:cNvSpPr/>
            <p:nvPr/>
          </p:nvSpPr>
          <p:spPr>
            <a:xfrm>
              <a:off x="5213160" y="1730160"/>
              <a:ext cx="698760" cy="276840"/>
            </a:xfrm>
            <a:custGeom>
              <a:avLst/>
              <a:gdLst>
                <a:gd name="textAreaLeft" fmla="*/ 0 w 698760"/>
                <a:gd name="textAreaRight" fmla="*/ 699120 w 698760"/>
                <a:gd name="textAreaTop" fmla="*/ 0 h 276840"/>
                <a:gd name="textAreaBottom" fmla="*/ 277200 h 276840"/>
              </a:gdLst>
              <a:ahLst/>
              <a:rect l="textAreaLeft" t="textAreaTop" r="textAreaRight" b="textAreaBottom"/>
              <a:pathLst>
                <a:path w="587828" h="370114">
                  <a:moveTo>
                    <a:pt x="0" y="0"/>
                  </a:moveTo>
                  <a:cubicBezTo>
                    <a:pt x="146957" y="29028"/>
                    <a:pt x="293914" y="58056"/>
                    <a:pt x="391885" y="119742"/>
                  </a:cubicBezTo>
                  <a:cubicBezTo>
                    <a:pt x="489856" y="181428"/>
                    <a:pt x="587828" y="370114"/>
                    <a:pt x="587828" y="370114"/>
                  </a:cubicBezTo>
                  <a:lnTo>
                    <a:pt x="587828" y="370114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highlight>
                  <a:srgbClr val="ff00ff"/>
                </a:highlight>
                <a:latin typeface="Calibri"/>
              </a:endParaRPr>
            </a:p>
          </p:txBody>
        </p:sp>
        <p:sp>
          <p:nvSpPr>
            <p:cNvPr id="500" name="Freeform 18"/>
            <p:cNvSpPr/>
            <p:nvPr/>
          </p:nvSpPr>
          <p:spPr>
            <a:xfrm flipH="1">
              <a:off x="5911560" y="1707480"/>
              <a:ext cx="698760" cy="276840"/>
            </a:xfrm>
            <a:custGeom>
              <a:avLst/>
              <a:gdLst>
                <a:gd name="textAreaLeft" fmla="*/ -360 w 698760"/>
                <a:gd name="textAreaRight" fmla="*/ 698760 w 698760"/>
                <a:gd name="textAreaTop" fmla="*/ 0 h 276840"/>
                <a:gd name="textAreaBottom" fmla="*/ 277200 h 276840"/>
              </a:gdLst>
              <a:ahLst/>
              <a:rect l="textAreaLeft" t="textAreaTop" r="textAreaRight" b="textAreaBottom"/>
              <a:pathLst>
                <a:path w="587828" h="370114">
                  <a:moveTo>
                    <a:pt x="0" y="0"/>
                  </a:moveTo>
                  <a:cubicBezTo>
                    <a:pt x="146957" y="29028"/>
                    <a:pt x="293914" y="58056"/>
                    <a:pt x="391885" y="119742"/>
                  </a:cubicBezTo>
                  <a:cubicBezTo>
                    <a:pt x="489856" y="181428"/>
                    <a:pt x="587828" y="370114"/>
                    <a:pt x="587828" y="370114"/>
                  </a:cubicBezTo>
                  <a:lnTo>
                    <a:pt x="587828" y="370114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endParaRPr b="0" lang="en-US" sz="1800" spc="-1" strike="noStrike">
                <a:solidFill>
                  <a:schemeClr val="lt1"/>
                </a:solidFill>
                <a:highlight>
                  <a:srgbClr val="ff00ff"/>
                </a:highlight>
                <a:latin typeface="Calibri"/>
              </a:endParaRPr>
            </a:p>
          </p:txBody>
        </p:sp>
      </p:grpSp>
      <p:sp>
        <p:nvSpPr>
          <p:cNvPr id="501" name="TextBox 20"/>
          <p:cNvSpPr/>
          <p:nvPr/>
        </p:nvSpPr>
        <p:spPr>
          <a:xfrm>
            <a:off x="545040" y="4005000"/>
            <a:ext cx="4791240" cy="25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Grazing-angle reflection can create a LHCP component at the receiver end, similar to ground-based receivers in the city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Interference of multi-path signals from PBL and cloud layers are evident in L1 SNR profiles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182520" indent="-17136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Multi-path propagations can be caused by surface and </a:t>
            </a:r>
            <a:r>
              <a:rPr b="0" lang="en-US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elevated atmospheric layers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[Sokolovshiy et al., 2014; Wu et al., 2022]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" name="TextBox 25"/>
          <p:cNvSpPr/>
          <p:nvPr/>
        </p:nvSpPr>
        <p:spPr>
          <a:xfrm>
            <a:off x="557280" y="3733200"/>
            <a:ext cx="4223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Multi-Path Issue?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3" name="Picture 26" descr=""/>
          <p:cNvPicPr/>
          <p:nvPr/>
        </p:nvPicPr>
        <p:blipFill>
          <a:blip r:embed="rId2"/>
          <a:stretch/>
        </p:blipFill>
        <p:spPr>
          <a:xfrm>
            <a:off x="5336640" y="3917880"/>
            <a:ext cx="6546240" cy="2589840"/>
          </a:xfrm>
          <a:prstGeom prst="rect">
            <a:avLst/>
          </a:prstGeom>
          <a:ln w="0">
            <a:noFill/>
          </a:ln>
        </p:spPr>
      </p:pic>
      <p:sp>
        <p:nvSpPr>
          <p:cNvPr id="504" name="Oval 27"/>
          <p:cNvSpPr/>
          <p:nvPr/>
        </p:nvSpPr>
        <p:spPr>
          <a:xfrm rot="5400000">
            <a:off x="6430680" y="4425480"/>
            <a:ext cx="397080" cy="14338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highlight>
                <a:srgbClr val="ff0000"/>
              </a:highlight>
              <a:latin typeface="Calibri"/>
            </a:endParaRPr>
          </a:p>
        </p:txBody>
      </p:sp>
      <p:pic>
        <p:nvPicPr>
          <p:cNvPr id="505" name="Picture 2" descr=""/>
          <p:cNvPicPr/>
          <p:nvPr/>
        </p:nvPicPr>
        <p:blipFill>
          <a:blip r:embed="rId3"/>
          <a:stretch/>
        </p:blipFill>
        <p:spPr>
          <a:xfrm>
            <a:off x="8733240" y="2727000"/>
            <a:ext cx="2684880" cy="908280"/>
          </a:xfrm>
          <a:prstGeom prst="rect">
            <a:avLst/>
          </a:prstGeom>
          <a:ln w="0">
            <a:noFill/>
          </a:ln>
        </p:spPr>
      </p:pic>
      <p:sp>
        <p:nvSpPr>
          <p:cNvPr id="506" name="Freeform 3"/>
          <p:cNvSpPr/>
          <p:nvPr/>
        </p:nvSpPr>
        <p:spPr>
          <a:xfrm rot="20474400">
            <a:off x="5632200" y="1498680"/>
            <a:ext cx="1274040" cy="447480"/>
          </a:xfrm>
          <a:custGeom>
            <a:avLst/>
            <a:gdLst>
              <a:gd name="textAreaLeft" fmla="*/ 0 w 1274040"/>
              <a:gd name="textAreaRight" fmla="*/ 1274400 w 1274040"/>
              <a:gd name="textAreaTop" fmla="*/ 0 h 447480"/>
              <a:gd name="textAreaBottom" fmla="*/ 447840 h 447480"/>
            </a:gdLst>
            <a:ahLst/>
            <a:rect l="textAreaLeft" t="textAreaTop" r="textAreaRight" b="textAreaBottom"/>
            <a:pathLst>
              <a:path w="587828" h="370114">
                <a:moveTo>
                  <a:pt x="0" y="0"/>
                </a:moveTo>
                <a:cubicBezTo>
                  <a:pt x="146957" y="29028"/>
                  <a:pt x="293914" y="58056"/>
                  <a:pt x="391885" y="119742"/>
                </a:cubicBezTo>
                <a:cubicBezTo>
                  <a:pt x="489856" y="181428"/>
                  <a:pt x="587828" y="370114"/>
                  <a:pt x="587828" y="370114"/>
                </a:cubicBezTo>
                <a:lnTo>
                  <a:pt x="587828" y="370114"/>
                </a:lnTo>
              </a:path>
            </a:pathLst>
          </a:custGeom>
          <a:noFill/>
          <a:ln w="22225">
            <a:solidFill>
              <a:srgbClr val="f7964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highlight>
                <a:srgbClr val="ff00ff"/>
              </a:highlight>
              <a:latin typeface="Calibri"/>
            </a:endParaRPr>
          </a:p>
        </p:txBody>
      </p:sp>
      <p:sp>
        <p:nvSpPr>
          <p:cNvPr id="507" name="Straight Arrow Connector 8"/>
          <p:cNvSpPr/>
          <p:nvPr/>
        </p:nvSpPr>
        <p:spPr>
          <a:xfrm flipV="1">
            <a:off x="4173480" y="3411720"/>
            <a:ext cx="5368680" cy="133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len="med" type="triangle" w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609480" y="2092680"/>
            <a:ext cx="10972440" cy="133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NASA’s Commercial Smallsat Data Acquisition (CSDA) </a:t>
            </a:r>
            <a:br>
              <a:rPr sz="2800"/>
            </a:b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Program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TextBox 4"/>
          <p:cNvSpPr/>
          <p:nvPr/>
        </p:nvSpPr>
        <p:spPr>
          <a:xfrm>
            <a:off x="3048120" y="4228920"/>
            <a:ext cx="6095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CSDA-acquired data available for scientific use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Open to U.S. Government-funded researchers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TextBox 2"/>
          <p:cNvSpPr/>
          <p:nvPr/>
        </p:nvSpPr>
        <p:spPr>
          <a:xfrm>
            <a:off x="4923360" y="1400040"/>
            <a:ext cx="23450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Acknowledgment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TextBox 5"/>
          <p:cNvSpPr/>
          <p:nvPr/>
        </p:nvSpPr>
        <p:spPr>
          <a:xfrm>
            <a:off x="3048120" y="3475080"/>
            <a:ext cx="6095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https://www.earthdata.nasa.gov/esds/csda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Box 2"/>
          <p:cNvSpPr/>
          <p:nvPr/>
        </p:nvSpPr>
        <p:spPr>
          <a:xfrm>
            <a:off x="445320" y="5787000"/>
            <a:ext cx="6095520" cy="7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1800" spc="-1" strike="noStrike" baseline="-25000">
                <a:solidFill>
                  <a:srgbClr val="000000"/>
                </a:solidFill>
                <a:latin typeface="Calibri"/>
              </a:rPr>
              <a:t>H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 = H-pol Brightness Temperature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1800" spc="-1" strike="noStrike" baseline="-25000">
                <a:solidFill>
                  <a:srgbClr val="000000"/>
                </a:solidFill>
                <a:latin typeface="Calibri"/>
              </a:rPr>
              <a:t>V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 = V-pol Brightness Temperature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TextBox 5"/>
          <p:cNvSpPr/>
          <p:nvPr/>
        </p:nvSpPr>
        <p:spPr>
          <a:xfrm>
            <a:off x="4779360" y="5920560"/>
            <a:ext cx="3328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PD= Polarization Difference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TextBox 7"/>
          <p:cNvSpPr/>
          <p:nvPr/>
        </p:nvSpPr>
        <p:spPr>
          <a:xfrm>
            <a:off x="2018520" y="12600"/>
            <a:ext cx="78523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 Conceptual Model for Polarimetric Passive Microwave Observations of Ice Clouds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Rectangle 4"/>
          <p:cNvSpPr/>
          <p:nvPr/>
        </p:nvSpPr>
        <p:spPr>
          <a:xfrm>
            <a:off x="1045080" y="1262160"/>
            <a:ext cx="7544880" cy="4213080"/>
          </a:xfrm>
          <a:prstGeom prst="rect">
            <a:avLst/>
          </a:prstGeom>
          <a:gradFill rotWithShape="0">
            <a:gsLst>
              <a:gs pos="0">
                <a:srgbClr val="8eb4e3"/>
              </a:gs>
              <a:gs pos="100000">
                <a:srgbClr val="ffffff"/>
              </a:gs>
            </a:gsLst>
            <a:lin ang="16200000"/>
          </a:gra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2" name="Rectangle 9"/>
          <p:cNvSpPr/>
          <p:nvPr/>
        </p:nvSpPr>
        <p:spPr>
          <a:xfrm>
            <a:off x="3360960" y="5154120"/>
            <a:ext cx="2189880" cy="261360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/>
            </a:bgClr>
          </a:patt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3" name="Cloud 10"/>
          <p:cNvSpPr/>
          <p:nvPr/>
        </p:nvSpPr>
        <p:spPr>
          <a:xfrm>
            <a:off x="6262560" y="2785680"/>
            <a:ext cx="1221840" cy="1090800"/>
          </a:xfrm>
          <a:prstGeom prst="cloud">
            <a:avLst/>
          </a:prstGeom>
          <a:pattFill prst="openDmnd">
            <a:fgClr>
              <a:srgbClr val="000000"/>
            </a:fgClr>
            <a:bgClr>
              <a:srgbClr val="ffffff"/>
            </a:bgClr>
          </a:patt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4" name="Straight Arrow Connector 15"/>
          <p:cNvSpPr/>
          <p:nvPr/>
        </p:nvSpPr>
        <p:spPr>
          <a:xfrm flipH="1" flipV="1">
            <a:off x="6543000" y="2197080"/>
            <a:ext cx="279000" cy="72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Straight Connector 8"/>
          <p:cNvSpPr/>
          <p:nvPr/>
        </p:nvSpPr>
        <p:spPr>
          <a:xfrm>
            <a:off x="806040" y="5467320"/>
            <a:ext cx="8360280" cy="360"/>
          </a:xfrm>
          <a:prstGeom prst="line">
            <a:avLst/>
          </a:prstGeom>
          <a:ln w="76200">
            <a:solidFill>
              <a:srgbClr val="00000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Rectangle 35"/>
          <p:cNvSpPr/>
          <p:nvPr/>
        </p:nvSpPr>
        <p:spPr>
          <a:xfrm>
            <a:off x="3002400" y="4833360"/>
            <a:ext cx="4903560" cy="320760"/>
          </a:xfrm>
          <a:prstGeom prst="rect">
            <a:avLst/>
          </a:prstGeom>
          <a:pattFill prst="lgGrid">
            <a:fgClr>
              <a:srgbClr val="376092"/>
            </a:fgClr>
            <a:bgClr>
              <a:srgbClr val="ffffff"/>
            </a:bgClr>
          </a:patt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7" name="Rectangle 46"/>
          <p:cNvSpPr/>
          <p:nvPr/>
        </p:nvSpPr>
        <p:spPr>
          <a:xfrm>
            <a:off x="6262560" y="5154120"/>
            <a:ext cx="1221840" cy="261360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/>
            </a:bgClr>
          </a:patt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8" name="TextBox 49"/>
          <p:cNvSpPr/>
          <p:nvPr/>
        </p:nvSpPr>
        <p:spPr>
          <a:xfrm>
            <a:off x="8245080" y="5032800"/>
            <a:ext cx="394560" cy="50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τ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R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TextBox 50"/>
          <p:cNvSpPr/>
          <p:nvPr/>
        </p:nvSpPr>
        <p:spPr>
          <a:xfrm>
            <a:off x="7945200" y="4644720"/>
            <a:ext cx="610920" cy="50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τ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Calibri"/>
              </a:rPr>
              <a:t>LWP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Straight Arrow Connector 12"/>
          <p:cNvSpPr/>
          <p:nvPr/>
        </p:nvSpPr>
        <p:spPr>
          <a:xfrm flipH="1" flipV="1">
            <a:off x="7693200" y="5019840"/>
            <a:ext cx="212040" cy="414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Straight Arrow Connector 51"/>
          <p:cNvSpPr/>
          <p:nvPr/>
        </p:nvSpPr>
        <p:spPr>
          <a:xfrm flipH="1" flipV="1">
            <a:off x="7147440" y="3772440"/>
            <a:ext cx="483840" cy="109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000000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TextBox 53"/>
          <p:cNvSpPr/>
          <p:nvPr/>
        </p:nvSpPr>
        <p:spPr>
          <a:xfrm>
            <a:off x="1553040" y="4833360"/>
            <a:ext cx="1336320" cy="50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τ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=τ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LWP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+τ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R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TextBox 54"/>
          <p:cNvSpPr/>
          <p:nvPr/>
        </p:nvSpPr>
        <p:spPr>
          <a:xfrm>
            <a:off x="9356760" y="5076000"/>
            <a:ext cx="501120" cy="6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1" i="1" lang="en-US" sz="32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TextBox 59"/>
          <p:cNvSpPr/>
          <p:nvPr/>
        </p:nvSpPr>
        <p:spPr>
          <a:xfrm>
            <a:off x="9208440" y="2919960"/>
            <a:ext cx="501120" cy="6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1" i="1" lang="en-US" sz="32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TextBox 60"/>
          <p:cNvSpPr/>
          <p:nvPr/>
        </p:nvSpPr>
        <p:spPr>
          <a:xfrm>
            <a:off x="7531560" y="2867400"/>
            <a:ext cx="1105200" cy="50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τ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=τ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IWP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Box 67"/>
          <p:cNvSpPr/>
          <p:nvPr/>
        </p:nvSpPr>
        <p:spPr>
          <a:xfrm>
            <a:off x="1175400" y="1343880"/>
            <a:ext cx="3331440" cy="164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1199"/>
              </a:spcBef>
              <a:buNone/>
            </a:pP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V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=T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1V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i="1" lang="en-US" sz="2400" spc="-1" strike="noStrike" baseline="30000">
                <a:solidFill>
                  <a:srgbClr val="000000"/>
                </a:solidFill>
                <a:latin typeface="Calibri"/>
              </a:rPr>
              <a:t>-τ</a:t>
            </a:r>
            <a:r>
              <a:rPr b="0" i="1" lang="en-US" sz="1800" spc="-1" strike="noStrike" baseline="30000">
                <a:solidFill>
                  <a:srgbClr val="000000"/>
                </a:solidFill>
                <a:latin typeface="Calibri"/>
              </a:rPr>
              <a:t>2V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+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J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(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1-e</a:t>
            </a:r>
            <a:r>
              <a:rPr b="0" i="1" lang="en-US" sz="2400" spc="-1" strike="noStrike" baseline="30000">
                <a:solidFill>
                  <a:srgbClr val="000000"/>
                </a:solidFill>
                <a:latin typeface="Calibri"/>
              </a:rPr>
              <a:t>-τ</a:t>
            </a:r>
            <a:r>
              <a:rPr b="0" i="1" lang="en-US" sz="1800" spc="-1" strike="noStrike" baseline="30000">
                <a:solidFill>
                  <a:srgbClr val="000000"/>
                </a:solidFill>
                <a:latin typeface="Calibri"/>
              </a:rPr>
              <a:t>2V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buNone/>
            </a:pP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H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=T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1H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i="1" lang="en-US" sz="2400" spc="-1" strike="noStrike" baseline="30000">
                <a:solidFill>
                  <a:srgbClr val="000000"/>
                </a:solidFill>
                <a:latin typeface="Calibri"/>
              </a:rPr>
              <a:t>-τ</a:t>
            </a:r>
            <a:r>
              <a:rPr b="0" i="1" lang="en-US" sz="1800" spc="-1" strike="noStrike" baseline="30000">
                <a:solidFill>
                  <a:srgbClr val="000000"/>
                </a:solidFill>
                <a:latin typeface="Calibri"/>
              </a:rPr>
              <a:t>2H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+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J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(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1-e</a:t>
            </a:r>
            <a:r>
              <a:rPr b="0" i="1" lang="en-US" sz="2400" spc="-1" strike="noStrike" baseline="30000">
                <a:solidFill>
                  <a:srgbClr val="000000"/>
                </a:solidFill>
                <a:latin typeface="Calibri"/>
              </a:rPr>
              <a:t>-τ</a:t>
            </a:r>
            <a:r>
              <a:rPr b="0" i="1" lang="en-US" sz="1800" spc="-1" strike="noStrike" baseline="30000">
                <a:solidFill>
                  <a:srgbClr val="000000"/>
                </a:solidFill>
                <a:latin typeface="Calibri"/>
              </a:rPr>
              <a:t>2H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buNone/>
            </a:pP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J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=T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scat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ω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+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(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1-ω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Box 32"/>
          <p:cNvSpPr/>
          <p:nvPr/>
        </p:nvSpPr>
        <p:spPr>
          <a:xfrm>
            <a:off x="5542920" y="3987360"/>
            <a:ext cx="16776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Water vapor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TextBox 19"/>
          <p:cNvSpPr/>
          <p:nvPr/>
        </p:nvSpPr>
        <p:spPr>
          <a:xfrm>
            <a:off x="6657480" y="3013560"/>
            <a:ext cx="460080" cy="6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1" i="1" lang="en-US" sz="3200" spc="-1" strike="noStrike" baseline="-25000">
                <a:solidFill>
                  <a:srgbClr val="000000"/>
                </a:solidFill>
                <a:latin typeface="Calibri"/>
              </a:rPr>
              <a:t>J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Oval 1"/>
          <p:cNvSpPr/>
          <p:nvPr/>
        </p:nvSpPr>
        <p:spPr>
          <a:xfrm>
            <a:off x="9297000" y="4943520"/>
            <a:ext cx="581400" cy="8492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0" name="TextBox 3"/>
          <p:cNvSpPr/>
          <p:nvPr/>
        </p:nvSpPr>
        <p:spPr>
          <a:xfrm>
            <a:off x="10386720" y="5076000"/>
            <a:ext cx="478080" cy="6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000000"/>
                </a:solidFill>
                <a:latin typeface="Calibri"/>
              </a:rPr>
              <a:t>P</a:t>
            </a:r>
            <a:r>
              <a:rPr b="1" i="1" lang="en-US" sz="32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Oval 6"/>
          <p:cNvSpPr/>
          <p:nvPr/>
        </p:nvSpPr>
        <p:spPr>
          <a:xfrm>
            <a:off x="10302840" y="4943520"/>
            <a:ext cx="581400" cy="8492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2" name="TextBox 11"/>
          <p:cNvSpPr/>
          <p:nvPr/>
        </p:nvSpPr>
        <p:spPr>
          <a:xfrm>
            <a:off x="10214280" y="4178160"/>
            <a:ext cx="1018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Active Sensor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TextBox 13"/>
          <p:cNvSpPr/>
          <p:nvPr/>
        </p:nvSpPr>
        <p:spPr>
          <a:xfrm>
            <a:off x="9195480" y="4139640"/>
            <a:ext cx="1018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Passive Sensor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TextBox 16"/>
          <p:cNvSpPr/>
          <p:nvPr/>
        </p:nvSpPr>
        <p:spPr>
          <a:xfrm>
            <a:off x="9166680" y="2395080"/>
            <a:ext cx="1536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Cloud Temperature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TextBox 17"/>
          <p:cNvSpPr/>
          <p:nvPr/>
        </p:nvSpPr>
        <p:spPr>
          <a:xfrm>
            <a:off x="6915600" y="2099160"/>
            <a:ext cx="1536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Cloud Source Function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TextBox 18"/>
          <p:cNvSpPr/>
          <p:nvPr/>
        </p:nvSpPr>
        <p:spPr>
          <a:xfrm>
            <a:off x="4520880" y="6553080"/>
            <a:ext cx="187740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Gong and Wu (2017)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TextBox 21"/>
          <p:cNvSpPr/>
          <p:nvPr/>
        </p:nvSpPr>
        <p:spPr>
          <a:xfrm>
            <a:off x="1237680" y="3191400"/>
            <a:ext cx="4158000" cy="1074240"/>
          </a:xfrm>
          <a:prstGeom prst="rect">
            <a:avLst/>
          </a:prstGeom>
          <a:noFill/>
          <a:ln w="25400">
            <a:solidFill>
              <a:srgbClr val="c0504d">
                <a:hueOff val="0"/>
                <a:satOff val="0"/>
                <a:lumOff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1199"/>
              </a:spcBef>
              <a:buNone/>
            </a:pP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PD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=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V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–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 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H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=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 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1V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i="1" lang="en-US" sz="2400" spc="-1" strike="noStrike" baseline="30000">
                <a:solidFill>
                  <a:srgbClr val="000000"/>
                </a:solidFill>
                <a:latin typeface="Calibri"/>
              </a:rPr>
              <a:t>-τ2V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-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1H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i="1" lang="en-US" sz="2400" spc="-1" strike="noStrike" baseline="30000">
                <a:solidFill>
                  <a:srgbClr val="000000"/>
                </a:solidFill>
                <a:latin typeface="Calibri"/>
              </a:rPr>
              <a:t>-τ2H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+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i="1" lang="en-US" sz="2400" spc="-1" strike="noStrike" baseline="-25000">
                <a:solidFill>
                  <a:srgbClr val="000000"/>
                </a:solidFill>
                <a:latin typeface="Calibri"/>
              </a:rPr>
              <a:t>J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(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i="1" lang="en-US" sz="2400" spc="-1" strike="noStrike" baseline="30000">
                <a:solidFill>
                  <a:srgbClr val="000000"/>
                </a:solidFill>
                <a:latin typeface="Calibri"/>
              </a:rPr>
              <a:t>-τ2H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-e</a:t>
            </a:r>
            <a:r>
              <a:rPr b="0" i="1" lang="en-US" sz="2400" spc="-1" strike="noStrike" baseline="30000">
                <a:solidFill>
                  <a:srgbClr val="000000"/>
                </a:solidFill>
                <a:latin typeface="Calibri"/>
              </a:rPr>
              <a:t>-τ2V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092680"/>
            <a:ext cx="10972440" cy="133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Aura Microwave Limb Sounder (MLS)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TextBox 3"/>
          <p:cNvSpPr/>
          <p:nvPr/>
        </p:nvSpPr>
        <p:spPr>
          <a:xfrm>
            <a:off x="4530960" y="3974040"/>
            <a:ext cx="3605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NASA-JAXA Mission (2014-present)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533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Polarimetric Measurements from MLS 122 GHz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711360" y="1395000"/>
            <a:ext cx="5169600" cy="4425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Significant polarization signals in MLS due to horizontally aligned ice crystals in cirrus clouds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Simulations show qualitative agreement with the observations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122 GHz is not ideal for cloud measurements due to strong O2 absorption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Partial vertical polarization can be replicated in simulations by considering oblate spheroids with different aspect ratios</a:t>
            </a:r>
            <a:endParaRPr b="0" lang="en-US" sz="2000" spc="-1" strike="noStrike">
              <a:solidFill>
                <a:srgbClr val="004990"/>
              </a:solidFill>
              <a:latin typeface="Arial"/>
            </a:endParaRPr>
          </a:p>
        </p:txBody>
      </p:sp>
      <p:pic>
        <p:nvPicPr>
          <p:cNvPr id="252" name="Picture 3" descr=""/>
          <p:cNvPicPr/>
          <p:nvPr/>
        </p:nvPicPr>
        <p:blipFill>
          <a:blip r:embed="rId1"/>
          <a:srcRect l="0" t="0" r="0" b="63999"/>
          <a:stretch/>
        </p:blipFill>
        <p:spPr>
          <a:xfrm>
            <a:off x="6310800" y="2395440"/>
            <a:ext cx="5079600" cy="13712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4" descr=""/>
          <p:cNvPicPr/>
          <p:nvPr/>
        </p:nvPicPr>
        <p:blipFill>
          <a:blip r:embed="rId2"/>
          <a:srcRect l="0" t="0" r="0" b="63999"/>
          <a:stretch/>
        </p:blipFill>
        <p:spPr>
          <a:xfrm>
            <a:off x="6310800" y="854640"/>
            <a:ext cx="5079600" cy="1371240"/>
          </a:xfrm>
          <a:prstGeom prst="rect">
            <a:avLst/>
          </a:prstGeom>
          <a:ln w="0">
            <a:noFill/>
          </a:ln>
        </p:spPr>
      </p:pic>
      <p:sp>
        <p:nvSpPr>
          <p:cNvPr id="254" name="TextBox 5"/>
          <p:cNvSpPr/>
          <p:nvPr/>
        </p:nvSpPr>
        <p:spPr>
          <a:xfrm>
            <a:off x="8682120" y="3767040"/>
            <a:ext cx="995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Latitude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5" name="Picture 7" descr=""/>
          <p:cNvPicPr/>
          <p:nvPr/>
        </p:nvPicPr>
        <p:blipFill>
          <a:blip r:embed="rId3"/>
          <a:stretch/>
        </p:blipFill>
        <p:spPr>
          <a:xfrm>
            <a:off x="5801400" y="4147200"/>
            <a:ext cx="2935800" cy="2241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"/>
          <p:cNvPicPr/>
          <p:nvPr/>
        </p:nvPicPr>
        <p:blipFill>
          <a:blip r:embed="rId4"/>
          <a:stretch/>
        </p:blipFill>
        <p:spPr>
          <a:xfrm>
            <a:off x="8737560" y="4287600"/>
            <a:ext cx="2844360" cy="1790280"/>
          </a:xfrm>
          <a:prstGeom prst="rect">
            <a:avLst/>
          </a:prstGeom>
          <a:ln w="0">
            <a:noFill/>
          </a:ln>
        </p:spPr>
      </p:pic>
      <p:sp>
        <p:nvSpPr>
          <p:cNvPr id="257" name="TextBox 9"/>
          <p:cNvSpPr/>
          <p:nvPr/>
        </p:nvSpPr>
        <p:spPr>
          <a:xfrm>
            <a:off x="2145960" y="5709240"/>
            <a:ext cx="183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Davis et al. (2005)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092680"/>
            <a:ext cx="10972440" cy="133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Global Precipitation Measurement (GPM)</a:t>
            </a:r>
            <a:br>
              <a:rPr sz="2800"/>
            </a:br>
            <a:r>
              <a:rPr b="1" lang="en-US" sz="2800" spc="-1" strike="noStrike">
                <a:solidFill>
                  <a:srgbClr val="004990"/>
                </a:solidFill>
                <a:latin typeface="Arial"/>
              </a:rPr>
              <a:t>Microwave Imager (GMI)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TextBox 3"/>
          <p:cNvSpPr/>
          <p:nvPr/>
        </p:nvSpPr>
        <p:spPr>
          <a:xfrm>
            <a:off x="4530960" y="3974040"/>
            <a:ext cx="3605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NASA-JAXA Mission (2014-present)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 Box 1"/>
          <p:cNvSpPr/>
          <p:nvPr/>
        </p:nvSpPr>
        <p:spPr>
          <a:xfrm>
            <a:off x="2487960" y="230400"/>
            <a:ext cx="7242840" cy="361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 anchor="ctr">
            <a:spAutoFit/>
          </a:bodyPr>
          <a:p>
            <a:pPr algn="ctr">
              <a:lnSpc>
                <a:spcPts val="2200"/>
              </a:lnSpc>
              <a:buNone/>
              <a:tabLst>
                <a:tab algn="l" pos="0"/>
                <a:tab algn="l" pos="414360"/>
                <a:tab algn="l" pos="828720"/>
                <a:tab algn="l" pos="1243080"/>
                <a:tab algn="l" pos="1657440"/>
                <a:tab algn="l" pos="2073240"/>
                <a:tab algn="l" pos="2487600"/>
                <a:tab algn="l" pos="2901960"/>
                <a:tab algn="l" pos="3316320"/>
                <a:tab algn="l" pos="3732120"/>
                <a:tab algn="l" pos="4146480"/>
                <a:tab algn="l" pos="4560840"/>
                <a:tab algn="l" pos="4975200"/>
                <a:tab algn="l" pos="5391000"/>
                <a:tab algn="l" pos="5805360"/>
                <a:tab algn="l" pos="6219720"/>
                <a:tab algn="l" pos="6634080"/>
                <a:tab algn="l" pos="7050240"/>
                <a:tab algn="l" pos="7464600"/>
                <a:tab algn="l" pos="7878600"/>
                <a:tab algn="l" pos="8292960"/>
              </a:tabLst>
            </a:pPr>
            <a:r>
              <a:rPr b="1" lang="en-GB" sz="3200" spc="-1" strike="noStrike">
                <a:solidFill>
                  <a:srgbClr val="000000"/>
                </a:solidFill>
                <a:latin typeface="Calibri"/>
              </a:rPr>
              <a:t>GMI 89 and 166 GHz Polarized Radiances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Rectangle 4"/>
          <p:cNvSpPr/>
          <p:nvPr/>
        </p:nvSpPr>
        <p:spPr>
          <a:xfrm>
            <a:off x="5170680" y="6491520"/>
            <a:ext cx="187740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Gong and Wu (2017)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62" name="Group 1"/>
          <p:cNvGrpSpPr/>
          <p:nvPr/>
        </p:nvGrpSpPr>
        <p:grpSpPr>
          <a:xfrm>
            <a:off x="1490760" y="882000"/>
            <a:ext cx="9760680" cy="5342040"/>
            <a:chOff x="1490760" y="882000"/>
            <a:chExt cx="9760680" cy="5342040"/>
          </a:xfrm>
        </p:grpSpPr>
        <p:pic>
          <p:nvPicPr>
            <p:cNvPr id="263" name="Picture 10" descr=""/>
            <p:cNvPicPr/>
            <p:nvPr/>
          </p:nvPicPr>
          <p:blipFill>
            <a:blip r:embed="rId1"/>
            <a:stretch/>
          </p:blipFill>
          <p:spPr>
            <a:xfrm>
              <a:off x="1490760" y="882000"/>
              <a:ext cx="9760680" cy="5342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4" name="Rectangle 8"/>
            <p:cNvSpPr/>
            <p:nvPr/>
          </p:nvSpPr>
          <p:spPr>
            <a:xfrm>
              <a:off x="9373320" y="1466280"/>
              <a:ext cx="12081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GB" sz="1600" spc="-1" strike="noStrike">
                  <a:solidFill>
                    <a:srgbClr val="000000"/>
                  </a:solidFill>
                  <a:latin typeface="Calibri"/>
                </a:rPr>
                <a:t>ER-2 CoSSIR 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GB" sz="1600" spc="-1" strike="noStrike">
                  <a:solidFill>
                    <a:srgbClr val="000000"/>
                  </a:solidFill>
                  <a:latin typeface="Calibri"/>
                </a:rPr>
                <a:t>640 GHz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2" descr=""/>
          <p:cNvPicPr/>
          <p:nvPr/>
        </p:nvPicPr>
        <p:blipFill>
          <a:blip r:embed="rId1"/>
          <a:stretch/>
        </p:blipFill>
        <p:spPr>
          <a:xfrm>
            <a:off x="5016600" y="743400"/>
            <a:ext cx="7175160" cy="5740200"/>
          </a:xfrm>
          <a:prstGeom prst="rect">
            <a:avLst/>
          </a:prstGeom>
          <a:ln w="0">
            <a:noFill/>
          </a:ln>
        </p:spPr>
      </p:pic>
      <p:sp>
        <p:nvSpPr>
          <p:cNvPr id="266" name="TextBox 3"/>
          <p:cNvSpPr/>
          <p:nvPr/>
        </p:nvSpPr>
        <p:spPr>
          <a:xfrm>
            <a:off x="7898040" y="604800"/>
            <a:ext cx="15465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GMI 166 GHz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7" name="Picture 5" descr=""/>
          <p:cNvPicPr/>
          <p:nvPr/>
        </p:nvPicPr>
        <p:blipFill>
          <a:blip r:embed="rId2"/>
          <a:stretch/>
        </p:blipFill>
        <p:spPr>
          <a:xfrm>
            <a:off x="128880" y="1782720"/>
            <a:ext cx="5028840" cy="4190760"/>
          </a:xfrm>
          <a:prstGeom prst="rect">
            <a:avLst/>
          </a:prstGeom>
          <a:ln w="0">
            <a:noFill/>
          </a:ln>
        </p:spPr>
      </p:pic>
      <p:sp>
        <p:nvSpPr>
          <p:cNvPr id="268" name="TextBox 6"/>
          <p:cNvSpPr/>
          <p:nvPr/>
        </p:nvSpPr>
        <p:spPr>
          <a:xfrm>
            <a:off x="1661760" y="939960"/>
            <a:ext cx="23115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Land vs Ocean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GMI 89 and 166 GHz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TextBox 7"/>
          <p:cNvSpPr/>
          <p:nvPr/>
        </p:nvSpPr>
        <p:spPr>
          <a:xfrm>
            <a:off x="5029920" y="6197040"/>
            <a:ext cx="2098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Gong and Wu (2017)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TextBox 8"/>
          <p:cNvSpPr/>
          <p:nvPr/>
        </p:nvSpPr>
        <p:spPr>
          <a:xfrm>
            <a:off x="3250080" y="14400"/>
            <a:ext cx="5012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</a:rPr>
              <a:t>Global Statistics from GMI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Box 6"/>
          <p:cNvSpPr/>
          <p:nvPr/>
        </p:nvSpPr>
        <p:spPr>
          <a:xfrm>
            <a:off x="603000" y="429120"/>
            <a:ext cx="5835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</a:rPr>
              <a:t>Insights from W and Ka Radars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72" name="Group 11"/>
          <p:cNvGrpSpPr/>
          <p:nvPr/>
        </p:nvGrpSpPr>
        <p:grpSpPr>
          <a:xfrm>
            <a:off x="780480" y="1298520"/>
            <a:ext cx="4642200" cy="4947480"/>
            <a:chOff x="780480" y="1298520"/>
            <a:chExt cx="4642200" cy="4947480"/>
          </a:xfrm>
        </p:grpSpPr>
        <p:grpSp>
          <p:nvGrpSpPr>
            <p:cNvPr id="273" name="Group 14"/>
            <p:cNvGrpSpPr/>
            <p:nvPr/>
          </p:nvGrpSpPr>
          <p:grpSpPr>
            <a:xfrm>
              <a:off x="1003320" y="1298520"/>
              <a:ext cx="4419360" cy="4800240"/>
              <a:chOff x="1003320" y="1298520"/>
              <a:chExt cx="4419360" cy="4800240"/>
            </a:xfrm>
          </p:grpSpPr>
          <p:pic>
            <p:nvPicPr>
              <p:cNvPr id="274" name="Picture 1" descr="hist166.png"/>
              <p:cNvPicPr/>
              <p:nvPr/>
            </p:nvPicPr>
            <p:blipFill>
              <a:blip r:embed="rId1"/>
              <a:srcRect l="4565" t="7157" r="7226" b="2623"/>
              <a:stretch/>
            </p:blipFill>
            <p:spPr>
              <a:xfrm>
                <a:off x="1003320" y="1298520"/>
                <a:ext cx="4419360" cy="4800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75" name="Rectangle 2"/>
              <p:cNvSpPr/>
              <p:nvPr/>
            </p:nvSpPr>
            <p:spPr>
              <a:xfrm>
                <a:off x="1425960" y="2975040"/>
                <a:ext cx="886320" cy="274032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0" lang="en-US" sz="4400" spc="-1" strike="noStrike">
                    <a:solidFill>
                      <a:srgbClr val="ffffff"/>
                    </a:solidFill>
                    <a:latin typeface="Calibri"/>
                  </a:rPr>
                  <a:t>4</a:t>
                </a:r>
                <a:endParaRPr b="0" lang="en-US" sz="4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6" name="Rectangle 3"/>
              <p:cNvSpPr/>
              <p:nvPr/>
            </p:nvSpPr>
            <p:spPr>
              <a:xfrm>
                <a:off x="2331000" y="1450800"/>
                <a:ext cx="1668960" cy="82908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0" lang="en-US" sz="4400" spc="-1" strike="noStrike">
                    <a:solidFill>
                      <a:srgbClr val="ffffff"/>
                    </a:solidFill>
                    <a:latin typeface="Calibri"/>
                  </a:rPr>
                  <a:t>1</a:t>
                </a:r>
                <a:endParaRPr b="0" lang="en-US" sz="4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7" name="Rectangle 4"/>
              <p:cNvSpPr/>
              <p:nvPr/>
            </p:nvSpPr>
            <p:spPr>
              <a:xfrm>
                <a:off x="2331360" y="2279880"/>
                <a:ext cx="1668600" cy="165816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0" lang="en-US" sz="4400" spc="-1" strike="noStrike">
                    <a:solidFill>
                      <a:srgbClr val="ffffff"/>
                    </a:solidFill>
                    <a:latin typeface="Calibri"/>
                  </a:rPr>
                  <a:t>2</a:t>
                </a:r>
                <a:endParaRPr b="0" lang="en-US" sz="4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8" name="Rectangle 5"/>
              <p:cNvSpPr/>
              <p:nvPr/>
            </p:nvSpPr>
            <p:spPr>
              <a:xfrm>
                <a:off x="2331000" y="3938400"/>
                <a:ext cx="1668960" cy="17766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solidFill>
                  <a:srgbClr val="000000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0" lang="en-US" sz="4400" spc="-1" strike="noStrike">
                    <a:solidFill>
                      <a:srgbClr val="ffffff"/>
                    </a:solidFill>
                    <a:latin typeface="Calibri"/>
                  </a:rPr>
                  <a:t>3</a:t>
                </a:r>
                <a:endParaRPr b="0" lang="en-US" sz="4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279" name="TextBox 10"/>
            <p:cNvSpPr/>
            <p:nvPr/>
          </p:nvSpPr>
          <p:spPr>
            <a:xfrm>
              <a:off x="4638600" y="1585080"/>
              <a:ext cx="578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ffff00"/>
                  </a:solidFill>
                  <a:latin typeface="Calibri"/>
                </a:rPr>
                <a:t>GMI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0" name="TextBox 34"/>
            <p:cNvSpPr/>
            <p:nvPr/>
          </p:nvSpPr>
          <p:spPr>
            <a:xfrm rot="16200000">
              <a:off x="94680" y="3163320"/>
              <a:ext cx="1735200" cy="3639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166 GHz (V-H) /K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1" name="TextBox 35"/>
            <p:cNvSpPr/>
            <p:nvPr/>
          </p:nvSpPr>
          <p:spPr>
            <a:xfrm>
              <a:off x="2477520" y="5882040"/>
              <a:ext cx="1749240" cy="3639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166 GHz V-pol /K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82" name="Group 36"/>
          <p:cNvGrpSpPr/>
          <p:nvPr/>
        </p:nvGrpSpPr>
        <p:grpSpPr>
          <a:xfrm>
            <a:off x="6740640" y="429120"/>
            <a:ext cx="4419360" cy="6082560"/>
            <a:chOff x="6740640" y="429120"/>
            <a:chExt cx="4419360" cy="6082560"/>
          </a:xfrm>
        </p:grpSpPr>
        <p:pic>
          <p:nvPicPr>
            <p:cNvPr id="283" name="Picture 7" descr=""/>
            <p:cNvPicPr/>
            <p:nvPr/>
          </p:nvPicPr>
          <p:blipFill>
            <a:blip r:embed="rId2"/>
            <a:stretch/>
          </p:blipFill>
          <p:spPr>
            <a:xfrm>
              <a:off x="6740640" y="429120"/>
              <a:ext cx="4419360" cy="31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4" name="Picture 8" descr=""/>
            <p:cNvPicPr/>
            <p:nvPr/>
          </p:nvPicPr>
          <p:blipFill>
            <a:blip r:embed="rId3"/>
            <a:stretch/>
          </p:blipFill>
          <p:spPr>
            <a:xfrm>
              <a:off x="6740640" y="3538080"/>
              <a:ext cx="4419360" cy="297360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285" name="Group 15"/>
            <p:cNvGrpSpPr/>
            <p:nvPr/>
          </p:nvGrpSpPr>
          <p:grpSpPr>
            <a:xfrm>
              <a:off x="7723080" y="1191240"/>
              <a:ext cx="297720" cy="303120"/>
              <a:chOff x="7723080" y="1191240"/>
              <a:chExt cx="297720" cy="303120"/>
            </a:xfrm>
          </p:grpSpPr>
          <p:sp>
            <p:nvSpPr>
              <p:cNvPr id="286" name="Oval 16"/>
              <p:cNvSpPr/>
              <p:nvPr/>
            </p:nvSpPr>
            <p:spPr>
              <a:xfrm>
                <a:off x="7723080" y="1191240"/>
                <a:ext cx="297720" cy="2678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87" name="TextBox 17"/>
              <p:cNvSpPr/>
              <p:nvPr/>
            </p:nvSpPr>
            <p:spPr>
              <a:xfrm>
                <a:off x="7723080" y="1191240"/>
                <a:ext cx="26208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400" spc="-1" strike="noStrike">
                    <a:solidFill>
                      <a:srgbClr val="000000"/>
                    </a:solidFill>
                    <a:latin typeface="Calibri"/>
                  </a:rPr>
                  <a:t>1</a:t>
                </a:r>
                <a:endParaRPr b="0" lang="en-US" sz="1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288" name="Group 18"/>
            <p:cNvGrpSpPr/>
            <p:nvPr/>
          </p:nvGrpSpPr>
          <p:grpSpPr>
            <a:xfrm>
              <a:off x="8652240" y="1172520"/>
              <a:ext cx="297720" cy="303120"/>
              <a:chOff x="8652240" y="1172520"/>
              <a:chExt cx="297720" cy="303120"/>
            </a:xfrm>
          </p:grpSpPr>
          <p:sp>
            <p:nvSpPr>
              <p:cNvPr id="289" name="Oval 19"/>
              <p:cNvSpPr/>
              <p:nvPr/>
            </p:nvSpPr>
            <p:spPr>
              <a:xfrm>
                <a:off x="8652240" y="1172520"/>
                <a:ext cx="297720" cy="2678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90" name="TextBox 20"/>
              <p:cNvSpPr/>
              <p:nvPr/>
            </p:nvSpPr>
            <p:spPr>
              <a:xfrm>
                <a:off x="8652240" y="1172520"/>
                <a:ext cx="26208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400" spc="-1" strike="noStrike">
                    <a:solidFill>
                      <a:srgbClr val="000000"/>
                    </a:solidFill>
                    <a:latin typeface="Calibri"/>
                  </a:rPr>
                  <a:t>3</a:t>
                </a:r>
                <a:endParaRPr b="0" lang="en-US" sz="1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291" name="Group 21"/>
            <p:cNvGrpSpPr/>
            <p:nvPr/>
          </p:nvGrpSpPr>
          <p:grpSpPr>
            <a:xfrm>
              <a:off x="8243640" y="1104840"/>
              <a:ext cx="297720" cy="303120"/>
              <a:chOff x="8243640" y="1104840"/>
              <a:chExt cx="297720" cy="303120"/>
            </a:xfrm>
          </p:grpSpPr>
          <p:sp>
            <p:nvSpPr>
              <p:cNvPr id="292" name="Oval 22"/>
              <p:cNvSpPr/>
              <p:nvPr/>
            </p:nvSpPr>
            <p:spPr>
              <a:xfrm>
                <a:off x="8243640" y="1104840"/>
                <a:ext cx="297720" cy="2678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93" name="TextBox 23"/>
              <p:cNvSpPr/>
              <p:nvPr/>
            </p:nvSpPr>
            <p:spPr>
              <a:xfrm>
                <a:off x="8243640" y="1104840"/>
                <a:ext cx="26208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400" spc="-1" strike="noStrike">
                    <a:solidFill>
                      <a:srgbClr val="000000"/>
                    </a:solidFill>
                    <a:latin typeface="Calibri"/>
                  </a:rPr>
                  <a:t>2</a:t>
                </a:r>
                <a:endParaRPr b="0" lang="en-US" sz="1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294" name="Group 24"/>
            <p:cNvGrpSpPr/>
            <p:nvPr/>
          </p:nvGrpSpPr>
          <p:grpSpPr>
            <a:xfrm>
              <a:off x="9133920" y="1260360"/>
              <a:ext cx="297720" cy="303120"/>
              <a:chOff x="9133920" y="1260360"/>
              <a:chExt cx="297720" cy="303120"/>
            </a:xfrm>
          </p:grpSpPr>
          <p:sp>
            <p:nvSpPr>
              <p:cNvPr id="295" name="Oval 25"/>
              <p:cNvSpPr/>
              <p:nvPr/>
            </p:nvSpPr>
            <p:spPr>
              <a:xfrm>
                <a:off x="9133920" y="1260360"/>
                <a:ext cx="297720" cy="2678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96" name="TextBox 26"/>
              <p:cNvSpPr/>
              <p:nvPr/>
            </p:nvSpPr>
            <p:spPr>
              <a:xfrm>
                <a:off x="9133920" y="1260360"/>
                <a:ext cx="26208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400" spc="-1" strike="noStrike">
                    <a:solidFill>
                      <a:srgbClr val="000000"/>
                    </a:solidFill>
                    <a:latin typeface="Calibri"/>
                  </a:rPr>
                  <a:t>4</a:t>
                </a:r>
                <a:endParaRPr b="0" lang="en-US" sz="1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297" name="Group 27"/>
            <p:cNvGrpSpPr/>
            <p:nvPr/>
          </p:nvGrpSpPr>
          <p:grpSpPr>
            <a:xfrm>
              <a:off x="7804800" y="5077080"/>
              <a:ext cx="406800" cy="303120"/>
              <a:chOff x="7804800" y="5077080"/>
              <a:chExt cx="406800" cy="303120"/>
            </a:xfrm>
          </p:grpSpPr>
          <p:sp>
            <p:nvSpPr>
              <p:cNvPr id="298" name="Oval 28"/>
              <p:cNvSpPr/>
              <p:nvPr/>
            </p:nvSpPr>
            <p:spPr>
              <a:xfrm>
                <a:off x="7836480" y="5077080"/>
                <a:ext cx="297720" cy="2678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99" name="TextBox 29"/>
              <p:cNvSpPr/>
              <p:nvPr/>
            </p:nvSpPr>
            <p:spPr>
              <a:xfrm>
                <a:off x="7804800" y="5077080"/>
                <a:ext cx="40680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400" spc="-1" strike="noStrike">
                    <a:solidFill>
                      <a:srgbClr val="000000"/>
                    </a:solidFill>
                    <a:latin typeface="Calibri"/>
                  </a:rPr>
                  <a:t>1,2</a:t>
                </a:r>
                <a:endParaRPr b="0" lang="en-US" sz="1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300" name="Group 30"/>
            <p:cNvGrpSpPr/>
            <p:nvPr/>
          </p:nvGrpSpPr>
          <p:grpSpPr>
            <a:xfrm>
              <a:off x="8134560" y="4804200"/>
              <a:ext cx="406800" cy="303120"/>
              <a:chOff x="8134560" y="4804200"/>
              <a:chExt cx="406800" cy="303120"/>
            </a:xfrm>
          </p:grpSpPr>
          <p:sp>
            <p:nvSpPr>
              <p:cNvPr id="301" name="Oval 31"/>
              <p:cNvSpPr/>
              <p:nvPr/>
            </p:nvSpPr>
            <p:spPr>
              <a:xfrm>
                <a:off x="8166240" y="4804200"/>
                <a:ext cx="297720" cy="2678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02" name="TextBox 32"/>
              <p:cNvSpPr/>
              <p:nvPr/>
            </p:nvSpPr>
            <p:spPr>
              <a:xfrm>
                <a:off x="8134560" y="4804200"/>
                <a:ext cx="40680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400" spc="-1" strike="noStrike">
                    <a:solidFill>
                      <a:srgbClr val="000000"/>
                    </a:solidFill>
                    <a:latin typeface="Calibri"/>
                  </a:rPr>
                  <a:t>3,4</a:t>
                </a:r>
                <a:endParaRPr b="0" lang="en-US" sz="1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303" name="TextBox 9"/>
            <p:cNvSpPr/>
            <p:nvPr/>
          </p:nvSpPr>
          <p:spPr>
            <a:xfrm>
              <a:off x="9710280" y="1318680"/>
              <a:ext cx="127836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CloudSat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W-Band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4" name="TextBox 33"/>
            <p:cNvSpPr/>
            <p:nvPr/>
          </p:nvSpPr>
          <p:spPr>
            <a:xfrm>
              <a:off x="9711360" y="4290840"/>
              <a:ext cx="120528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GPM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Ka-Band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5" name="Straight Connector 12"/>
            <p:cNvSpPr/>
            <p:nvPr/>
          </p:nvSpPr>
          <p:spPr>
            <a:xfrm flipH="1">
              <a:off x="9264960" y="5484240"/>
              <a:ext cx="371160" cy="360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-44640" bIns="-44640" anchor="t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6" name="TextBox 13"/>
            <p:cNvSpPr/>
            <p:nvPr/>
          </p:nvSpPr>
          <p:spPr>
            <a:xfrm>
              <a:off x="9770760" y="5265720"/>
              <a:ext cx="1139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ff0000"/>
                  </a:solidFill>
                  <a:latin typeface="Calibri"/>
                </a:rPr>
                <a:t>Melting layer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07" name="Rectangle 37"/>
          <p:cNvSpPr/>
          <p:nvPr/>
        </p:nvSpPr>
        <p:spPr>
          <a:xfrm>
            <a:off x="4940640" y="6216480"/>
            <a:ext cx="16502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Gong et al. (2020)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E097D6E9C5764F97C9B42D83A7815E" ma:contentTypeVersion="1" ma:contentTypeDescription="Create a new document." ma:contentTypeScope="" ma:versionID="e0d7d8dfbc6f6b6863bd833bab93e64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13c422e07a558512b8751aa6b90fc2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6D49DC-0B9A-4AA0-8377-C9E0A8F32F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A9DBB0-8E79-43D0-9788-65FB359D20F5}">
  <ds:schemaRefs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CF4CD7A-CDD5-46D3-9A51-3612709293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21123</TotalTime>
  <Application>Collabora_Office/22.05.20.1$Linux_X86_64 LibreOffice_project/889f81dd0ae41aba3eb5a07fdc42ab591a074813</Application>
  <AppVersion>15.0000</AppVersion>
  <Words>2072</Words>
  <Paragraphs>313</Paragraphs>
  <Company>NASA/ODIN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2014-09-23T19:27:15Z</dcterms:created>
  <dc:creator>Tracey E. Dickerson</dc:creator>
  <dc:description/>
  <dc:language>en-US</dc:language>
  <cp:lastModifiedBy>Wu, Dong L. (GSFC-6130)</cp:lastModifiedBy>
  <cp:lastPrinted>2013-09-25T19:09:35Z</cp:lastPrinted>
  <dcterms:modified xsi:type="dcterms:W3CDTF">2023-11-29T00:01:44Z</dcterms:modified>
  <cp:revision>776</cp:revision>
  <dc:subject/>
  <dc:title>Proposal Authorization Review template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0x01010029E097D6E9C5764F97C9B42D83A7815E</vt:lpwstr>
  </property>
  <property fmtid="{D5CDD505-2E9C-101B-9397-08002B2CF9AE}" pid="3" name="Notes">
    <vt:i4>3</vt:i4>
  </property>
  <property fmtid="{D5CDD505-2E9C-101B-9397-08002B2CF9AE}" pid="4" name="PresentationFormat">
    <vt:lpwstr>Widescreen</vt:lpwstr>
  </property>
  <property fmtid="{D5CDD505-2E9C-101B-9397-08002B2CF9AE}" pid="5" name="Slides">
    <vt:i4>26</vt:i4>
  </property>
</Properties>
</file>