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Lst>
  <p:sldSz cy="5143500" cx="9144000"/>
  <p:notesSz cx="6858000" cy="9144000"/>
  <p:embeddedFontLst>
    <p:embeddedFont>
      <p:font typeface="Roboto Medium"/>
      <p:regular r:id="rId43"/>
      <p:bold r:id="rId44"/>
      <p:italic r:id="rId45"/>
      <p:boldItalic r:id="rId46"/>
    </p:embeddedFont>
    <p:embeddedFont>
      <p:font typeface="Roboto"/>
      <p:regular r:id="rId47"/>
      <p:bold r:id="rId48"/>
      <p:italic r:id="rId49"/>
      <p:boldItalic r:id="rId50"/>
    </p:embeddedFont>
    <p:embeddedFont>
      <p:font typeface="Spectral"/>
      <p:regular r:id="rId51"/>
      <p:bold r:id="rId52"/>
      <p:italic r:id="rId53"/>
      <p:boldItalic r:id="rId54"/>
    </p:embeddedFont>
    <p:embeddedFont>
      <p:font typeface="Spectral SemiBold"/>
      <p:regular r:id="rId55"/>
      <p:bold r:id="rId56"/>
      <p:italic r:id="rId57"/>
      <p:boldItalic r:id="rId58"/>
    </p:embeddedFont>
    <p:embeddedFont>
      <p:font typeface="Spectral Medium"/>
      <p:regular r:id="rId59"/>
      <p:bold r:id="rId60"/>
      <p:italic r:id="rId61"/>
      <p:boldItalic r:id="rId6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font" Target="fonts/RobotoMedium-bold.fntdata"/><Relationship Id="rId43" Type="http://schemas.openxmlformats.org/officeDocument/2006/relationships/font" Target="fonts/RobotoMedium-regular.fntdata"/><Relationship Id="rId46" Type="http://schemas.openxmlformats.org/officeDocument/2006/relationships/font" Target="fonts/RobotoMedium-boldItalic.fntdata"/><Relationship Id="rId45" Type="http://schemas.openxmlformats.org/officeDocument/2006/relationships/font" Target="fonts/RobotoMedium-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Roboto-bold.fntdata"/><Relationship Id="rId47" Type="http://schemas.openxmlformats.org/officeDocument/2006/relationships/font" Target="fonts/Roboto-regular.fntdata"/><Relationship Id="rId49" Type="http://schemas.openxmlformats.org/officeDocument/2006/relationships/font" Target="fonts/Robo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SpectralMedium-boldItalic.fntdata"/><Relationship Id="rId61" Type="http://schemas.openxmlformats.org/officeDocument/2006/relationships/font" Target="fonts/SpectralMedium-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font" Target="fonts/SpectralMedium-bold.fnt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Spectral-regular.fntdata"/><Relationship Id="rId50" Type="http://schemas.openxmlformats.org/officeDocument/2006/relationships/font" Target="fonts/Roboto-boldItalic.fntdata"/><Relationship Id="rId53" Type="http://schemas.openxmlformats.org/officeDocument/2006/relationships/font" Target="fonts/Spectral-italic.fntdata"/><Relationship Id="rId52" Type="http://schemas.openxmlformats.org/officeDocument/2006/relationships/font" Target="fonts/Spectral-bold.fntdata"/><Relationship Id="rId11" Type="http://schemas.openxmlformats.org/officeDocument/2006/relationships/slide" Target="slides/slide6.xml"/><Relationship Id="rId55" Type="http://schemas.openxmlformats.org/officeDocument/2006/relationships/font" Target="fonts/SpectralSemiBold-regular.fntdata"/><Relationship Id="rId10" Type="http://schemas.openxmlformats.org/officeDocument/2006/relationships/slide" Target="slides/slide5.xml"/><Relationship Id="rId54" Type="http://schemas.openxmlformats.org/officeDocument/2006/relationships/font" Target="fonts/Spectral-boldItalic.fntdata"/><Relationship Id="rId13" Type="http://schemas.openxmlformats.org/officeDocument/2006/relationships/slide" Target="slides/slide8.xml"/><Relationship Id="rId57" Type="http://schemas.openxmlformats.org/officeDocument/2006/relationships/font" Target="fonts/SpectralSemiBold-italic.fntdata"/><Relationship Id="rId12" Type="http://schemas.openxmlformats.org/officeDocument/2006/relationships/slide" Target="slides/slide7.xml"/><Relationship Id="rId56" Type="http://schemas.openxmlformats.org/officeDocument/2006/relationships/font" Target="fonts/SpectralSemiBold-bold.fntdata"/><Relationship Id="rId15" Type="http://schemas.openxmlformats.org/officeDocument/2006/relationships/slide" Target="slides/slide10.xml"/><Relationship Id="rId59" Type="http://schemas.openxmlformats.org/officeDocument/2006/relationships/font" Target="fonts/SpectralMedium-regular.fntdata"/><Relationship Id="rId14" Type="http://schemas.openxmlformats.org/officeDocument/2006/relationships/slide" Target="slides/slide9.xml"/><Relationship Id="rId58" Type="http://schemas.openxmlformats.org/officeDocument/2006/relationships/font" Target="fonts/SpectralSemiBold-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2623a379f53_0_14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2623a379f53_0_14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My talk today is titled The physics behind precipitation onset bias in CMIP6 models.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 sz="1400"/>
              <a:t>And I’m going to go ahead and clear up this title now. CMIP6 stands for coupled model intercomparison project phase 6, and these are the global climate models that are used by the IPCC to assess future warming scenarios.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 sz="1400"/>
              <a:t>When I say precipitation onset bias, I’m referring to the sensitivity of climate model precipitation relative to observations.</a:t>
            </a:r>
            <a:endParaRPr sz="1400"/>
          </a:p>
          <a:p>
            <a:pPr indent="0" lvl="0" marL="0" rtl="0" algn="l">
              <a:spcBef>
                <a:spcPts val="0"/>
              </a:spcBef>
              <a:spcAft>
                <a:spcPts val="0"/>
              </a:spcAft>
              <a:buNone/>
            </a:pPr>
            <a:r>
              <a:rPr lang="en"/>
              <a:t>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623a379f53_0_15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2623a379f53_0_15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dk1"/>
              </a:buClr>
              <a:buSzPts val="1800"/>
              <a:buFont typeface="Spectral Medium"/>
              <a:buChar char="-"/>
            </a:pPr>
            <a:r>
              <a:rPr lang="en" sz="1800">
                <a:solidFill>
                  <a:schemeClr val="dk1"/>
                </a:solidFill>
                <a:latin typeface="Spectral Medium"/>
                <a:ea typeface="Spectral Medium"/>
                <a:cs typeface="Spectral Medium"/>
                <a:sym typeface="Spectral Medium"/>
              </a:rPr>
              <a:t>And this explains how entrainment and moisture content play a role in determining the pickup.</a:t>
            </a:r>
            <a:endParaRPr sz="1800">
              <a:solidFill>
                <a:schemeClr val="dk1"/>
              </a:solidFill>
              <a:latin typeface="Spectral Medium"/>
              <a:ea typeface="Spectral Medium"/>
              <a:cs typeface="Spectral Medium"/>
              <a:sym typeface="Spectral Medium"/>
            </a:endParaRPr>
          </a:p>
          <a:p>
            <a:pPr indent="-342900" lvl="0" marL="457200" rtl="0" algn="l">
              <a:lnSpc>
                <a:spcPct val="115000"/>
              </a:lnSpc>
              <a:spcBef>
                <a:spcPts val="0"/>
              </a:spcBef>
              <a:spcAft>
                <a:spcPts val="0"/>
              </a:spcAft>
              <a:buClr>
                <a:schemeClr val="dk1"/>
              </a:buClr>
              <a:buSzPts val="1800"/>
              <a:buFont typeface="Spectral Medium"/>
              <a:buChar char="-"/>
            </a:pPr>
            <a:r>
              <a:rPr lang="en" sz="1800">
                <a:solidFill>
                  <a:schemeClr val="dk1"/>
                </a:solidFill>
                <a:latin typeface="Spectral Medium"/>
                <a:ea typeface="Spectral Medium"/>
                <a:cs typeface="Spectral Medium"/>
                <a:sym typeface="Spectral Medium"/>
              </a:rPr>
              <a:t>If a model is using a heavy entrainment, it needs the column to be moisture to dilute the plume less so that there’s some measure of positive buoyancy. </a:t>
            </a:r>
            <a:endParaRPr sz="1800">
              <a:solidFill>
                <a:schemeClr val="dk1"/>
              </a:solidFill>
              <a:latin typeface="Spectral Medium"/>
              <a:ea typeface="Spectral Medium"/>
              <a:cs typeface="Spectral Medium"/>
              <a:sym typeface="Spectral Medium"/>
            </a:endParaRPr>
          </a:p>
          <a:p>
            <a:pPr indent="-342900" lvl="0" marL="457200" rtl="0" algn="l">
              <a:lnSpc>
                <a:spcPct val="115000"/>
              </a:lnSpc>
              <a:spcBef>
                <a:spcPts val="0"/>
              </a:spcBef>
              <a:spcAft>
                <a:spcPts val="0"/>
              </a:spcAft>
              <a:buClr>
                <a:schemeClr val="dk1"/>
              </a:buClr>
              <a:buSzPts val="1800"/>
              <a:buFont typeface="Spectral Medium"/>
              <a:buChar char="-"/>
            </a:pPr>
            <a:r>
              <a:rPr lang="en" sz="1800">
                <a:solidFill>
                  <a:schemeClr val="dk1"/>
                </a:solidFill>
                <a:latin typeface="Spectral Medium"/>
                <a:ea typeface="Spectral Medium"/>
                <a:cs typeface="Spectral Medium"/>
                <a:sym typeface="Spectral Medium"/>
              </a:rPr>
              <a:t>And I’ve shown this by shifting the theta_e of the environment so that its close to saturation.</a:t>
            </a:r>
            <a:endParaRPr sz="1800">
              <a:solidFill>
                <a:schemeClr val="dk1"/>
              </a:solidFill>
              <a:latin typeface="Spectral Medium"/>
              <a:ea typeface="Spectral Medium"/>
              <a:cs typeface="Spectral Medium"/>
              <a:sym typeface="Spectral Medium"/>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623a379f53_0_16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2623a379f53_0_16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dk1"/>
              </a:buClr>
              <a:buSzPts val="1800"/>
              <a:buFont typeface="Spectral Medium"/>
              <a:buChar char="-"/>
            </a:pPr>
            <a:r>
              <a:rPr lang="en" sz="1800">
                <a:solidFill>
                  <a:schemeClr val="dk1"/>
                </a:solidFill>
                <a:latin typeface="Spectral Medium"/>
                <a:ea typeface="Spectral Medium"/>
                <a:cs typeface="Spectral Medium"/>
                <a:sym typeface="Spectral Medium"/>
              </a:rPr>
              <a:t>And just to reiterate these points we made earlier, we’ve shown how the critical value of the CWV pickup serves as a proxy for role of free tropospheric humidity on entraining plumes</a:t>
            </a:r>
            <a:endParaRPr sz="1800">
              <a:solidFill>
                <a:schemeClr val="dk1"/>
              </a:solidFill>
              <a:latin typeface="Spectral Medium"/>
              <a:ea typeface="Spectral Medium"/>
              <a:cs typeface="Spectral Medium"/>
              <a:sym typeface="Spectral Medium"/>
            </a:endParaRPr>
          </a:p>
          <a:p>
            <a:pPr indent="0" lvl="0" marL="0" rtl="0" algn="l">
              <a:lnSpc>
                <a:spcPct val="115000"/>
              </a:lnSpc>
              <a:spcBef>
                <a:spcPts val="0"/>
              </a:spcBef>
              <a:spcAft>
                <a:spcPts val="0"/>
              </a:spcAft>
              <a:buNone/>
            </a:pPr>
            <a:r>
              <a:t/>
            </a:r>
            <a:endParaRPr sz="1800">
              <a:solidFill>
                <a:schemeClr val="dk1"/>
              </a:solidFill>
              <a:latin typeface="Spectral Medium"/>
              <a:ea typeface="Spectral Medium"/>
              <a:cs typeface="Spectral Medium"/>
              <a:sym typeface="Spectral Medium"/>
            </a:endParaRPr>
          </a:p>
          <a:p>
            <a:pPr indent="-342900" lvl="0" marL="457200" rtl="0" algn="l">
              <a:lnSpc>
                <a:spcPct val="115000"/>
              </a:lnSpc>
              <a:spcBef>
                <a:spcPts val="0"/>
              </a:spcBef>
              <a:spcAft>
                <a:spcPts val="0"/>
              </a:spcAft>
              <a:buClr>
                <a:schemeClr val="dk1"/>
              </a:buClr>
              <a:buSzPts val="1800"/>
              <a:buFont typeface="Spectral Medium"/>
              <a:buChar char="-"/>
            </a:pPr>
            <a:r>
              <a:rPr lang="en" sz="1800">
                <a:solidFill>
                  <a:schemeClr val="dk1"/>
                </a:solidFill>
                <a:latin typeface="Spectral Medium"/>
                <a:ea typeface="Spectral Medium"/>
                <a:cs typeface="Spectral Medium"/>
                <a:sym typeface="Spectral Medium"/>
              </a:rPr>
              <a:t>And If your plume doesn't mix, its behavior is being governed by the boundary layer</a:t>
            </a:r>
            <a:endParaRPr sz="1800">
              <a:solidFill>
                <a:schemeClr val="dk1"/>
              </a:solidFill>
              <a:latin typeface="Spectral Medium"/>
              <a:ea typeface="Spectral Medium"/>
              <a:cs typeface="Spectral Medium"/>
              <a:sym typeface="Spectral Medium"/>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457200" rtl="0" algn="l">
              <a:lnSpc>
                <a:spcPct val="115000"/>
              </a:lnSpc>
              <a:spcBef>
                <a:spcPts val="0"/>
              </a:spcBef>
              <a:spcAft>
                <a:spcPts val="0"/>
              </a:spcAft>
              <a:buNone/>
            </a:pPr>
            <a:r>
              <a:t/>
            </a:r>
            <a:endParaRPr sz="1800">
              <a:solidFill>
                <a:schemeClr val="dk1"/>
              </a:solidFill>
              <a:latin typeface="Spectral Medium"/>
              <a:ea typeface="Spectral Medium"/>
              <a:cs typeface="Spectral Medium"/>
              <a:sym typeface="Spectral Medium"/>
            </a:endParaRPr>
          </a:p>
          <a:p>
            <a:pPr indent="0" lvl="0" marL="0" rtl="0" algn="l">
              <a:spcBef>
                <a:spcPts val="0"/>
              </a:spcBef>
              <a:spcAft>
                <a:spcPts val="0"/>
              </a:spcAft>
              <a:buNone/>
            </a:pPr>
            <a:r>
              <a:t/>
            </a:r>
            <a:endParaRPr sz="16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623a379f53_0_16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2623a379f53_0_16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dk1"/>
              </a:buClr>
              <a:buSzPts val="1800"/>
              <a:buFont typeface="Spectral Medium"/>
              <a:buChar char="-"/>
            </a:pPr>
            <a:r>
              <a:rPr lang="en" sz="1800">
                <a:solidFill>
                  <a:schemeClr val="dk1"/>
                </a:solidFill>
                <a:latin typeface="Spectral Medium"/>
                <a:ea typeface="Spectral Medium"/>
                <a:cs typeface="Spectral Medium"/>
                <a:sym typeface="Spectral Medium"/>
              </a:rPr>
              <a:t>And just to reiterate these points we made earlier, we’ve shown how the critical value of the CWV pickup serves as a proxy for role of free tropospheric humidity on entraining plumes</a:t>
            </a:r>
            <a:endParaRPr sz="1800">
              <a:solidFill>
                <a:schemeClr val="dk1"/>
              </a:solidFill>
              <a:latin typeface="Spectral Medium"/>
              <a:ea typeface="Spectral Medium"/>
              <a:cs typeface="Spectral Medium"/>
              <a:sym typeface="Spectral Medium"/>
            </a:endParaRPr>
          </a:p>
          <a:p>
            <a:pPr indent="0" lvl="0" marL="0" rtl="0" algn="l">
              <a:lnSpc>
                <a:spcPct val="115000"/>
              </a:lnSpc>
              <a:spcBef>
                <a:spcPts val="0"/>
              </a:spcBef>
              <a:spcAft>
                <a:spcPts val="0"/>
              </a:spcAft>
              <a:buNone/>
            </a:pPr>
            <a:r>
              <a:t/>
            </a:r>
            <a:endParaRPr sz="1800">
              <a:solidFill>
                <a:schemeClr val="dk1"/>
              </a:solidFill>
              <a:latin typeface="Spectral Medium"/>
              <a:ea typeface="Spectral Medium"/>
              <a:cs typeface="Spectral Medium"/>
              <a:sym typeface="Spectral Medium"/>
            </a:endParaRPr>
          </a:p>
          <a:p>
            <a:pPr indent="-342900" lvl="0" marL="457200" rtl="0" algn="l">
              <a:lnSpc>
                <a:spcPct val="115000"/>
              </a:lnSpc>
              <a:spcBef>
                <a:spcPts val="0"/>
              </a:spcBef>
              <a:spcAft>
                <a:spcPts val="0"/>
              </a:spcAft>
              <a:buClr>
                <a:schemeClr val="dk1"/>
              </a:buClr>
              <a:buSzPts val="1800"/>
              <a:buFont typeface="Spectral Medium"/>
              <a:buChar char="-"/>
            </a:pPr>
            <a:r>
              <a:rPr lang="en" sz="1800">
                <a:solidFill>
                  <a:schemeClr val="dk1"/>
                </a:solidFill>
                <a:latin typeface="Spectral Medium"/>
                <a:ea typeface="Spectral Medium"/>
                <a:cs typeface="Spectral Medium"/>
                <a:sym typeface="Spectral Medium"/>
              </a:rPr>
              <a:t>And If your plume doesn't mix, its behavior is being governed by the boundary layer</a:t>
            </a:r>
            <a:endParaRPr sz="1800">
              <a:solidFill>
                <a:schemeClr val="dk1"/>
              </a:solidFill>
              <a:latin typeface="Spectral Medium"/>
              <a:ea typeface="Spectral Medium"/>
              <a:cs typeface="Spectral Medium"/>
              <a:sym typeface="Spectral Medium"/>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457200" rtl="0" algn="l">
              <a:lnSpc>
                <a:spcPct val="115000"/>
              </a:lnSpc>
              <a:spcBef>
                <a:spcPts val="0"/>
              </a:spcBef>
              <a:spcAft>
                <a:spcPts val="0"/>
              </a:spcAft>
              <a:buNone/>
            </a:pPr>
            <a:r>
              <a:t/>
            </a:r>
            <a:endParaRPr sz="1800">
              <a:solidFill>
                <a:schemeClr val="dk1"/>
              </a:solidFill>
              <a:latin typeface="Spectral Medium"/>
              <a:ea typeface="Spectral Medium"/>
              <a:cs typeface="Spectral Medium"/>
              <a:sym typeface="Spectral Medium"/>
            </a:endParaRPr>
          </a:p>
          <a:p>
            <a:pPr indent="0" lvl="0" marL="0" rtl="0" algn="l">
              <a:spcBef>
                <a:spcPts val="0"/>
              </a:spcBef>
              <a:spcAft>
                <a:spcPts val="0"/>
              </a:spcAft>
              <a:buNone/>
            </a:pPr>
            <a:r>
              <a:t/>
            </a:r>
            <a:endParaRPr sz="160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623a379f53_0_12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2623a379f53_0_12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623a379f53_0_13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2623a379f53_0_13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623a379f53_0_13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2623a379f53_0_13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2623a379f53_0_16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2623a379f53_0_16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2623a379f53_0_17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2623a379f53_0_17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2623a379f53_0_13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2623a379f53_0_13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7772400" rtl="0" algn="l">
              <a:lnSpc>
                <a:spcPct val="115000"/>
              </a:lnSpc>
              <a:spcBef>
                <a:spcPts val="0"/>
              </a:spcBef>
              <a:spcAft>
                <a:spcPts val="0"/>
              </a:spcAft>
              <a:buNone/>
            </a:pPr>
            <a:r>
              <a:t/>
            </a:r>
            <a:endParaRPr sz="1800">
              <a:solidFill>
                <a:schemeClr val="dk1"/>
              </a:solidFill>
              <a:latin typeface="Roboto"/>
              <a:ea typeface="Roboto"/>
              <a:cs typeface="Roboto"/>
              <a:sym typeface="Roboto"/>
            </a:endParaRPr>
          </a:p>
          <a:p>
            <a:pPr indent="0" lvl="0" marL="0" rtl="0" algn="l">
              <a:spcBef>
                <a:spcPts val="120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2623a379f53_0_13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2623a379f53_0_13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2623a379f5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2623a379f5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2623a379f53_0_13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2623a379f53_0_13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2623a379f53_0_7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2623a379f53_0_7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2623a379f53_0_7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2623a379f53_0_7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dk1"/>
              </a:buClr>
              <a:buSzPts val="1800"/>
              <a:buFont typeface="Roboto"/>
              <a:buChar char="-"/>
            </a:pPr>
            <a:r>
              <a:t/>
            </a:r>
            <a:endParaRPr sz="1800">
              <a:solidFill>
                <a:schemeClr val="dk1"/>
              </a:solidFill>
              <a:latin typeface="Roboto"/>
              <a:ea typeface="Roboto"/>
              <a:cs typeface="Roboto"/>
              <a:sym typeface="Roboto"/>
            </a:endParaRPr>
          </a:p>
          <a:p>
            <a:pPr indent="0" lvl="0" marL="0" rtl="0" algn="l">
              <a:spcBef>
                <a:spcPts val="120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2623a379f53_0_8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2623a379f53_0_8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dk1"/>
              </a:buClr>
              <a:buSzPts val="1800"/>
              <a:buFont typeface="Roboto"/>
              <a:buChar char="-"/>
            </a:pPr>
            <a:r>
              <a:t/>
            </a:r>
            <a:endParaRPr sz="1800">
              <a:solidFill>
                <a:schemeClr val="dk1"/>
              </a:solidFill>
              <a:latin typeface="Roboto"/>
              <a:ea typeface="Roboto"/>
              <a:cs typeface="Roboto"/>
              <a:sym typeface="Roboto"/>
            </a:endParaRPr>
          </a:p>
          <a:p>
            <a:pPr indent="0" lvl="0" marL="0" rtl="0" algn="l">
              <a:spcBef>
                <a:spcPts val="120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2623a379f53_0_8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2623a379f53_0_8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dk1"/>
              </a:buClr>
              <a:buSzPts val="1800"/>
              <a:buFont typeface="Roboto"/>
              <a:buChar char="-"/>
            </a:pPr>
            <a:r>
              <a:t/>
            </a:r>
            <a:endParaRPr sz="1800">
              <a:solidFill>
                <a:schemeClr val="dk1"/>
              </a:solidFill>
              <a:latin typeface="Roboto"/>
              <a:ea typeface="Roboto"/>
              <a:cs typeface="Roboto"/>
              <a:sym typeface="Roboto"/>
            </a:endParaRPr>
          </a:p>
          <a:p>
            <a:pPr indent="0" lvl="0" marL="0" rtl="0" algn="l">
              <a:spcBef>
                <a:spcPts val="120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2623a379f53_0_8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2623a379f53_0_8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dk1"/>
              </a:buClr>
              <a:buSzPts val="1800"/>
              <a:buFont typeface="Roboto"/>
              <a:buChar char="-"/>
            </a:pPr>
            <a:r>
              <a:t/>
            </a:r>
            <a:endParaRPr b="1" i="1" sz="1800">
              <a:solidFill>
                <a:schemeClr val="dk1"/>
              </a:solidFill>
              <a:latin typeface="Roboto"/>
              <a:ea typeface="Roboto"/>
              <a:cs typeface="Roboto"/>
              <a:sym typeface="Roboto"/>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2623a379f53_0_8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2623a379f53_0_8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dk1"/>
              </a:buClr>
              <a:buSzPts val="1800"/>
              <a:buFont typeface="Roboto"/>
              <a:buChar char="-"/>
            </a:pPr>
            <a:r>
              <a:t/>
            </a:r>
            <a:endParaRPr b="1" i="1" sz="1800">
              <a:solidFill>
                <a:schemeClr val="dk1"/>
              </a:solidFill>
              <a:latin typeface="Roboto"/>
              <a:ea typeface="Roboto"/>
              <a:cs typeface="Roboto"/>
              <a:sym typeface="Roboto"/>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2623a379f53_0_1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4" name="Google Shape;374;g2623a379f53_0_1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We are going to estimate the pseudoentrainment of the bulk plume from the average profiles during raining events in obs and models</a:t>
            </a:r>
            <a:endParaRPr sz="1800">
              <a:solidFill>
                <a:schemeClr val="dk1"/>
              </a:solidFill>
              <a:latin typeface="Roboto"/>
              <a:ea typeface="Roboto"/>
              <a:cs typeface="Roboto"/>
              <a:sym typeface="Roboto"/>
            </a:endParaRPr>
          </a:p>
          <a:p>
            <a:pPr indent="-342900" lvl="0" marL="457200" rtl="0" algn="l">
              <a:lnSpc>
                <a:spcPct val="115000"/>
              </a:lnSpc>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Plot critical value of the pickup on the previous slide against the pseduoentrainment</a:t>
            </a:r>
            <a:endParaRPr sz="1800">
              <a:solidFill>
                <a:schemeClr val="dk1"/>
              </a:solidFill>
              <a:latin typeface="Roboto"/>
              <a:ea typeface="Roboto"/>
              <a:cs typeface="Roboto"/>
              <a:sym typeface="Roboto"/>
            </a:endParaRPr>
          </a:p>
          <a:p>
            <a:pPr indent="-342900" lvl="0" marL="457200" rtl="0" algn="l">
              <a:lnSpc>
                <a:spcPct val="115000"/>
              </a:lnSpc>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And we see that the pseudo entrainment is a good predictor of your convective onset</a:t>
            </a:r>
            <a:endParaRPr sz="1800">
              <a:solidFill>
                <a:schemeClr val="dk1"/>
              </a:solidFill>
              <a:latin typeface="Roboto"/>
              <a:ea typeface="Roboto"/>
              <a:cs typeface="Roboto"/>
              <a:sym typeface="Roboto"/>
            </a:endParaRPr>
          </a:p>
          <a:p>
            <a:pPr indent="-342900" lvl="0" marL="457200" rtl="0" algn="l">
              <a:lnSpc>
                <a:spcPct val="115000"/>
              </a:lnSpc>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As you increase your pseduoentrainment, you’re going to convect at later values of buoyancy</a:t>
            </a:r>
            <a:endParaRPr sz="1800">
              <a:solidFill>
                <a:schemeClr val="dk1"/>
              </a:solidFill>
              <a:latin typeface="Roboto"/>
              <a:ea typeface="Roboto"/>
              <a:cs typeface="Roboto"/>
              <a:sym typeface="Roboto"/>
            </a:endParaRPr>
          </a:p>
          <a:p>
            <a:pPr indent="-342900" lvl="0" marL="457200" rtl="0" algn="l">
              <a:lnSpc>
                <a:spcPct val="115000"/>
              </a:lnSpc>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In models with low entrainment, the threshold for convective instability is met in less buoyant environments</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2623a379f53_0_1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2" name="Google Shape;382;g2623a379f53_0_1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36550" lvl="0" marL="457200" rtl="0" algn="l">
              <a:lnSpc>
                <a:spcPct val="115000"/>
              </a:lnSpc>
              <a:spcBef>
                <a:spcPts val="0"/>
              </a:spcBef>
              <a:spcAft>
                <a:spcPts val="0"/>
              </a:spcAft>
              <a:buClr>
                <a:schemeClr val="dk1"/>
              </a:buClr>
              <a:buSzPts val="1700"/>
              <a:buFont typeface="Spectral Medium"/>
              <a:buChar char="-"/>
            </a:pPr>
            <a:r>
              <a:rPr b="1" lang="en" sz="1700">
                <a:solidFill>
                  <a:srgbClr val="FF9900"/>
                </a:solidFill>
                <a:latin typeface="Spectral Medium"/>
                <a:ea typeface="Spectral Medium"/>
                <a:cs typeface="Spectral Medium"/>
                <a:sym typeface="Spectral Medium"/>
              </a:rPr>
              <a:t>MPI models</a:t>
            </a:r>
            <a:r>
              <a:rPr lang="en" sz="1700">
                <a:solidFill>
                  <a:srgbClr val="FF9900"/>
                </a:solidFill>
                <a:latin typeface="Spectral Medium"/>
                <a:ea typeface="Spectral Medium"/>
                <a:cs typeface="Spectral Medium"/>
                <a:sym typeface="Spectral Medium"/>
              </a:rPr>
              <a:t> </a:t>
            </a:r>
            <a:r>
              <a:rPr lang="en" sz="1700">
                <a:solidFill>
                  <a:schemeClr val="dk1"/>
                </a:solidFill>
                <a:latin typeface="Spectral Medium"/>
                <a:ea typeface="Spectral Medium"/>
                <a:cs typeface="Spectral Medium"/>
                <a:sym typeface="Spectral Medium"/>
              </a:rPr>
              <a:t>have low pseudo-entrainment , (large subsaturation, small lapse rate)</a:t>
            </a:r>
            <a:endParaRPr sz="1700">
              <a:solidFill>
                <a:schemeClr val="dk1"/>
              </a:solidFill>
              <a:latin typeface="Spectral Medium"/>
              <a:ea typeface="Spectral Medium"/>
              <a:cs typeface="Spectral Medium"/>
              <a:sym typeface="Spectral Medium"/>
            </a:endParaRPr>
          </a:p>
          <a:p>
            <a:pPr indent="-336550" lvl="0" marL="457200" rtl="0" algn="l">
              <a:lnSpc>
                <a:spcPct val="115000"/>
              </a:lnSpc>
              <a:spcBef>
                <a:spcPts val="0"/>
              </a:spcBef>
              <a:spcAft>
                <a:spcPts val="0"/>
              </a:spcAft>
              <a:buClr>
                <a:schemeClr val="dk1"/>
              </a:buClr>
              <a:buSzPts val="1700"/>
              <a:buFont typeface="Spectral Medium"/>
              <a:buChar char="-"/>
            </a:pPr>
            <a:r>
              <a:rPr b="1" lang="en" sz="1700">
                <a:solidFill>
                  <a:srgbClr val="FF0000"/>
                </a:solidFill>
                <a:latin typeface="Spectral Medium"/>
                <a:ea typeface="Spectral Medium"/>
                <a:cs typeface="Spectral Medium"/>
                <a:sym typeface="Spectral Medium"/>
              </a:rPr>
              <a:t>NASA-GISS</a:t>
            </a:r>
            <a:r>
              <a:rPr lang="en" sz="1700">
                <a:solidFill>
                  <a:schemeClr val="dk1"/>
                </a:solidFill>
                <a:latin typeface="Spectral Medium"/>
                <a:ea typeface="Spectral Medium"/>
                <a:cs typeface="Spectral Medium"/>
                <a:sym typeface="Spectral Medium"/>
              </a:rPr>
              <a:t> stands out on the other end (subsaturation is small and its lapse rate is relatively large)</a:t>
            </a:r>
            <a:endParaRPr sz="1700">
              <a:solidFill>
                <a:schemeClr val="dk1"/>
              </a:solidFill>
              <a:latin typeface="Spectral Medium"/>
              <a:ea typeface="Spectral Medium"/>
              <a:cs typeface="Spectral Medium"/>
              <a:sym typeface="Spectral Medium"/>
            </a:endParaRPr>
          </a:p>
          <a:p>
            <a:pPr indent="-336550" lvl="0" marL="457200" rtl="0" algn="l">
              <a:lnSpc>
                <a:spcPct val="115000"/>
              </a:lnSpc>
              <a:spcBef>
                <a:spcPts val="0"/>
              </a:spcBef>
              <a:spcAft>
                <a:spcPts val="0"/>
              </a:spcAft>
              <a:buClr>
                <a:schemeClr val="dk1"/>
              </a:buClr>
              <a:buSzPts val="1700"/>
              <a:buFont typeface="Spectral Medium"/>
              <a:buChar char="-"/>
            </a:pPr>
            <a:r>
              <a:rPr lang="en" sz="1700">
                <a:solidFill>
                  <a:schemeClr val="dk1"/>
                </a:solidFill>
                <a:latin typeface="Spectral Medium"/>
                <a:ea typeface="Spectral Medium"/>
                <a:cs typeface="Spectral Medium"/>
                <a:sym typeface="Spectral Medium"/>
              </a:rPr>
              <a:t>And in between, we see that the pseudoentrainment differentiates between the perturbed physics runs, these x’s. </a:t>
            </a:r>
            <a:endParaRPr sz="1700">
              <a:solidFill>
                <a:schemeClr val="dk1"/>
              </a:solidFill>
              <a:latin typeface="Spectral Medium"/>
              <a:ea typeface="Spectral Medium"/>
              <a:cs typeface="Spectral Medium"/>
              <a:sym typeface="Spectral Medium"/>
            </a:endParaRPr>
          </a:p>
          <a:p>
            <a:pPr indent="-336550" lvl="0" marL="457200" rtl="0" algn="l">
              <a:lnSpc>
                <a:spcPct val="115000"/>
              </a:lnSpc>
              <a:spcBef>
                <a:spcPts val="0"/>
              </a:spcBef>
              <a:spcAft>
                <a:spcPts val="0"/>
              </a:spcAft>
              <a:buClr>
                <a:schemeClr val="dk1"/>
              </a:buClr>
              <a:buSzPts val="1700"/>
              <a:buFont typeface="Spectral Medium"/>
              <a:buChar char="-"/>
            </a:pPr>
            <a:r>
              <a:rPr lang="en" sz="1700">
                <a:solidFill>
                  <a:schemeClr val="dk1"/>
                </a:solidFill>
                <a:latin typeface="Spectral Medium"/>
                <a:ea typeface="Spectral Medium"/>
                <a:cs typeface="Spectral Medium"/>
                <a:sym typeface="Spectral Medium"/>
              </a:rPr>
              <a:t>And it looks like most models have too high entrainment.</a:t>
            </a:r>
            <a:endParaRPr sz="1700">
              <a:solidFill>
                <a:schemeClr val="dk1"/>
              </a:solidFill>
              <a:latin typeface="Spectral Medium"/>
              <a:ea typeface="Spectral Medium"/>
              <a:cs typeface="Spectral Medium"/>
              <a:sym typeface="Spectral Medium"/>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2623a379f53_0_1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3" name="Google Shape;393;g2623a379f53_0_1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chemeClr val="dk1"/>
                </a:solidFill>
                <a:latin typeface="Roboto"/>
                <a:ea typeface="Roboto"/>
                <a:cs typeface="Roboto"/>
                <a:sym typeface="Roboto"/>
              </a:rPr>
              <a:t>In the plot here we have the pseudo-entrainment,  plotted vs the lapse rate, the line here is a reference line to the ARM subsaturation. </a:t>
            </a:r>
            <a:endParaRPr sz="1800">
              <a:solidFill>
                <a:schemeClr val="dk1"/>
              </a:solidFill>
              <a:latin typeface="Roboto"/>
              <a:ea typeface="Roboto"/>
              <a:cs typeface="Roboto"/>
              <a:sym typeface="Roboto"/>
            </a:endParaRPr>
          </a:p>
          <a:p>
            <a:pPr indent="0" lvl="0" marL="0" rtl="0" algn="l">
              <a:lnSpc>
                <a:spcPct val="115000"/>
              </a:lnSpc>
              <a:spcBef>
                <a:spcPts val="1200"/>
              </a:spcBef>
              <a:spcAft>
                <a:spcPts val="0"/>
              </a:spcAft>
              <a:buNone/>
            </a:pPr>
            <a:r>
              <a:rPr lang="en" sz="1800">
                <a:solidFill>
                  <a:schemeClr val="dk1"/>
                </a:solidFill>
                <a:latin typeface="Roboto"/>
                <a:ea typeface="Roboto"/>
                <a:cs typeface="Roboto"/>
                <a:sym typeface="Roboto"/>
              </a:rPr>
              <a:t>And we’re trying to show the tradeoffs the models are making. So if a model lies to the right of the reference line, it has a lower subsaturation, to the left a higher subsaturation.</a:t>
            </a:r>
            <a:endParaRPr sz="1800">
              <a:solidFill>
                <a:schemeClr val="dk1"/>
              </a:solidFill>
              <a:latin typeface="Roboto"/>
              <a:ea typeface="Roboto"/>
              <a:cs typeface="Roboto"/>
              <a:sym typeface="Roboto"/>
            </a:endParaRPr>
          </a:p>
          <a:p>
            <a:pPr indent="0" lvl="0" marL="0" rtl="0" algn="l">
              <a:lnSpc>
                <a:spcPct val="115000"/>
              </a:lnSpc>
              <a:spcBef>
                <a:spcPts val="1200"/>
              </a:spcBef>
              <a:spcAft>
                <a:spcPts val="1200"/>
              </a:spcAft>
              <a:buNone/>
            </a:pPr>
            <a:r>
              <a:rPr lang="en" sz="1800">
                <a:solidFill>
                  <a:schemeClr val="dk1"/>
                </a:solidFill>
                <a:latin typeface="Roboto"/>
                <a:ea typeface="Roboto"/>
                <a:cs typeface="Roboto"/>
                <a:sym typeface="Roboto"/>
              </a:rPr>
              <a:t>So if you’re model was behaving well in the CRH statistics we showed in the beginning but didnt have the right entrainment, it’d lie somewhere along this line and it’d have a lapse rate that was different from the obs</a:t>
            </a:r>
            <a:endParaRPr sz="1800">
              <a:solidFill>
                <a:schemeClr val="dk1"/>
              </a:solidFill>
              <a:latin typeface="Roboto"/>
              <a:ea typeface="Roboto"/>
              <a:cs typeface="Roboto"/>
              <a:sym typeface="Roboto"/>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2623a379f53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2623a379f53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dk1"/>
              </a:buClr>
              <a:buSzPts val="1800"/>
              <a:buFont typeface="Spectral Medium"/>
              <a:buChar char="-"/>
            </a:pPr>
            <a:r>
              <a:rPr lang="en" sz="1800">
                <a:solidFill>
                  <a:schemeClr val="dk1"/>
                </a:solidFill>
                <a:latin typeface="Spectral Medium"/>
                <a:ea typeface="Spectral Medium"/>
                <a:cs typeface="Spectral Medium"/>
                <a:sym typeface="Spectral Medium"/>
              </a:rPr>
              <a:t>Convection plays a major role in the global energy balance</a:t>
            </a:r>
            <a:endParaRPr sz="1800">
              <a:solidFill>
                <a:schemeClr val="dk1"/>
              </a:solidFill>
              <a:latin typeface="Spectral Medium"/>
              <a:ea typeface="Spectral Medium"/>
              <a:cs typeface="Spectral Medium"/>
              <a:sym typeface="Spectral Medium"/>
            </a:endParaRPr>
          </a:p>
          <a:p>
            <a:pPr indent="-342900" lvl="0" marL="457200" rtl="0" algn="l">
              <a:lnSpc>
                <a:spcPct val="115000"/>
              </a:lnSpc>
              <a:spcBef>
                <a:spcPts val="0"/>
              </a:spcBef>
              <a:spcAft>
                <a:spcPts val="0"/>
              </a:spcAft>
              <a:buClr>
                <a:schemeClr val="dk1"/>
              </a:buClr>
              <a:buSzPts val="1800"/>
              <a:buFont typeface="Spectral Medium"/>
              <a:buChar char="-"/>
            </a:pPr>
            <a:r>
              <a:rPr lang="en" sz="1800">
                <a:solidFill>
                  <a:schemeClr val="dk1"/>
                </a:solidFill>
                <a:latin typeface="Spectral Medium"/>
                <a:ea typeface="Spectral Medium"/>
                <a:cs typeface="Spectral Medium"/>
                <a:sym typeface="Spectral Medium"/>
              </a:rPr>
              <a:t>And poorly constrained representation of topical moist convection and precipitation are shown to be major contributors to uncertainties in climate projections including precipitation extremes</a:t>
            </a:r>
            <a:endParaRPr sz="1800">
              <a:solidFill>
                <a:schemeClr val="dk1"/>
              </a:solidFill>
              <a:latin typeface="Spectral Medium"/>
              <a:ea typeface="Spectral Medium"/>
              <a:cs typeface="Spectral Medium"/>
              <a:sym typeface="Spectral Medium"/>
            </a:endParaRPr>
          </a:p>
          <a:p>
            <a:pPr indent="0" lvl="0" marL="0" rtl="0" algn="l">
              <a:lnSpc>
                <a:spcPct val="115000"/>
              </a:lnSpc>
              <a:spcBef>
                <a:spcPts val="1200"/>
              </a:spcBef>
              <a:spcAft>
                <a:spcPts val="0"/>
              </a:spcAft>
              <a:buClr>
                <a:schemeClr val="dk1"/>
              </a:buClr>
              <a:buSzPts val="1100"/>
              <a:buFont typeface="Arial"/>
              <a:buNone/>
            </a:pPr>
            <a:r>
              <a:rPr b="1" lang="en" sz="2300">
                <a:solidFill>
                  <a:schemeClr val="dk1"/>
                </a:solidFill>
                <a:latin typeface="Spectral"/>
                <a:ea typeface="Spectral"/>
                <a:cs typeface="Spectral"/>
                <a:sym typeface="Spectral"/>
              </a:rPr>
              <a:t>Model diagnostics of tropical convection play integral role in understanding limitations of model behavior in future warming scenarios</a:t>
            </a:r>
            <a:endParaRPr b="1" sz="2300">
              <a:solidFill>
                <a:schemeClr val="dk1"/>
              </a:solidFill>
              <a:latin typeface="Spectral"/>
              <a:ea typeface="Spectral"/>
              <a:cs typeface="Spectral"/>
              <a:sym typeface="Spectral"/>
            </a:endParaRPr>
          </a:p>
          <a:p>
            <a:pPr indent="0" lvl="0" marL="457200" rtl="0" algn="l">
              <a:lnSpc>
                <a:spcPct val="115000"/>
              </a:lnSpc>
              <a:spcBef>
                <a:spcPts val="0"/>
              </a:spcBef>
              <a:spcAft>
                <a:spcPts val="0"/>
              </a:spcAft>
              <a:buNone/>
            </a:pPr>
            <a:r>
              <a:t/>
            </a:r>
            <a:endParaRPr sz="1400">
              <a:solidFill>
                <a:schemeClr val="dk1"/>
              </a:solidFill>
              <a:latin typeface="Spectral"/>
              <a:ea typeface="Spectral"/>
              <a:cs typeface="Spectral"/>
              <a:sym typeface="Spectr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2623a379f53_0_1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4" name="Google Shape;404;g2623a379f53_0_1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i="1" lang="en" sz="1800">
                <a:solidFill>
                  <a:srgbClr val="4285F4"/>
                </a:solidFill>
                <a:latin typeface="Roboto"/>
                <a:ea typeface="Roboto"/>
                <a:cs typeface="Roboto"/>
                <a:sym typeface="Roboto"/>
              </a:rPr>
              <a:t>But since models have lapse rates within some reasonable range of ARM, if your model has really high entrainment, as is the case with NASA-GISS, it has to compensate with moisture</a:t>
            </a:r>
            <a:endParaRPr b="1" i="1" sz="1800">
              <a:solidFill>
                <a:srgbClr val="4285F4"/>
              </a:solidFill>
              <a:latin typeface="Roboto"/>
              <a:ea typeface="Roboto"/>
              <a:cs typeface="Roboto"/>
              <a:sym typeface="Roboto"/>
            </a:endParaRPr>
          </a:p>
          <a:p>
            <a:pPr indent="0" lvl="0" marL="0" rtl="0" algn="l">
              <a:lnSpc>
                <a:spcPct val="115000"/>
              </a:lnSpc>
              <a:spcBef>
                <a:spcPts val="1200"/>
              </a:spcBef>
              <a:spcAft>
                <a:spcPts val="0"/>
              </a:spcAft>
              <a:buNone/>
            </a:pPr>
            <a:r>
              <a:t/>
            </a:r>
            <a:endParaRPr b="1" i="1" sz="1800">
              <a:solidFill>
                <a:srgbClr val="4285F4"/>
              </a:solidFill>
              <a:latin typeface="Roboto"/>
              <a:ea typeface="Roboto"/>
              <a:cs typeface="Roboto"/>
              <a:sym typeface="Roboto"/>
            </a:endParaRPr>
          </a:p>
          <a:p>
            <a:pPr indent="0" lvl="0" marL="0" rtl="0" algn="l">
              <a:lnSpc>
                <a:spcPct val="115000"/>
              </a:lnSpc>
              <a:spcBef>
                <a:spcPts val="1200"/>
              </a:spcBef>
              <a:spcAft>
                <a:spcPts val="1200"/>
              </a:spcAft>
              <a:buNone/>
            </a:pPr>
            <a:r>
              <a:rPr b="1" i="1" lang="en" sz="1800">
                <a:solidFill>
                  <a:srgbClr val="4285F4"/>
                </a:solidFill>
                <a:latin typeface="Roboto"/>
                <a:ea typeface="Roboto"/>
                <a:cs typeface="Roboto"/>
                <a:sym typeface="Roboto"/>
              </a:rPr>
              <a:t>If it were doing well with creating the ARM statistics of moisture, itd have an absurd lapse rate</a:t>
            </a:r>
            <a:endParaRPr b="1" i="1" sz="1800">
              <a:solidFill>
                <a:srgbClr val="4285F4"/>
              </a:solidFill>
              <a:latin typeface="Roboto"/>
              <a:ea typeface="Roboto"/>
              <a:cs typeface="Roboto"/>
              <a:sym typeface="Roboto"/>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2623a379f53_0_11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6" name="Google Shape;416;g2623a379f53_0_1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800">
                <a:solidFill>
                  <a:schemeClr val="dk1"/>
                </a:solidFill>
                <a:latin typeface="Roboto"/>
                <a:ea typeface="Roboto"/>
                <a:cs typeface="Roboto"/>
                <a:sym typeface="Roboto"/>
              </a:rPr>
              <a:t>And most of these models lie within a close vicinity to the ARM references line. </a:t>
            </a:r>
            <a:endParaRPr sz="1800">
              <a:solidFill>
                <a:schemeClr val="dk1"/>
              </a:solidFill>
              <a:latin typeface="Roboto"/>
              <a:ea typeface="Roboto"/>
              <a:cs typeface="Roboto"/>
              <a:sym typeface="Roboto"/>
            </a:endParaRPr>
          </a:p>
          <a:p>
            <a:pPr indent="0" lvl="0" marL="0" rtl="0" algn="l">
              <a:lnSpc>
                <a:spcPct val="115000"/>
              </a:lnSpc>
              <a:spcBef>
                <a:spcPts val="1200"/>
              </a:spcBef>
              <a:spcAft>
                <a:spcPts val="0"/>
              </a:spcAft>
              <a:buClr>
                <a:schemeClr val="dk1"/>
              </a:buClr>
              <a:buSzPts val="1100"/>
              <a:buFont typeface="Arial"/>
              <a:buNone/>
            </a:pPr>
            <a:r>
              <a:t/>
            </a:r>
            <a:endParaRPr sz="1800">
              <a:solidFill>
                <a:schemeClr val="dk1"/>
              </a:solidFill>
              <a:latin typeface="Roboto"/>
              <a:ea typeface="Roboto"/>
              <a:cs typeface="Roboto"/>
              <a:sym typeface="Roboto"/>
            </a:endParaRPr>
          </a:p>
          <a:p>
            <a:pPr indent="0" lvl="0" marL="0" rtl="0" algn="l">
              <a:lnSpc>
                <a:spcPct val="115000"/>
              </a:lnSpc>
              <a:spcBef>
                <a:spcPts val="1200"/>
              </a:spcBef>
              <a:spcAft>
                <a:spcPts val="1200"/>
              </a:spcAft>
              <a:buClr>
                <a:schemeClr val="dk1"/>
              </a:buClr>
              <a:buSzPts val="1100"/>
              <a:buFont typeface="Arial"/>
              <a:buNone/>
            </a:pPr>
            <a:r>
              <a:rPr lang="en" sz="1800">
                <a:solidFill>
                  <a:schemeClr val="dk1"/>
                </a:solidFill>
                <a:latin typeface="Roboto"/>
                <a:ea typeface="Roboto"/>
                <a:cs typeface="Roboto"/>
                <a:sym typeface="Roboto"/>
              </a:rPr>
              <a:t>This is explaining why they’re doing relatively well in the CRH statistics at different entrainments, its because they’re getting the lapse rates wrong</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2623a379f53_0_11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8" name="Google Shape;428;g2623a379f53_0_1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800">
                <a:solidFill>
                  <a:schemeClr val="dk1"/>
                </a:solidFill>
                <a:latin typeface="Roboto"/>
                <a:ea typeface="Roboto"/>
                <a:cs typeface="Roboto"/>
                <a:sym typeface="Roboto"/>
              </a:rPr>
              <a:t>Since models are getting the entrainment wrong, they’re going to compensate with their moisture</a:t>
            </a:r>
            <a:endParaRPr sz="1800">
              <a:solidFill>
                <a:schemeClr val="dk1"/>
              </a:solidFill>
              <a:latin typeface="Roboto"/>
              <a:ea typeface="Roboto"/>
              <a:cs typeface="Roboto"/>
              <a:sym typeface="Roboto"/>
            </a:endParaRPr>
          </a:p>
          <a:p>
            <a:pPr indent="0" lvl="0" marL="0" rtl="0" algn="l">
              <a:lnSpc>
                <a:spcPct val="115000"/>
              </a:lnSpc>
              <a:spcBef>
                <a:spcPts val="1200"/>
              </a:spcBef>
              <a:spcAft>
                <a:spcPts val="1200"/>
              </a:spcAft>
              <a:buClr>
                <a:schemeClr val="dk1"/>
              </a:buClr>
              <a:buSzPts val="1100"/>
              <a:buFont typeface="Arial"/>
              <a:buNone/>
            </a:pPr>
            <a:r>
              <a:rPr lang="en" sz="1800">
                <a:solidFill>
                  <a:schemeClr val="dk1"/>
                </a:solidFill>
                <a:latin typeface="Roboto"/>
                <a:ea typeface="Roboto"/>
                <a:cs typeface="Roboto"/>
                <a:sym typeface="Roboto"/>
              </a:rPr>
              <a:t>Smaller entrainment is leading to early pickup, whereas higher entrainment is leading the models to pickup late since they’re showing realistic lapse rates</a:t>
            </a:r>
            <a:endParaRPr sz="1800">
              <a:solidFill>
                <a:schemeClr val="dk1"/>
              </a:solidFill>
              <a:latin typeface="Roboto"/>
              <a:ea typeface="Roboto"/>
              <a:cs typeface="Roboto"/>
              <a:sym typeface="Roboto"/>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2623a379f53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4" name="Google Shape;444;g2623a379f5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2623a379f53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0" name="Google Shape;450;g2623a379f53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2623a379f53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8" name="Google Shape;458;g2623a379f53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2623a379f53_0_14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6" name="Google Shape;466;g2623a379f53_0_14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g2623a379f53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3" name="Google Shape;473;g2623a379f53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2623a379f53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2623a379f53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dk1"/>
              </a:buClr>
              <a:buSzPts val="1800"/>
              <a:buFont typeface="Spectral Medium"/>
              <a:buChar char="-"/>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623a379f53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2623a379f53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2623a379f53_0_2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2623a379f53_0_2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49250" lvl="0" marL="457200" rtl="0" algn="l">
              <a:lnSpc>
                <a:spcPct val="115000"/>
              </a:lnSpc>
              <a:spcBef>
                <a:spcPts val="1200"/>
              </a:spcBef>
              <a:spcAft>
                <a:spcPts val="0"/>
              </a:spcAft>
              <a:buClr>
                <a:schemeClr val="dk1"/>
              </a:buClr>
              <a:buSzPts val="1900"/>
              <a:buFont typeface="Spectral Medium"/>
              <a:buChar char="-"/>
            </a:pPr>
            <a:r>
              <a:rPr lang="en" sz="1900">
                <a:solidFill>
                  <a:schemeClr val="dk1"/>
                </a:solidFill>
                <a:latin typeface="Spectral Medium"/>
                <a:ea typeface="Spectral Medium"/>
                <a:cs typeface="Spectral Medium"/>
                <a:sym typeface="Spectral Medium"/>
              </a:rPr>
              <a:t>CMIP6 models show improvement over low-CRH biased pickup in CMIP5 models shown in Rushley et al. 2018</a:t>
            </a:r>
            <a:endParaRPr sz="1900">
              <a:solidFill>
                <a:schemeClr val="dk1"/>
              </a:solidFill>
              <a:latin typeface="Spectral"/>
              <a:ea typeface="Spectral"/>
              <a:cs typeface="Spectral"/>
              <a:sym typeface="Spectral"/>
            </a:endParaRPr>
          </a:p>
          <a:p>
            <a:pPr indent="0" lvl="0" marL="0" rtl="0" algn="l">
              <a:spcBef>
                <a:spcPts val="120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623a379f53_0_3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2623a379f53_0_3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49250" lvl="0" marL="457200" rtl="0" algn="l">
              <a:lnSpc>
                <a:spcPct val="115000"/>
              </a:lnSpc>
              <a:spcBef>
                <a:spcPts val="1200"/>
              </a:spcBef>
              <a:spcAft>
                <a:spcPts val="0"/>
              </a:spcAft>
              <a:buClr>
                <a:schemeClr val="dk1"/>
              </a:buClr>
              <a:buSzPts val="1900"/>
              <a:buFont typeface="Spectral Medium"/>
              <a:buChar char="-"/>
            </a:pPr>
            <a:r>
              <a:rPr lang="en" sz="1900">
                <a:solidFill>
                  <a:schemeClr val="dk1"/>
                </a:solidFill>
                <a:latin typeface="Spectral Medium"/>
                <a:ea typeface="Spectral Medium"/>
                <a:cs typeface="Spectral Medium"/>
                <a:sym typeface="Spectral Medium"/>
              </a:rPr>
              <a:t>CMIP6 models show improvement over low-CRH biased pickup in CMIP5 models shown in Rushley et al. 2018</a:t>
            </a:r>
            <a:endParaRPr sz="1900">
              <a:solidFill>
                <a:schemeClr val="dk1"/>
              </a:solidFill>
              <a:latin typeface="Spectral"/>
              <a:ea typeface="Spectral"/>
              <a:cs typeface="Spectral"/>
              <a:sym typeface="Spectral"/>
            </a:endParaRPr>
          </a:p>
          <a:p>
            <a:pPr indent="0" lvl="0" marL="0" rtl="0" algn="l">
              <a:spcBef>
                <a:spcPts val="120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623a379f53_0_2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2623a379f53_0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2623a379f53_0_15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2623a379f53_0_15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dk1"/>
              </a:buClr>
              <a:buSzPts val="1800"/>
              <a:buFont typeface="Spectral Medium"/>
              <a:buChar char="-"/>
            </a:pPr>
            <a:r>
              <a:rPr lang="en" sz="1800">
                <a:solidFill>
                  <a:schemeClr val="dk1"/>
                </a:solidFill>
                <a:latin typeface="Spectral Medium"/>
                <a:ea typeface="Spectral Medium"/>
                <a:cs typeface="Spectral Medium"/>
                <a:sym typeface="Spectral Medium"/>
              </a:rPr>
              <a:t>So before we were just looking at a cartoon. Here I’ve done some simple plume mixing calculations on a lifted surface parcel. </a:t>
            </a:r>
            <a:endParaRPr sz="1800">
              <a:solidFill>
                <a:schemeClr val="dk1"/>
              </a:solidFill>
              <a:latin typeface="Spectral Medium"/>
              <a:ea typeface="Spectral Medium"/>
              <a:cs typeface="Spectral Medium"/>
              <a:sym typeface="Spectral Medium"/>
            </a:endParaRPr>
          </a:p>
          <a:p>
            <a:pPr indent="-342900" lvl="0" marL="457200" rtl="0" algn="l">
              <a:lnSpc>
                <a:spcPct val="115000"/>
              </a:lnSpc>
              <a:spcBef>
                <a:spcPts val="0"/>
              </a:spcBef>
              <a:spcAft>
                <a:spcPts val="0"/>
              </a:spcAft>
              <a:buClr>
                <a:schemeClr val="dk1"/>
              </a:buClr>
              <a:buSzPts val="1800"/>
              <a:buFont typeface="Spectral Medium"/>
              <a:buChar char="-"/>
            </a:pPr>
            <a:r>
              <a:rPr lang="en" sz="1800">
                <a:solidFill>
                  <a:schemeClr val="dk1"/>
                </a:solidFill>
                <a:latin typeface="Spectral Medium"/>
                <a:ea typeface="Spectral Medium"/>
                <a:cs typeface="Spectral Medium"/>
                <a:sym typeface="Spectral Medium"/>
              </a:rPr>
              <a:t>Both plumes have dependencies on the surface moisture the entraining case as before, this red line, has dependency on the moisture content of the lower free troposphere. </a:t>
            </a:r>
            <a:endParaRPr sz="1800">
              <a:solidFill>
                <a:schemeClr val="dk1"/>
              </a:solidFill>
              <a:latin typeface="Spectral Medium"/>
              <a:ea typeface="Spectral Medium"/>
              <a:cs typeface="Spectral Medium"/>
              <a:sym typeface="Spectral Medium"/>
            </a:endParaRPr>
          </a:p>
          <a:p>
            <a:pPr indent="-342900" lvl="0" marL="457200" rtl="0" algn="l">
              <a:lnSpc>
                <a:spcPct val="115000"/>
              </a:lnSpc>
              <a:spcBef>
                <a:spcPts val="0"/>
              </a:spcBef>
              <a:spcAft>
                <a:spcPts val="0"/>
              </a:spcAft>
              <a:buClr>
                <a:schemeClr val="dk1"/>
              </a:buClr>
              <a:buSzPts val="1800"/>
              <a:buFont typeface="Spectral Medium"/>
              <a:buChar char="-"/>
            </a:pPr>
            <a:r>
              <a:rPr lang="en" sz="1800">
                <a:solidFill>
                  <a:schemeClr val="dk1"/>
                </a:solidFill>
                <a:latin typeface="Spectral Medium"/>
                <a:ea typeface="Spectral Medium"/>
                <a:cs typeface="Spectral Medium"/>
                <a:sym typeface="Spectral Medium"/>
              </a:rPr>
              <a:t>The entraining plume isn’t buoyant in this case</a:t>
            </a:r>
            <a:endParaRPr sz="1800">
              <a:solidFill>
                <a:schemeClr val="dk1"/>
              </a:solidFill>
              <a:latin typeface="Spectral Medium"/>
              <a:ea typeface="Spectral Medium"/>
              <a:cs typeface="Spectral Medium"/>
              <a:sym typeface="Spectral Medium"/>
            </a:endParaRPr>
          </a:p>
          <a:p>
            <a:pPr indent="0" lvl="0" marL="457200" rtl="0" algn="l">
              <a:lnSpc>
                <a:spcPct val="115000"/>
              </a:lnSpc>
              <a:spcBef>
                <a:spcPts val="0"/>
              </a:spcBef>
              <a:spcAft>
                <a:spcPts val="0"/>
              </a:spcAft>
              <a:buNone/>
            </a:pPr>
            <a:r>
              <a:t/>
            </a:r>
            <a:endParaRPr sz="1800">
              <a:solidFill>
                <a:schemeClr val="dk1"/>
              </a:solidFill>
              <a:latin typeface="Spectral Medium"/>
              <a:ea typeface="Spectral Medium"/>
              <a:cs typeface="Spectral Medium"/>
              <a:sym typeface="Spectral Medium"/>
            </a:endParaRPr>
          </a:p>
          <a:p>
            <a:pPr indent="0" lvl="0" marL="457200" rtl="0" algn="l">
              <a:lnSpc>
                <a:spcPct val="115000"/>
              </a:lnSpc>
              <a:spcBef>
                <a:spcPts val="0"/>
              </a:spcBef>
              <a:spcAft>
                <a:spcPts val="0"/>
              </a:spcAft>
              <a:buNone/>
            </a:pPr>
            <a:r>
              <a:t/>
            </a:r>
            <a:endParaRPr b="1" i="1" sz="1800">
              <a:solidFill>
                <a:schemeClr val="dk1"/>
              </a:solidFill>
              <a:latin typeface="Spectral Medium"/>
              <a:ea typeface="Spectral Medium"/>
              <a:cs typeface="Spectral Medium"/>
              <a:sym typeface="Spectral Medium"/>
            </a:endParaRPr>
          </a:p>
          <a:p>
            <a:pPr indent="0" lvl="0" marL="0" rtl="0" algn="l">
              <a:spcBef>
                <a:spcPts val="0"/>
              </a:spcBef>
              <a:spcAft>
                <a:spcPts val="0"/>
              </a:spcAft>
              <a:buNone/>
            </a:pPr>
            <a:r>
              <a:t/>
            </a:r>
            <a:endParaRPr sz="16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Font typeface="Spectral Medium"/>
              <a:buNone/>
              <a:defRPr sz="5200">
                <a:latin typeface="Spectral Medium"/>
                <a:ea typeface="Spectral Medium"/>
                <a:cs typeface="Spectral Medium"/>
                <a:sym typeface="Spectral Medium"/>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Font typeface="Roboto Medium"/>
              <a:buNone/>
              <a:defRPr sz="2800">
                <a:latin typeface="Roboto Medium"/>
                <a:ea typeface="Roboto Medium"/>
                <a:cs typeface="Roboto Medium"/>
                <a:sym typeface="Roboto Medium"/>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1"/>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8" name="Google Shape;48;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2"/>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2"/>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bg>
      <p:bgPr>
        <a:solidFill>
          <a:srgbClr val="4A64FF"/>
        </a:solidFill>
      </p:bgPr>
    </p:bg>
    <p:spTree>
      <p:nvGrpSpPr>
        <p:cNvPr id="13" name="Shape 13"/>
        <p:cNvGrpSpPr/>
        <p:nvPr/>
      </p:nvGrpSpPr>
      <p:grpSpPr>
        <a:xfrm>
          <a:off x="0" y="0"/>
          <a:ext cx="0" cy="0"/>
          <a:chOff x="0" y="0"/>
          <a:chExt cx="0" cy="0"/>
        </a:xfrm>
      </p:grpSpPr>
      <p:sp>
        <p:nvSpPr>
          <p:cNvPr id="14" name="Google Shape;14;p3"/>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sp>
        <p:nvSpPr>
          <p:cNvPr id="17" name="Google Shape;17;p4"/>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8" name="Google Shape;18;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noFill/>
      </p:bgPr>
    </p:bg>
    <p:spTree>
      <p:nvGrpSpPr>
        <p:cNvPr id="19" name="Shape 19"/>
        <p:cNvGrpSpPr/>
        <p:nvPr/>
      </p:nvGrpSpPr>
      <p:grpSpPr>
        <a:xfrm>
          <a:off x="0" y="0"/>
          <a:ext cx="0" cy="0"/>
          <a:chOff x="0" y="0"/>
          <a:chExt cx="0" cy="0"/>
        </a:xfrm>
      </p:grpSpPr>
      <p:sp>
        <p:nvSpPr>
          <p:cNvPr id="20" name="Google Shape;20;p5"/>
          <p:cNvSpPr/>
          <p:nvPr/>
        </p:nvSpPr>
        <p:spPr>
          <a:xfrm>
            <a:off x="-48050" y="0"/>
            <a:ext cx="9354300" cy="1038900"/>
          </a:xfrm>
          <a:prstGeom prst="rect">
            <a:avLst/>
          </a:prstGeom>
          <a:solidFill>
            <a:srgbClr val="4A64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5"/>
          <p:cNvSpPr txBox="1"/>
          <p:nvPr>
            <p:ph type="title"/>
          </p:nvPr>
        </p:nvSpPr>
        <p:spPr>
          <a:xfrm>
            <a:off x="311700" y="233100"/>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Font typeface="Spectral"/>
              <a:buNone/>
              <a:defRPr b="1">
                <a:latin typeface="Spectral"/>
                <a:ea typeface="Spectral"/>
                <a:cs typeface="Spectral"/>
                <a:sym typeface="Spectra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0"/>
              </a:spcBef>
              <a:spcAft>
                <a:spcPts val="0"/>
              </a:spcAft>
              <a:buClr>
                <a:schemeClr val="dk1"/>
              </a:buClr>
              <a:buSzPts val="1400"/>
              <a:buChar char="○"/>
              <a:defRPr>
                <a:solidFill>
                  <a:schemeClr val="dk1"/>
                </a:solidFill>
              </a:defRPr>
            </a:lvl2pPr>
            <a:lvl3pPr indent="-317500" lvl="2" marL="1371600">
              <a:spcBef>
                <a:spcPts val="0"/>
              </a:spcBef>
              <a:spcAft>
                <a:spcPts val="0"/>
              </a:spcAft>
              <a:buClr>
                <a:schemeClr val="dk1"/>
              </a:buClr>
              <a:buSzPts val="1400"/>
              <a:buChar char="■"/>
              <a:defRPr>
                <a:solidFill>
                  <a:schemeClr val="dk1"/>
                </a:solidFill>
              </a:defRPr>
            </a:lvl3pPr>
            <a:lvl4pPr indent="-317500" lvl="3" marL="1828800">
              <a:spcBef>
                <a:spcPts val="0"/>
              </a:spcBef>
              <a:spcAft>
                <a:spcPts val="0"/>
              </a:spcAft>
              <a:buClr>
                <a:schemeClr val="dk1"/>
              </a:buClr>
              <a:buSzPts val="1400"/>
              <a:buChar char="●"/>
              <a:defRPr>
                <a:solidFill>
                  <a:schemeClr val="dk1"/>
                </a:solidFill>
              </a:defRPr>
            </a:lvl4pPr>
            <a:lvl5pPr indent="-317500" lvl="4" marL="2286000">
              <a:spcBef>
                <a:spcPts val="0"/>
              </a:spcBef>
              <a:spcAft>
                <a:spcPts val="0"/>
              </a:spcAft>
              <a:buClr>
                <a:schemeClr val="dk1"/>
              </a:buClr>
              <a:buSzPts val="1400"/>
              <a:buChar char="○"/>
              <a:defRPr>
                <a:solidFill>
                  <a:schemeClr val="dk1"/>
                </a:solidFill>
              </a:defRPr>
            </a:lvl5pPr>
            <a:lvl6pPr indent="-317500" lvl="5" marL="2743200">
              <a:spcBef>
                <a:spcPts val="0"/>
              </a:spcBef>
              <a:spcAft>
                <a:spcPts val="0"/>
              </a:spcAft>
              <a:buClr>
                <a:schemeClr val="dk1"/>
              </a:buClr>
              <a:buSzPts val="1400"/>
              <a:buChar char="■"/>
              <a:defRPr>
                <a:solidFill>
                  <a:schemeClr val="dk1"/>
                </a:solidFill>
              </a:defRPr>
            </a:lvl6pPr>
            <a:lvl7pPr indent="-317500" lvl="6" marL="3200400">
              <a:spcBef>
                <a:spcPts val="0"/>
              </a:spcBef>
              <a:spcAft>
                <a:spcPts val="0"/>
              </a:spcAft>
              <a:buClr>
                <a:schemeClr val="dk1"/>
              </a:buClr>
              <a:buSzPts val="1400"/>
              <a:buChar char="●"/>
              <a:defRPr>
                <a:solidFill>
                  <a:schemeClr val="dk1"/>
                </a:solidFill>
              </a:defRPr>
            </a:lvl7pPr>
            <a:lvl8pPr indent="-317500" lvl="7" marL="3657600">
              <a:spcBef>
                <a:spcPts val="0"/>
              </a:spcBef>
              <a:spcAft>
                <a:spcPts val="0"/>
              </a:spcAft>
              <a:buClr>
                <a:schemeClr val="dk1"/>
              </a:buClr>
              <a:buSzPts val="1400"/>
              <a:buChar char="○"/>
              <a:defRPr>
                <a:solidFill>
                  <a:schemeClr val="dk1"/>
                </a:solidFill>
              </a:defRPr>
            </a:lvl8pPr>
            <a:lvl9pPr indent="-317500" lvl="8" marL="4114800">
              <a:spcBef>
                <a:spcPts val="0"/>
              </a:spcBef>
              <a:spcAft>
                <a:spcPts val="0"/>
              </a:spcAft>
              <a:buClr>
                <a:schemeClr val="dk1"/>
              </a:buClr>
              <a:buSzPts val="1400"/>
              <a:buChar char="■"/>
              <a:defRPr>
                <a:solidFill>
                  <a:schemeClr val="dk1"/>
                </a:solidFill>
              </a:defRPr>
            </a:lvl9pPr>
          </a:lstStyle>
          <a:p/>
        </p:txBody>
      </p:sp>
      <p:sp>
        <p:nvSpPr>
          <p:cNvPr id="23" name="Google Shape;23;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4" name="Google Shape;24;p5"/>
          <p:cNvSpPr/>
          <p:nvPr/>
        </p:nvSpPr>
        <p:spPr>
          <a:xfrm>
            <a:off x="0" y="5056825"/>
            <a:ext cx="9354300" cy="162600"/>
          </a:xfrm>
          <a:prstGeom prst="rect">
            <a:avLst/>
          </a:prstGeom>
          <a:solidFill>
            <a:srgbClr val="4A64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6"/>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3" name="Shape 33"/>
        <p:cNvGrpSpPr/>
        <p:nvPr/>
      </p:nvGrpSpPr>
      <p:grpSpPr>
        <a:xfrm>
          <a:off x="0" y="0"/>
          <a:ext cx="0" cy="0"/>
          <a:chOff x="0" y="0"/>
          <a:chExt cx="0" cy="0"/>
        </a:xfrm>
      </p:grpSpPr>
      <p:sp>
        <p:nvSpPr>
          <p:cNvPr id="34" name="Google Shape;34;p8"/>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5" name="Google Shape;35;p8"/>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6" name="Google Shape;36;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7" name="Shape 37"/>
        <p:cNvGrpSpPr/>
        <p:nvPr/>
      </p:nvGrpSpPr>
      <p:grpSpPr>
        <a:xfrm>
          <a:off x="0" y="0"/>
          <a:ext cx="0" cy="0"/>
          <a:chOff x="0" y="0"/>
          <a:chExt cx="0" cy="0"/>
        </a:xfrm>
      </p:grpSpPr>
      <p:sp>
        <p:nvSpPr>
          <p:cNvPr id="38" name="Google Shape;38;p9"/>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9" name="Google Shape;39;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0" name="Shape 40"/>
        <p:cNvGrpSpPr/>
        <p:nvPr/>
      </p:nvGrpSpPr>
      <p:grpSpPr>
        <a:xfrm>
          <a:off x="0" y="0"/>
          <a:ext cx="0" cy="0"/>
          <a:chOff x="0" y="0"/>
          <a:chExt cx="0" cy="0"/>
        </a:xfrm>
      </p:grpSpPr>
      <p:sp>
        <p:nvSpPr>
          <p:cNvPr id="41" name="Google Shape;41;p10"/>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10"/>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3" name="Google Shape;43;p10"/>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4" name="Google Shape;44;p10"/>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4A64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Spectral Medium"/>
              <a:buNone/>
              <a:defRPr sz="2800">
                <a:solidFill>
                  <a:schemeClr val="lt1"/>
                </a:solidFill>
                <a:latin typeface="Spectral Medium"/>
                <a:ea typeface="Spectral Medium"/>
                <a:cs typeface="Spectral Medium"/>
                <a:sym typeface="Spectral Mediu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1"/>
              </a:buClr>
              <a:buSzPts val="1800"/>
              <a:buFont typeface="Spectral Medium"/>
              <a:buChar char="●"/>
              <a:defRPr sz="1800">
                <a:solidFill>
                  <a:schemeClr val="lt1"/>
                </a:solidFill>
                <a:latin typeface="Spectral Medium"/>
                <a:ea typeface="Spectral Medium"/>
                <a:cs typeface="Spectral Medium"/>
                <a:sym typeface="Spectral Medium"/>
              </a:defRPr>
            </a:lvl1pPr>
            <a:lvl2pPr indent="-317500" lvl="1" marL="914400">
              <a:lnSpc>
                <a:spcPct val="115000"/>
              </a:lnSpc>
              <a:spcBef>
                <a:spcPts val="0"/>
              </a:spcBef>
              <a:spcAft>
                <a:spcPts val="0"/>
              </a:spcAft>
              <a:buClr>
                <a:schemeClr val="lt1"/>
              </a:buClr>
              <a:buSzPts val="1400"/>
              <a:buFont typeface="Spectral Medium"/>
              <a:buChar char="○"/>
              <a:defRPr>
                <a:solidFill>
                  <a:schemeClr val="lt1"/>
                </a:solidFill>
                <a:latin typeface="Spectral Medium"/>
                <a:ea typeface="Spectral Medium"/>
                <a:cs typeface="Spectral Medium"/>
                <a:sym typeface="Spectral Medium"/>
              </a:defRPr>
            </a:lvl2pPr>
            <a:lvl3pPr indent="-317500" lvl="2" marL="1371600">
              <a:lnSpc>
                <a:spcPct val="115000"/>
              </a:lnSpc>
              <a:spcBef>
                <a:spcPts val="0"/>
              </a:spcBef>
              <a:spcAft>
                <a:spcPts val="0"/>
              </a:spcAft>
              <a:buClr>
                <a:schemeClr val="lt1"/>
              </a:buClr>
              <a:buSzPts val="1400"/>
              <a:buFont typeface="Spectral Medium"/>
              <a:buChar char="■"/>
              <a:defRPr>
                <a:solidFill>
                  <a:schemeClr val="lt1"/>
                </a:solidFill>
                <a:latin typeface="Spectral Medium"/>
                <a:ea typeface="Spectral Medium"/>
                <a:cs typeface="Spectral Medium"/>
                <a:sym typeface="Spectral Medium"/>
              </a:defRPr>
            </a:lvl3pPr>
            <a:lvl4pPr indent="-317500" lvl="3" marL="1828800">
              <a:lnSpc>
                <a:spcPct val="115000"/>
              </a:lnSpc>
              <a:spcBef>
                <a:spcPts val="0"/>
              </a:spcBef>
              <a:spcAft>
                <a:spcPts val="0"/>
              </a:spcAft>
              <a:buClr>
                <a:schemeClr val="lt1"/>
              </a:buClr>
              <a:buSzPts val="1400"/>
              <a:buFont typeface="Spectral Medium"/>
              <a:buChar char="●"/>
              <a:defRPr>
                <a:solidFill>
                  <a:schemeClr val="lt1"/>
                </a:solidFill>
                <a:latin typeface="Spectral Medium"/>
                <a:ea typeface="Spectral Medium"/>
                <a:cs typeface="Spectral Medium"/>
                <a:sym typeface="Spectral Medium"/>
              </a:defRPr>
            </a:lvl4pPr>
            <a:lvl5pPr indent="-317500" lvl="4" marL="2286000">
              <a:lnSpc>
                <a:spcPct val="115000"/>
              </a:lnSpc>
              <a:spcBef>
                <a:spcPts val="0"/>
              </a:spcBef>
              <a:spcAft>
                <a:spcPts val="0"/>
              </a:spcAft>
              <a:buClr>
                <a:schemeClr val="lt1"/>
              </a:buClr>
              <a:buSzPts val="1400"/>
              <a:buFont typeface="Spectral Medium"/>
              <a:buChar char="○"/>
              <a:defRPr>
                <a:solidFill>
                  <a:schemeClr val="lt1"/>
                </a:solidFill>
                <a:latin typeface="Spectral Medium"/>
                <a:ea typeface="Spectral Medium"/>
                <a:cs typeface="Spectral Medium"/>
                <a:sym typeface="Spectral Medium"/>
              </a:defRPr>
            </a:lvl5pPr>
            <a:lvl6pPr indent="-317500" lvl="5" marL="2743200">
              <a:lnSpc>
                <a:spcPct val="115000"/>
              </a:lnSpc>
              <a:spcBef>
                <a:spcPts val="0"/>
              </a:spcBef>
              <a:spcAft>
                <a:spcPts val="0"/>
              </a:spcAft>
              <a:buClr>
                <a:schemeClr val="lt1"/>
              </a:buClr>
              <a:buSzPts val="1400"/>
              <a:buFont typeface="Spectral Medium"/>
              <a:buChar char="■"/>
              <a:defRPr>
                <a:solidFill>
                  <a:schemeClr val="lt1"/>
                </a:solidFill>
                <a:latin typeface="Spectral Medium"/>
                <a:ea typeface="Spectral Medium"/>
                <a:cs typeface="Spectral Medium"/>
                <a:sym typeface="Spectral Medium"/>
              </a:defRPr>
            </a:lvl6pPr>
            <a:lvl7pPr indent="-317500" lvl="6" marL="3200400">
              <a:lnSpc>
                <a:spcPct val="115000"/>
              </a:lnSpc>
              <a:spcBef>
                <a:spcPts val="0"/>
              </a:spcBef>
              <a:spcAft>
                <a:spcPts val="0"/>
              </a:spcAft>
              <a:buClr>
                <a:schemeClr val="lt1"/>
              </a:buClr>
              <a:buSzPts val="1400"/>
              <a:buFont typeface="Spectral Medium"/>
              <a:buChar char="●"/>
              <a:defRPr>
                <a:solidFill>
                  <a:schemeClr val="lt1"/>
                </a:solidFill>
                <a:latin typeface="Spectral Medium"/>
                <a:ea typeface="Spectral Medium"/>
                <a:cs typeface="Spectral Medium"/>
                <a:sym typeface="Spectral Medium"/>
              </a:defRPr>
            </a:lvl7pPr>
            <a:lvl8pPr indent="-317500" lvl="7" marL="3657600">
              <a:lnSpc>
                <a:spcPct val="115000"/>
              </a:lnSpc>
              <a:spcBef>
                <a:spcPts val="0"/>
              </a:spcBef>
              <a:spcAft>
                <a:spcPts val="0"/>
              </a:spcAft>
              <a:buClr>
                <a:schemeClr val="lt1"/>
              </a:buClr>
              <a:buSzPts val="1400"/>
              <a:buFont typeface="Spectral Medium"/>
              <a:buChar char="○"/>
              <a:defRPr>
                <a:solidFill>
                  <a:schemeClr val="lt1"/>
                </a:solidFill>
                <a:latin typeface="Spectral Medium"/>
                <a:ea typeface="Spectral Medium"/>
                <a:cs typeface="Spectral Medium"/>
                <a:sym typeface="Spectral Medium"/>
              </a:defRPr>
            </a:lvl8pPr>
            <a:lvl9pPr indent="-317500" lvl="8" marL="4114800">
              <a:lnSpc>
                <a:spcPct val="115000"/>
              </a:lnSpc>
              <a:spcBef>
                <a:spcPts val="0"/>
              </a:spcBef>
              <a:spcAft>
                <a:spcPts val="0"/>
              </a:spcAft>
              <a:buClr>
                <a:schemeClr val="lt1"/>
              </a:buClr>
              <a:buSzPts val="1400"/>
              <a:buFont typeface="Spectral Medium"/>
              <a:buChar char="■"/>
              <a:defRPr>
                <a:solidFill>
                  <a:schemeClr val="lt1"/>
                </a:solidFill>
                <a:latin typeface="Spectral Medium"/>
                <a:ea typeface="Spectral Medium"/>
                <a:cs typeface="Spectral Medium"/>
                <a:sym typeface="Spectral Medium"/>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0.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6.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6.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8.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8.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8.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1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hyperlink" Target="https://link.springer.com/article/10.1007/s40641-021-00177-z#ref-CR85" TargetMode="External"/><Relationship Id="rId4" Type="http://schemas.openxmlformats.org/officeDocument/2006/relationships/hyperlink" Target="https://link.springer.com/article/10.1007/s40641-021-00177-z#ref-CR8" TargetMode="External"/><Relationship Id="rId9" Type="http://schemas.openxmlformats.org/officeDocument/2006/relationships/hyperlink" Target="https://link.springer.com/article/10.1007/s40641-021-00177-z#ref-CR122" TargetMode="External"/><Relationship Id="rId5" Type="http://schemas.openxmlformats.org/officeDocument/2006/relationships/hyperlink" Target="https://link.springer.com/article/10.1007/s40641-021-00177-z#ref-CR161" TargetMode="External"/><Relationship Id="rId6" Type="http://schemas.openxmlformats.org/officeDocument/2006/relationships/hyperlink" Target="https://link.springer.com/article/10.1007/s40641-021-00177-z#ref-CR25" TargetMode="External"/><Relationship Id="rId7" Type="http://schemas.openxmlformats.org/officeDocument/2006/relationships/hyperlink" Target="https://link.springer.com/article/10.1007/s40641-021-00177-z#ref-CR105" TargetMode="External"/><Relationship Id="rId8" Type="http://schemas.openxmlformats.org/officeDocument/2006/relationships/hyperlink" Target="https://link.springer.com/article/10.1007/s40641-021-00177-z#ref-CR149"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1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1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18.png"/><Relationship Id="rId4" Type="http://schemas.openxmlformats.org/officeDocument/2006/relationships/image" Target="../media/image7.png"/><Relationship Id="rId5" Type="http://schemas.openxmlformats.org/officeDocument/2006/relationships/image" Target="../media/image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image" Target="../media/image16.png"/><Relationship Id="rId4" Type="http://schemas.openxmlformats.org/officeDocument/2006/relationships/image" Target="../media/image19.gi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17.gi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image" Target="../media/image2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pic>
        <p:nvPicPr>
          <p:cNvPr id="59" name="Google Shape;59;p14"/>
          <p:cNvPicPr preferRelativeResize="0"/>
          <p:nvPr/>
        </p:nvPicPr>
        <p:blipFill>
          <a:blip r:embed="rId3">
            <a:alphaModFix amt="84000"/>
          </a:blip>
          <a:stretch>
            <a:fillRect/>
          </a:stretch>
        </p:blipFill>
        <p:spPr>
          <a:xfrm>
            <a:off x="41201" y="0"/>
            <a:ext cx="9061630" cy="5143500"/>
          </a:xfrm>
          <a:prstGeom prst="rect">
            <a:avLst/>
          </a:prstGeom>
          <a:noFill/>
          <a:ln>
            <a:noFill/>
          </a:ln>
        </p:spPr>
      </p:pic>
      <p:sp>
        <p:nvSpPr>
          <p:cNvPr id="60" name="Google Shape;60;p14"/>
          <p:cNvSpPr txBox="1"/>
          <p:nvPr>
            <p:ph type="ctrTitle"/>
          </p:nvPr>
        </p:nvSpPr>
        <p:spPr>
          <a:xfrm>
            <a:off x="309850" y="935475"/>
            <a:ext cx="8520600" cy="2641500"/>
          </a:xfrm>
          <a:prstGeom prst="rect">
            <a:avLst/>
          </a:prstGeom>
          <a:solidFill>
            <a:srgbClr val="FFFFFF">
              <a:alpha val="66070"/>
            </a:srgbClr>
          </a:solidFill>
        </p:spPr>
        <p:txBody>
          <a:bodyPr anchorCtr="0" anchor="b" bIns="91425" lIns="91425" spcFirstLastPara="1" rIns="91425" wrap="square" tIns="91425">
            <a:noAutofit/>
          </a:bodyPr>
          <a:lstStyle/>
          <a:p>
            <a:pPr indent="0" lvl="0" marL="0" rtl="0" algn="ctr">
              <a:lnSpc>
                <a:spcPct val="115000"/>
              </a:lnSpc>
              <a:spcBef>
                <a:spcPts val="0"/>
              </a:spcBef>
              <a:spcAft>
                <a:spcPts val="0"/>
              </a:spcAft>
              <a:buSzPts val="1100"/>
              <a:buNone/>
            </a:pPr>
            <a:r>
              <a:rPr lang="en" sz="2900">
                <a:solidFill>
                  <a:schemeClr val="dk1"/>
                </a:solidFill>
                <a:latin typeface="Spectral SemiBold"/>
                <a:ea typeface="Spectral SemiBold"/>
                <a:cs typeface="Spectral SemiBold"/>
                <a:sym typeface="Spectral SemiBold"/>
              </a:rPr>
              <a:t>An assessment of entrainment and precipitation onset over the tropical pacific in observations and CMIP6 models</a:t>
            </a:r>
            <a:endParaRPr sz="2900">
              <a:solidFill>
                <a:schemeClr val="dk1"/>
              </a:solidFill>
              <a:latin typeface="Spectral SemiBold"/>
              <a:ea typeface="Spectral SemiBold"/>
              <a:cs typeface="Spectral SemiBold"/>
              <a:sym typeface="Spectral SemiBold"/>
            </a:endParaRPr>
          </a:p>
          <a:p>
            <a:pPr indent="0" lvl="0" marL="0" rtl="0" algn="ctr">
              <a:spcBef>
                <a:spcPts val="0"/>
              </a:spcBef>
              <a:spcAft>
                <a:spcPts val="0"/>
              </a:spcAft>
              <a:buSzPts val="1100"/>
              <a:buNone/>
            </a:pPr>
            <a:r>
              <a:rPr lang="en" sz="2000">
                <a:solidFill>
                  <a:schemeClr val="dk1"/>
                </a:solidFill>
                <a:latin typeface="Spectral SemiBold"/>
                <a:ea typeface="Spectral SemiBold"/>
                <a:cs typeface="Spectral SemiBold"/>
                <a:sym typeface="Spectral SemiBold"/>
              </a:rPr>
              <a:t>Todd Emmenegger</a:t>
            </a:r>
            <a:endParaRPr sz="2000">
              <a:solidFill>
                <a:schemeClr val="dk1"/>
              </a:solidFill>
              <a:latin typeface="Spectral SemiBold"/>
              <a:ea typeface="Spectral SemiBold"/>
              <a:cs typeface="Spectral SemiBold"/>
              <a:sym typeface="Spectral SemiBold"/>
            </a:endParaRPr>
          </a:p>
          <a:p>
            <a:pPr indent="0" lvl="0" marL="0" rtl="0" algn="ctr">
              <a:spcBef>
                <a:spcPts val="0"/>
              </a:spcBef>
              <a:spcAft>
                <a:spcPts val="0"/>
              </a:spcAft>
              <a:buSzPts val="1100"/>
              <a:buNone/>
            </a:pPr>
            <a:r>
              <a:rPr lang="en" sz="2000">
                <a:solidFill>
                  <a:srgbClr val="242424"/>
                </a:solidFill>
                <a:latin typeface="Spectral SemiBold"/>
                <a:ea typeface="Spectral SemiBold"/>
                <a:cs typeface="Spectral SemiBold"/>
                <a:sym typeface="Spectral SemiBold"/>
              </a:rPr>
              <a:t>GNSS PRO workshop</a:t>
            </a:r>
            <a:endParaRPr sz="2000">
              <a:solidFill>
                <a:srgbClr val="242424"/>
              </a:solidFill>
              <a:latin typeface="Spectral SemiBold"/>
              <a:ea typeface="Spectral SemiBold"/>
              <a:cs typeface="Spectral SemiBold"/>
              <a:sym typeface="Spectral SemiBold"/>
            </a:endParaRPr>
          </a:p>
          <a:p>
            <a:pPr indent="0" lvl="0" marL="0" rtl="0" algn="ctr">
              <a:spcBef>
                <a:spcPts val="0"/>
              </a:spcBef>
              <a:spcAft>
                <a:spcPts val="0"/>
              </a:spcAft>
              <a:buClr>
                <a:schemeClr val="dk1"/>
              </a:buClr>
              <a:buSzPts val="1100"/>
              <a:buFont typeface="Arial"/>
              <a:buNone/>
            </a:pPr>
            <a:r>
              <a:rPr lang="en" sz="2000">
                <a:solidFill>
                  <a:srgbClr val="242424"/>
                </a:solidFill>
                <a:latin typeface="Spectral SemiBold"/>
                <a:ea typeface="Spectral SemiBold"/>
                <a:cs typeface="Spectral SemiBold"/>
                <a:sym typeface="Spectral SemiBold"/>
              </a:rPr>
              <a:t>November 29, 2023</a:t>
            </a:r>
            <a:endParaRPr sz="2900">
              <a:solidFill>
                <a:schemeClr val="dk1"/>
              </a:solidFill>
              <a:latin typeface="Spectral SemiBold"/>
              <a:ea typeface="Spectral SemiBold"/>
              <a:cs typeface="Spectral SemiBold"/>
              <a:sym typeface="Spectral SemiBold"/>
            </a:endParaRPr>
          </a:p>
        </p:txBody>
      </p:sp>
      <p:sp>
        <p:nvSpPr>
          <p:cNvPr id="61" name="Google Shape;61;p14"/>
          <p:cNvSpPr txBox="1"/>
          <p:nvPr>
            <p:ph idx="1" type="subTitle"/>
          </p:nvPr>
        </p:nvSpPr>
        <p:spPr>
          <a:xfrm>
            <a:off x="311700" y="3222175"/>
            <a:ext cx="8520600" cy="1493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sz="2000">
              <a:solidFill>
                <a:srgbClr val="242424"/>
              </a:solidFill>
              <a:latin typeface="Spectral SemiBold"/>
              <a:ea typeface="Spectral SemiBold"/>
              <a:cs typeface="Spectral SemiBold"/>
              <a:sym typeface="Spectral SemiBold"/>
            </a:endParaRPr>
          </a:p>
          <a:p>
            <a:pPr indent="0" lvl="0" marL="0" rtl="0" algn="ctr">
              <a:spcBef>
                <a:spcPts val="0"/>
              </a:spcBef>
              <a:spcAft>
                <a:spcPts val="0"/>
              </a:spcAft>
              <a:buNone/>
            </a:pPr>
            <a:r>
              <a:t/>
            </a:r>
            <a:endParaRPr i="1" sz="2200">
              <a:solidFill>
                <a:schemeClr val="dk1"/>
              </a:solidFill>
              <a:latin typeface="Spectral Medium"/>
              <a:ea typeface="Spectral Medium"/>
              <a:cs typeface="Spectral Medium"/>
              <a:sym typeface="Spectral Medium"/>
            </a:endParaRPr>
          </a:p>
          <a:p>
            <a:pPr indent="0" lvl="0" marL="0" rtl="0" algn="ctr">
              <a:spcBef>
                <a:spcPts val="0"/>
              </a:spcBef>
              <a:spcAft>
                <a:spcPts val="0"/>
              </a:spcAft>
              <a:buNone/>
            </a:pPr>
            <a:r>
              <a:t/>
            </a:r>
            <a:endParaRPr i="1" sz="22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3"/>
          <p:cNvSpPr txBox="1"/>
          <p:nvPr>
            <p:ph idx="1" type="body"/>
          </p:nvPr>
        </p:nvSpPr>
        <p:spPr>
          <a:xfrm>
            <a:off x="311700" y="1152475"/>
            <a:ext cx="3108600" cy="3416400"/>
          </a:xfrm>
          <a:prstGeom prst="rect">
            <a:avLst/>
          </a:prstGeom>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Char char="-"/>
            </a:pPr>
            <a:r>
              <a:rPr b="1" lang="en" sz="1700">
                <a:latin typeface="Spectral"/>
                <a:ea typeface="Spectral"/>
                <a:cs typeface="Spectral"/>
                <a:sym typeface="Spectral"/>
              </a:rPr>
              <a:t>Environment needs to </a:t>
            </a:r>
            <a:r>
              <a:rPr b="1" lang="en" sz="1700">
                <a:solidFill>
                  <a:srgbClr val="0000FF"/>
                </a:solidFill>
                <a:latin typeface="Spectral"/>
                <a:ea typeface="Spectral"/>
                <a:cs typeface="Spectral"/>
                <a:sym typeface="Spectral"/>
              </a:rPr>
              <a:t>moisten </a:t>
            </a:r>
            <a:r>
              <a:rPr b="1" lang="en" sz="1700">
                <a:latin typeface="Spectral"/>
                <a:ea typeface="Spectral"/>
                <a:cs typeface="Spectral"/>
                <a:sym typeface="Spectral"/>
              </a:rPr>
              <a:t>so that this entrainment assumption has positive buoyancy</a:t>
            </a:r>
            <a:endParaRPr b="1" i="1">
              <a:solidFill>
                <a:schemeClr val="dk1"/>
              </a:solidFill>
            </a:endParaRPr>
          </a:p>
        </p:txBody>
      </p:sp>
      <p:pic>
        <p:nvPicPr>
          <p:cNvPr id="154" name="Google Shape;154;p23"/>
          <p:cNvPicPr preferRelativeResize="0"/>
          <p:nvPr/>
        </p:nvPicPr>
        <p:blipFill>
          <a:blip r:embed="rId3">
            <a:alphaModFix amt="95000"/>
          </a:blip>
          <a:stretch>
            <a:fillRect/>
          </a:stretch>
        </p:blipFill>
        <p:spPr>
          <a:xfrm>
            <a:off x="3420300" y="212175"/>
            <a:ext cx="5637075" cy="4304500"/>
          </a:xfrm>
          <a:prstGeom prst="rect">
            <a:avLst/>
          </a:prstGeom>
          <a:noFill/>
          <a:ln>
            <a:noFill/>
          </a:ln>
        </p:spPr>
      </p:pic>
      <p:sp>
        <p:nvSpPr>
          <p:cNvPr id="155" name="Google Shape;155;p23"/>
          <p:cNvSpPr txBox="1"/>
          <p:nvPr/>
        </p:nvSpPr>
        <p:spPr>
          <a:xfrm>
            <a:off x="3342425" y="4429325"/>
            <a:ext cx="5308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a:solidFill>
                  <a:schemeClr val="dk1"/>
                </a:solidFill>
                <a:latin typeface="Spectral Medium"/>
                <a:ea typeface="Spectral Medium"/>
                <a:cs typeface="Spectral Medium"/>
                <a:sym typeface="Spectral Medium"/>
              </a:rPr>
              <a:t>Environment and different mixing assumptions for a conserved variable (𝜽</a:t>
            </a:r>
            <a:r>
              <a:rPr baseline="-25000" i="1" lang="en">
                <a:solidFill>
                  <a:schemeClr val="dk1"/>
                </a:solidFill>
                <a:latin typeface="Spectral Medium"/>
                <a:ea typeface="Spectral Medium"/>
                <a:cs typeface="Spectral Medium"/>
                <a:sym typeface="Spectral Medium"/>
              </a:rPr>
              <a:t>e</a:t>
            </a:r>
            <a:r>
              <a:rPr i="1" lang="en">
                <a:solidFill>
                  <a:schemeClr val="dk1"/>
                </a:solidFill>
                <a:latin typeface="Spectral Medium"/>
                <a:ea typeface="Spectral Medium"/>
                <a:cs typeface="Spectral Medium"/>
                <a:sym typeface="Spectral Medium"/>
              </a:rPr>
              <a:t> ) </a:t>
            </a:r>
            <a:endParaRPr i="1">
              <a:solidFill>
                <a:schemeClr val="dk1"/>
              </a:solidFill>
              <a:latin typeface="Spectral Medium"/>
              <a:ea typeface="Spectral Medium"/>
              <a:cs typeface="Spectral Medium"/>
              <a:sym typeface="Spectral Medium"/>
            </a:endParaRPr>
          </a:p>
        </p:txBody>
      </p:sp>
      <p:pic>
        <p:nvPicPr>
          <p:cNvPr id="156" name="Google Shape;156;p23"/>
          <p:cNvPicPr preferRelativeResize="0"/>
          <p:nvPr/>
        </p:nvPicPr>
        <p:blipFill rotWithShape="1">
          <a:blip r:embed="rId4">
            <a:alphaModFix amt="58000"/>
          </a:blip>
          <a:srcRect b="10693" l="19772" r="5499" t="7553"/>
          <a:stretch/>
        </p:blipFill>
        <p:spPr>
          <a:xfrm>
            <a:off x="4216975" y="545525"/>
            <a:ext cx="3022025" cy="3522475"/>
          </a:xfrm>
          <a:prstGeom prst="rect">
            <a:avLst/>
          </a:prstGeom>
          <a:noFill/>
          <a:ln>
            <a:noFill/>
          </a:ln>
        </p:spPr>
      </p:pic>
      <p:sp>
        <p:nvSpPr>
          <p:cNvPr id="157" name="Google Shape;157;p23"/>
          <p:cNvSpPr/>
          <p:nvPr/>
        </p:nvSpPr>
        <p:spPr>
          <a:xfrm>
            <a:off x="5112292" y="580150"/>
            <a:ext cx="775875" cy="3385725"/>
          </a:xfrm>
          <a:custGeom>
            <a:rect b="b" l="l" r="r" t="t"/>
            <a:pathLst>
              <a:path extrusionOk="0" h="135429" w="31035">
                <a:moveTo>
                  <a:pt x="31035" y="135429"/>
                </a:moveTo>
                <a:cubicBezTo>
                  <a:pt x="30342" y="132023"/>
                  <a:pt x="30112" y="124576"/>
                  <a:pt x="26879" y="114993"/>
                </a:cubicBezTo>
                <a:cubicBezTo>
                  <a:pt x="23646" y="105410"/>
                  <a:pt x="15103" y="86591"/>
                  <a:pt x="11639" y="77932"/>
                </a:cubicBezTo>
                <a:cubicBezTo>
                  <a:pt x="8175" y="69273"/>
                  <a:pt x="8002" y="71640"/>
                  <a:pt x="6097" y="63039"/>
                </a:cubicBezTo>
                <a:cubicBezTo>
                  <a:pt x="4192" y="54438"/>
                  <a:pt x="960" y="36831"/>
                  <a:pt x="209" y="26324"/>
                </a:cubicBezTo>
                <a:cubicBezTo>
                  <a:pt x="-541" y="15818"/>
                  <a:pt x="1363" y="4387"/>
                  <a:pt x="1594" y="0"/>
                </a:cubicBezTo>
              </a:path>
            </a:pathLst>
          </a:custGeom>
          <a:noFill/>
          <a:ln cap="flat" cmpd="sng" w="38100">
            <a:solidFill>
              <a:srgbClr val="FF0000"/>
            </a:solidFill>
            <a:prstDash val="solid"/>
            <a:round/>
            <a:headEnd len="med" w="med" type="none"/>
            <a:tailEnd len="med" w="med" type="none"/>
          </a:ln>
        </p:spPr>
      </p:sp>
      <p:cxnSp>
        <p:nvCxnSpPr>
          <p:cNvPr id="158" name="Google Shape;158;p23"/>
          <p:cNvCxnSpPr/>
          <p:nvPr/>
        </p:nvCxnSpPr>
        <p:spPr>
          <a:xfrm>
            <a:off x="5256050" y="2926775"/>
            <a:ext cx="320400" cy="0"/>
          </a:xfrm>
          <a:prstGeom prst="straightConnector1">
            <a:avLst/>
          </a:prstGeom>
          <a:noFill/>
          <a:ln cap="flat" cmpd="sng" w="28575">
            <a:solidFill>
              <a:srgbClr val="FF0000"/>
            </a:solidFill>
            <a:prstDash val="solid"/>
            <a:round/>
            <a:headEnd len="med" w="med" type="none"/>
            <a:tailEnd len="med" w="med" type="triangle"/>
          </a:ln>
        </p:spPr>
      </p:cxnSp>
      <p:sp>
        <p:nvSpPr>
          <p:cNvPr id="159" name="Google Shape;159;p23"/>
          <p:cNvSpPr txBox="1"/>
          <p:nvPr/>
        </p:nvSpPr>
        <p:spPr>
          <a:xfrm>
            <a:off x="298500" y="3459050"/>
            <a:ext cx="31350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1700">
              <a:latin typeface="Spectral"/>
              <a:ea typeface="Spectral"/>
              <a:cs typeface="Spectral"/>
              <a:sym typeface="Spectral"/>
            </a:endParaRPr>
          </a:p>
        </p:txBody>
      </p:sp>
      <p:sp>
        <p:nvSpPr>
          <p:cNvPr id="160" name="Google Shape;160;p23"/>
          <p:cNvSpPr/>
          <p:nvPr/>
        </p:nvSpPr>
        <p:spPr>
          <a:xfrm>
            <a:off x="4826112" y="634200"/>
            <a:ext cx="962675" cy="3212500"/>
          </a:xfrm>
          <a:custGeom>
            <a:rect b="b" l="l" r="r" t="t"/>
            <a:pathLst>
              <a:path extrusionOk="0" h="128500" w="38507">
                <a:moveTo>
                  <a:pt x="38507" y="128500"/>
                </a:moveTo>
                <a:cubicBezTo>
                  <a:pt x="37526" y="127461"/>
                  <a:pt x="35801" y="125599"/>
                  <a:pt x="32618" y="122266"/>
                </a:cubicBezTo>
                <a:cubicBezTo>
                  <a:pt x="29435" y="118933"/>
                  <a:pt x="24309" y="115995"/>
                  <a:pt x="19409" y="108501"/>
                </a:cubicBezTo>
                <a:cubicBezTo>
                  <a:pt x="14509" y="101008"/>
                  <a:pt x="6444" y="85532"/>
                  <a:pt x="3219" y="77305"/>
                </a:cubicBezTo>
                <a:cubicBezTo>
                  <a:pt x="-6" y="69078"/>
                  <a:pt x="-138" y="65918"/>
                  <a:pt x="59" y="59139"/>
                </a:cubicBezTo>
                <a:cubicBezTo>
                  <a:pt x="256" y="52360"/>
                  <a:pt x="535" y="46487"/>
                  <a:pt x="4403" y="36630"/>
                </a:cubicBezTo>
                <a:cubicBezTo>
                  <a:pt x="8271" y="26774"/>
                  <a:pt x="20123" y="6105"/>
                  <a:pt x="23267" y="0"/>
                </a:cubicBezTo>
              </a:path>
            </a:pathLst>
          </a:custGeom>
          <a:noFill/>
          <a:ln cap="flat" cmpd="sng" w="38100">
            <a:solidFill>
              <a:schemeClr val="dk1"/>
            </a:solidFill>
            <a:prstDash val="dash"/>
            <a:round/>
            <a:headEnd len="med" w="med" type="none"/>
            <a:tailEnd len="med" w="med" type="none"/>
          </a:ln>
        </p:spPr>
      </p:sp>
      <p:cxnSp>
        <p:nvCxnSpPr>
          <p:cNvPr id="161" name="Google Shape;161;p23"/>
          <p:cNvCxnSpPr/>
          <p:nvPr/>
        </p:nvCxnSpPr>
        <p:spPr>
          <a:xfrm>
            <a:off x="7346375" y="1951962"/>
            <a:ext cx="354900" cy="3300"/>
          </a:xfrm>
          <a:prstGeom prst="straightConnector1">
            <a:avLst/>
          </a:prstGeom>
          <a:noFill/>
          <a:ln cap="flat" cmpd="sng" w="38100">
            <a:solidFill>
              <a:schemeClr val="dk1"/>
            </a:solidFill>
            <a:prstDash val="dash"/>
            <a:round/>
            <a:headEnd len="med" w="med" type="none"/>
            <a:tailEnd len="med" w="med" type="none"/>
          </a:ln>
        </p:spPr>
      </p:cxnSp>
      <p:sp>
        <p:nvSpPr>
          <p:cNvPr id="162" name="Google Shape;162;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cxnSp>
        <p:nvCxnSpPr>
          <p:cNvPr id="163" name="Google Shape;163;p23"/>
          <p:cNvCxnSpPr/>
          <p:nvPr/>
        </p:nvCxnSpPr>
        <p:spPr>
          <a:xfrm>
            <a:off x="4413700" y="2499925"/>
            <a:ext cx="396000" cy="3600"/>
          </a:xfrm>
          <a:prstGeom prst="straightConnector1">
            <a:avLst/>
          </a:prstGeom>
          <a:noFill/>
          <a:ln cap="flat" cmpd="sng" w="19050">
            <a:solidFill>
              <a:srgbClr val="0000FF"/>
            </a:solidFill>
            <a:prstDash val="solid"/>
            <a:round/>
            <a:headEnd len="med" w="med" type="none"/>
            <a:tailEnd len="med" w="med" type="triangle"/>
          </a:ln>
        </p:spPr>
      </p:cxnSp>
      <p:sp>
        <p:nvSpPr>
          <p:cNvPr id="164" name="Google Shape;164;p23"/>
          <p:cNvSpPr txBox="1"/>
          <p:nvPr>
            <p:ph type="title"/>
          </p:nvPr>
        </p:nvSpPr>
        <p:spPr>
          <a:xfrm>
            <a:off x="-16050" y="76200"/>
            <a:ext cx="3742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220"/>
              <a:t>More entrainment⇒later CWV pickup</a:t>
            </a:r>
            <a:endParaRPr sz="222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4"/>
          <p:cNvSpPr txBox="1"/>
          <p:nvPr>
            <p:ph idx="1" type="body"/>
          </p:nvPr>
        </p:nvSpPr>
        <p:spPr>
          <a:xfrm>
            <a:off x="311700" y="1152475"/>
            <a:ext cx="3030600" cy="3416400"/>
          </a:xfrm>
          <a:prstGeom prst="rect">
            <a:avLst/>
          </a:prstGeom>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Char char="-"/>
            </a:pPr>
            <a:r>
              <a:rPr lang="en"/>
              <a:t>Holloway and Neelin (2009):</a:t>
            </a:r>
            <a:r>
              <a:rPr b="1" lang="en">
                <a:latin typeface="Spectral"/>
                <a:ea typeface="Spectral"/>
                <a:cs typeface="Spectral"/>
                <a:sym typeface="Spectral"/>
              </a:rPr>
              <a:t> CWV serves as proxy for role of free tropospheric humidity on entraining plumes</a:t>
            </a:r>
            <a:endParaRPr b="1">
              <a:latin typeface="Spectral"/>
              <a:ea typeface="Spectral"/>
              <a:cs typeface="Spectral"/>
              <a:sym typeface="Spectral"/>
            </a:endParaRPr>
          </a:p>
          <a:p>
            <a:pPr indent="-342900" lvl="0" marL="457200" rtl="0" algn="l">
              <a:spcBef>
                <a:spcPts val="0"/>
              </a:spcBef>
              <a:spcAft>
                <a:spcPts val="0"/>
              </a:spcAft>
              <a:buSzPts val="1800"/>
              <a:buChar char="-"/>
            </a:pPr>
            <a:r>
              <a:rPr lang="en" sz="1700"/>
              <a:t>Xie at al. 2019: </a:t>
            </a:r>
            <a:r>
              <a:rPr b="1" lang="en" sz="1700">
                <a:latin typeface="Spectral"/>
                <a:ea typeface="Spectral"/>
                <a:cs typeface="Spectral"/>
                <a:sym typeface="Spectral"/>
              </a:rPr>
              <a:t>Too strong coupling to surface → convection triggered too easily </a:t>
            </a:r>
            <a:endParaRPr b="1">
              <a:latin typeface="Spectral"/>
              <a:ea typeface="Spectral"/>
              <a:cs typeface="Spectral"/>
              <a:sym typeface="Spectral"/>
            </a:endParaRPr>
          </a:p>
        </p:txBody>
      </p:sp>
      <p:sp>
        <p:nvSpPr>
          <p:cNvPr id="170" name="Google Shape;170;p24"/>
          <p:cNvSpPr txBox="1"/>
          <p:nvPr/>
        </p:nvSpPr>
        <p:spPr>
          <a:xfrm>
            <a:off x="3342425" y="4429325"/>
            <a:ext cx="5308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a:solidFill>
                  <a:schemeClr val="dk1"/>
                </a:solidFill>
                <a:latin typeface="Spectral Medium"/>
                <a:ea typeface="Spectral Medium"/>
                <a:cs typeface="Spectral Medium"/>
                <a:sym typeface="Spectral Medium"/>
              </a:rPr>
              <a:t>Environment and different mixing assumptions for a conserved variable (𝜽</a:t>
            </a:r>
            <a:r>
              <a:rPr baseline="-25000" i="1" lang="en">
                <a:solidFill>
                  <a:schemeClr val="dk1"/>
                </a:solidFill>
                <a:latin typeface="Spectral Medium"/>
                <a:ea typeface="Spectral Medium"/>
                <a:cs typeface="Spectral Medium"/>
                <a:sym typeface="Spectral Medium"/>
              </a:rPr>
              <a:t>e</a:t>
            </a:r>
            <a:r>
              <a:rPr i="1" lang="en">
                <a:solidFill>
                  <a:schemeClr val="dk1"/>
                </a:solidFill>
                <a:latin typeface="Spectral Medium"/>
                <a:ea typeface="Spectral Medium"/>
                <a:cs typeface="Spectral Medium"/>
                <a:sym typeface="Spectral Medium"/>
              </a:rPr>
              <a:t> ) </a:t>
            </a:r>
            <a:endParaRPr i="1">
              <a:solidFill>
                <a:schemeClr val="dk1"/>
              </a:solidFill>
              <a:latin typeface="Spectral Medium"/>
              <a:ea typeface="Spectral Medium"/>
              <a:cs typeface="Spectral Medium"/>
              <a:sym typeface="Spectral Medium"/>
            </a:endParaRPr>
          </a:p>
        </p:txBody>
      </p:sp>
      <p:pic>
        <p:nvPicPr>
          <p:cNvPr id="171" name="Google Shape;171;p24"/>
          <p:cNvPicPr preferRelativeResize="0"/>
          <p:nvPr/>
        </p:nvPicPr>
        <p:blipFill>
          <a:blip r:embed="rId3">
            <a:alphaModFix/>
          </a:blip>
          <a:stretch>
            <a:fillRect/>
          </a:stretch>
        </p:blipFill>
        <p:spPr>
          <a:xfrm>
            <a:off x="3420300" y="212175"/>
            <a:ext cx="5637075" cy="4304500"/>
          </a:xfrm>
          <a:prstGeom prst="rect">
            <a:avLst/>
          </a:prstGeom>
          <a:noFill/>
          <a:ln>
            <a:noFill/>
          </a:ln>
        </p:spPr>
      </p:pic>
      <p:cxnSp>
        <p:nvCxnSpPr>
          <p:cNvPr id="172" name="Google Shape;172;p24"/>
          <p:cNvCxnSpPr/>
          <p:nvPr/>
        </p:nvCxnSpPr>
        <p:spPr>
          <a:xfrm>
            <a:off x="3228425" y="2775550"/>
            <a:ext cx="1468800" cy="64800"/>
          </a:xfrm>
          <a:prstGeom prst="straightConnector1">
            <a:avLst/>
          </a:prstGeom>
          <a:noFill/>
          <a:ln cap="flat" cmpd="sng" w="38100">
            <a:solidFill>
              <a:schemeClr val="dk2"/>
            </a:solidFill>
            <a:prstDash val="solid"/>
            <a:round/>
            <a:headEnd len="med" w="med" type="none"/>
            <a:tailEnd len="med" w="med" type="triangle"/>
          </a:ln>
        </p:spPr>
      </p:cxnSp>
      <p:cxnSp>
        <p:nvCxnSpPr>
          <p:cNvPr id="173" name="Google Shape;173;p24"/>
          <p:cNvCxnSpPr/>
          <p:nvPr/>
        </p:nvCxnSpPr>
        <p:spPr>
          <a:xfrm flipH="1" rot="10800000">
            <a:off x="3144325" y="2917800"/>
            <a:ext cx="2652600" cy="808800"/>
          </a:xfrm>
          <a:prstGeom prst="straightConnector1">
            <a:avLst/>
          </a:prstGeom>
          <a:noFill/>
          <a:ln cap="flat" cmpd="sng" w="38100">
            <a:solidFill>
              <a:srgbClr val="0B5394"/>
            </a:solidFill>
            <a:prstDash val="solid"/>
            <a:round/>
            <a:headEnd len="med" w="med" type="none"/>
            <a:tailEnd len="med" w="med" type="triangle"/>
          </a:ln>
        </p:spPr>
      </p:cxnSp>
      <p:sp>
        <p:nvSpPr>
          <p:cNvPr id="174" name="Google Shape;174;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75" name="Google Shape;175;p24"/>
          <p:cNvSpPr txBox="1"/>
          <p:nvPr>
            <p:ph type="title"/>
          </p:nvPr>
        </p:nvSpPr>
        <p:spPr>
          <a:xfrm>
            <a:off x="-16050" y="76200"/>
            <a:ext cx="3742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220"/>
              <a:t>More entrainment⇒later CWV pickup</a:t>
            </a:r>
            <a:endParaRPr sz="222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5"/>
          <p:cNvSpPr txBox="1"/>
          <p:nvPr>
            <p:ph idx="1" type="body"/>
          </p:nvPr>
        </p:nvSpPr>
        <p:spPr>
          <a:xfrm>
            <a:off x="311700" y="1152475"/>
            <a:ext cx="3030600" cy="3416400"/>
          </a:xfrm>
          <a:prstGeom prst="rect">
            <a:avLst/>
          </a:prstGeom>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Char char="-"/>
            </a:pPr>
            <a:r>
              <a:rPr lang="en"/>
              <a:t>Holloway and Neelin (2009):</a:t>
            </a:r>
            <a:r>
              <a:rPr b="1" lang="en">
                <a:latin typeface="Spectral"/>
                <a:ea typeface="Spectral"/>
                <a:cs typeface="Spectral"/>
                <a:sym typeface="Spectral"/>
              </a:rPr>
              <a:t> CWV serves as proxy for role of free tropospheric humidity on entraining plumes</a:t>
            </a:r>
            <a:endParaRPr b="1">
              <a:latin typeface="Spectral"/>
              <a:ea typeface="Spectral"/>
              <a:cs typeface="Spectral"/>
              <a:sym typeface="Spectral"/>
            </a:endParaRPr>
          </a:p>
          <a:p>
            <a:pPr indent="-342900" lvl="0" marL="457200" rtl="0" algn="l">
              <a:spcBef>
                <a:spcPts val="0"/>
              </a:spcBef>
              <a:spcAft>
                <a:spcPts val="0"/>
              </a:spcAft>
              <a:buSzPts val="1800"/>
              <a:buChar char="-"/>
            </a:pPr>
            <a:r>
              <a:rPr lang="en" sz="1700"/>
              <a:t>Xie at al. 2019: </a:t>
            </a:r>
            <a:r>
              <a:rPr b="1" lang="en" sz="1700">
                <a:latin typeface="Spectral"/>
                <a:ea typeface="Spectral"/>
                <a:cs typeface="Spectral"/>
                <a:sym typeface="Spectral"/>
              </a:rPr>
              <a:t>Too strong coupling to surface → convection triggered too easily </a:t>
            </a:r>
            <a:endParaRPr b="1">
              <a:latin typeface="Spectral"/>
              <a:ea typeface="Spectral"/>
              <a:cs typeface="Spectral"/>
              <a:sym typeface="Spectral"/>
            </a:endParaRPr>
          </a:p>
        </p:txBody>
      </p:sp>
      <p:pic>
        <p:nvPicPr>
          <p:cNvPr id="181" name="Google Shape;181;p25"/>
          <p:cNvPicPr preferRelativeResize="0"/>
          <p:nvPr/>
        </p:nvPicPr>
        <p:blipFill>
          <a:blip r:embed="rId3">
            <a:alphaModFix amt="14000"/>
          </a:blip>
          <a:stretch>
            <a:fillRect/>
          </a:stretch>
        </p:blipFill>
        <p:spPr>
          <a:xfrm>
            <a:off x="3420300" y="212175"/>
            <a:ext cx="5637075" cy="4304500"/>
          </a:xfrm>
          <a:prstGeom prst="rect">
            <a:avLst/>
          </a:prstGeom>
          <a:noFill/>
          <a:ln>
            <a:noFill/>
          </a:ln>
        </p:spPr>
      </p:pic>
      <p:sp>
        <p:nvSpPr>
          <p:cNvPr id="182" name="Google Shape;182;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83" name="Google Shape;183;p25"/>
          <p:cNvSpPr txBox="1"/>
          <p:nvPr>
            <p:ph type="title"/>
          </p:nvPr>
        </p:nvSpPr>
        <p:spPr>
          <a:xfrm>
            <a:off x="-16050" y="76200"/>
            <a:ext cx="3742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220"/>
              <a:t>More entrainment⇒later CWV pickup</a:t>
            </a:r>
            <a:endParaRPr sz="2220"/>
          </a:p>
        </p:txBody>
      </p:sp>
      <p:sp>
        <p:nvSpPr>
          <p:cNvPr id="184" name="Google Shape;184;p25"/>
          <p:cNvSpPr txBox="1"/>
          <p:nvPr/>
        </p:nvSpPr>
        <p:spPr>
          <a:xfrm>
            <a:off x="5169075" y="3893725"/>
            <a:ext cx="3545400" cy="1062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900">
                <a:solidFill>
                  <a:srgbClr val="FF0000"/>
                </a:solidFill>
                <a:latin typeface="Spectral"/>
                <a:ea typeface="Spectral"/>
                <a:cs typeface="Spectral"/>
                <a:sym typeface="Spectral"/>
              </a:rPr>
              <a:t>‘ Not enough (too much) mixing causes early (late) pickup’</a:t>
            </a:r>
            <a:endParaRPr b="1" sz="1900">
              <a:solidFill>
                <a:srgbClr val="FF0000"/>
              </a:solidFill>
              <a:latin typeface="Spectral"/>
              <a:ea typeface="Spectral"/>
              <a:cs typeface="Spectral"/>
              <a:sym typeface="Spectral"/>
            </a:endParaRPr>
          </a:p>
        </p:txBody>
      </p:sp>
      <p:cxnSp>
        <p:nvCxnSpPr>
          <p:cNvPr id="185" name="Google Shape;185;p25"/>
          <p:cNvCxnSpPr/>
          <p:nvPr/>
        </p:nvCxnSpPr>
        <p:spPr>
          <a:xfrm rot="10800000">
            <a:off x="3268825" y="1965700"/>
            <a:ext cx="1957200" cy="2040900"/>
          </a:xfrm>
          <a:prstGeom prst="straightConnector1">
            <a:avLst/>
          </a:prstGeom>
          <a:noFill/>
          <a:ln cap="flat" cmpd="sng" w="28575">
            <a:solidFill>
              <a:srgbClr val="FF0000"/>
            </a:solidFill>
            <a:prstDash val="solid"/>
            <a:round/>
            <a:headEnd len="med" w="med" type="none"/>
            <a:tailEnd len="med" w="med" type="triangle"/>
          </a:ln>
        </p:spPr>
      </p:cxnSp>
      <p:cxnSp>
        <p:nvCxnSpPr>
          <p:cNvPr id="186" name="Google Shape;186;p25"/>
          <p:cNvCxnSpPr/>
          <p:nvPr/>
        </p:nvCxnSpPr>
        <p:spPr>
          <a:xfrm rot="10800000">
            <a:off x="3180525" y="3688600"/>
            <a:ext cx="1846200" cy="573900"/>
          </a:xfrm>
          <a:prstGeom prst="straightConnector1">
            <a:avLst/>
          </a:prstGeom>
          <a:noFill/>
          <a:ln cap="flat" cmpd="sng" w="28575">
            <a:solidFill>
              <a:srgbClr val="FF0000"/>
            </a:solidFill>
            <a:prstDash val="solid"/>
            <a:round/>
            <a:headEnd len="med" w="med" type="none"/>
            <a:tailEnd len="med" w="med" type="triangl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pic>
        <p:nvPicPr>
          <p:cNvPr id="191" name="Google Shape;191;p26"/>
          <p:cNvPicPr preferRelativeResize="0"/>
          <p:nvPr/>
        </p:nvPicPr>
        <p:blipFill rotWithShape="1">
          <a:blip r:embed="rId3">
            <a:alphaModFix/>
          </a:blip>
          <a:srcRect b="0" l="28320" r="0" t="71962"/>
          <a:stretch/>
        </p:blipFill>
        <p:spPr>
          <a:xfrm>
            <a:off x="457550" y="2083100"/>
            <a:ext cx="3078975" cy="1247851"/>
          </a:xfrm>
          <a:prstGeom prst="rect">
            <a:avLst/>
          </a:prstGeom>
          <a:noFill/>
          <a:ln>
            <a:noFill/>
          </a:ln>
        </p:spPr>
      </p:pic>
      <p:sp>
        <p:nvSpPr>
          <p:cNvPr id="192" name="Google Shape;192;p26"/>
          <p:cNvSpPr txBox="1"/>
          <p:nvPr/>
        </p:nvSpPr>
        <p:spPr>
          <a:xfrm>
            <a:off x="3536525" y="2505125"/>
            <a:ext cx="3240000" cy="40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Spectral Medium"/>
                <a:ea typeface="Spectral Medium"/>
                <a:cs typeface="Spectral Medium"/>
                <a:sym typeface="Spectral Medium"/>
              </a:rPr>
              <a:t>(Entrainment rate)</a:t>
            </a:r>
            <a:endParaRPr sz="1800">
              <a:solidFill>
                <a:schemeClr val="dk2"/>
              </a:solidFill>
              <a:latin typeface="Spectral Medium"/>
              <a:ea typeface="Spectral Medium"/>
              <a:cs typeface="Spectral Medium"/>
              <a:sym typeface="Spectral Medium"/>
            </a:endParaRPr>
          </a:p>
        </p:txBody>
      </p:sp>
      <p:sp>
        <p:nvSpPr>
          <p:cNvPr id="193" name="Google Shape;193;p26"/>
          <p:cNvSpPr txBox="1"/>
          <p:nvPr>
            <p:ph idx="1" type="body"/>
          </p:nvPr>
        </p:nvSpPr>
        <p:spPr>
          <a:xfrm>
            <a:off x="311700" y="159850"/>
            <a:ext cx="8520600" cy="944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a:solidFill>
                  <a:schemeClr val="lt1"/>
                </a:solidFill>
                <a:latin typeface="Spectral"/>
                <a:ea typeface="Spectral"/>
                <a:cs typeface="Spectral"/>
                <a:sym typeface="Spectral"/>
              </a:rPr>
              <a:t>Emenegger et al 2023 (in review) used bulk plume approach to develop a model diagnostic to estimate mixing rates among the CMIP6 cohort</a:t>
            </a:r>
            <a:endParaRPr b="1">
              <a:solidFill>
                <a:schemeClr val="lt1"/>
              </a:solidFill>
              <a:latin typeface="Spectral"/>
              <a:ea typeface="Spectral"/>
              <a:cs typeface="Spectral"/>
              <a:sym typeface="Spectr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pic>
        <p:nvPicPr>
          <p:cNvPr id="198" name="Google Shape;198;p27"/>
          <p:cNvPicPr preferRelativeResize="0"/>
          <p:nvPr/>
        </p:nvPicPr>
        <p:blipFill rotWithShape="1">
          <a:blip r:embed="rId3">
            <a:alphaModFix/>
          </a:blip>
          <a:srcRect b="0" l="28320" r="0" t="71962"/>
          <a:stretch/>
        </p:blipFill>
        <p:spPr>
          <a:xfrm>
            <a:off x="457550" y="2083100"/>
            <a:ext cx="3078975" cy="1247851"/>
          </a:xfrm>
          <a:prstGeom prst="rect">
            <a:avLst/>
          </a:prstGeom>
          <a:noFill/>
          <a:ln>
            <a:noFill/>
          </a:ln>
        </p:spPr>
      </p:pic>
      <p:sp>
        <p:nvSpPr>
          <p:cNvPr id="199" name="Google Shape;199;p27"/>
          <p:cNvSpPr txBox="1"/>
          <p:nvPr/>
        </p:nvSpPr>
        <p:spPr>
          <a:xfrm>
            <a:off x="3536525" y="2505125"/>
            <a:ext cx="3240000" cy="40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Spectral Medium"/>
                <a:ea typeface="Spectral Medium"/>
                <a:cs typeface="Spectral Medium"/>
                <a:sym typeface="Spectral Medium"/>
              </a:rPr>
              <a:t>(Entrainment rate)</a:t>
            </a:r>
            <a:endParaRPr sz="1800">
              <a:solidFill>
                <a:schemeClr val="dk1"/>
              </a:solidFill>
              <a:latin typeface="Spectral Medium"/>
              <a:ea typeface="Spectral Medium"/>
              <a:cs typeface="Spectral Medium"/>
              <a:sym typeface="Spectral Medium"/>
            </a:endParaRPr>
          </a:p>
        </p:txBody>
      </p:sp>
      <p:sp>
        <p:nvSpPr>
          <p:cNvPr id="200" name="Google Shape;200;p27"/>
          <p:cNvSpPr txBox="1"/>
          <p:nvPr/>
        </p:nvSpPr>
        <p:spPr>
          <a:xfrm>
            <a:off x="93300" y="1192875"/>
            <a:ext cx="4970400" cy="56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Spectral Medium"/>
                <a:ea typeface="Spectral Medium"/>
                <a:cs typeface="Spectral Medium"/>
                <a:sym typeface="Spectral Medium"/>
              </a:rPr>
              <a:t>CAPE-like measure, temperature difference between 600 hPa and boundary layer</a:t>
            </a:r>
            <a:endParaRPr sz="1800">
              <a:solidFill>
                <a:schemeClr val="dk2"/>
              </a:solidFill>
              <a:latin typeface="Spectral Medium"/>
              <a:ea typeface="Spectral Medium"/>
              <a:cs typeface="Spectral Medium"/>
              <a:sym typeface="Spectral Medium"/>
            </a:endParaRPr>
          </a:p>
        </p:txBody>
      </p:sp>
      <p:sp>
        <p:nvSpPr>
          <p:cNvPr id="201" name="Google Shape;201;p27"/>
          <p:cNvSpPr txBox="1"/>
          <p:nvPr/>
        </p:nvSpPr>
        <p:spPr>
          <a:xfrm>
            <a:off x="113600" y="3499375"/>
            <a:ext cx="4259100" cy="72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Spectral Medium"/>
                <a:ea typeface="Spectral Medium"/>
                <a:cs typeface="Spectral Medium"/>
                <a:sym typeface="Spectral Medium"/>
              </a:rPr>
              <a:t>Subsaturation of lower free troposphere ~ relative humidity</a:t>
            </a:r>
            <a:endParaRPr sz="1800">
              <a:solidFill>
                <a:schemeClr val="dk2"/>
              </a:solidFill>
              <a:latin typeface="Spectral Medium"/>
              <a:ea typeface="Spectral Medium"/>
              <a:cs typeface="Spectral Medium"/>
              <a:sym typeface="Spectral Medium"/>
            </a:endParaRPr>
          </a:p>
        </p:txBody>
      </p:sp>
      <p:sp>
        <p:nvSpPr>
          <p:cNvPr id="202" name="Google Shape;202;p27"/>
          <p:cNvSpPr txBox="1"/>
          <p:nvPr>
            <p:ph idx="1" type="body"/>
          </p:nvPr>
        </p:nvSpPr>
        <p:spPr>
          <a:xfrm>
            <a:off x="311700" y="159850"/>
            <a:ext cx="8520600" cy="944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a:solidFill>
                  <a:schemeClr val="lt1"/>
                </a:solidFill>
                <a:latin typeface="Spectral"/>
                <a:ea typeface="Spectral"/>
                <a:cs typeface="Spectral"/>
                <a:sym typeface="Spectral"/>
              </a:rPr>
              <a:t>Emenegger et al 2023 (in review) used bulk plume approach to develop a model diagnostic to estimate mixing rates among the CMIP6 cohort</a:t>
            </a:r>
            <a:endParaRPr b="1">
              <a:solidFill>
                <a:schemeClr val="lt1"/>
              </a:solidFill>
              <a:latin typeface="Spectral"/>
              <a:ea typeface="Spectral"/>
              <a:cs typeface="Spectral"/>
              <a:sym typeface="Spectr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pic>
        <p:nvPicPr>
          <p:cNvPr id="207" name="Google Shape;207;p28"/>
          <p:cNvPicPr preferRelativeResize="0"/>
          <p:nvPr/>
        </p:nvPicPr>
        <p:blipFill rotWithShape="1">
          <a:blip r:embed="rId3">
            <a:alphaModFix/>
          </a:blip>
          <a:srcRect b="0" l="28320" r="0" t="71962"/>
          <a:stretch/>
        </p:blipFill>
        <p:spPr>
          <a:xfrm>
            <a:off x="457550" y="2083100"/>
            <a:ext cx="3078975" cy="1247851"/>
          </a:xfrm>
          <a:prstGeom prst="rect">
            <a:avLst/>
          </a:prstGeom>
          <a:noFill/>
          <a:ln>
            <a:noFill/>
          </a:ln>
        </p:spPr>
      </p:pic>
      <p:pic>
        <p:nvPicPr>
          <p:cNvPr id="208" name="Google Shape;208;p28"/>
          <p:cNvPicPr preferRelativeResize="0"/>
          <p:nvPr/>
        </p:nvPicPr>
        <p:blipFill>
          <a:blip r:embed="rId4">
            <a:alphaModFix/>
          </a:blip>
          <a:stretch>
            <a:fillRect/>
          </a:stretch>
        </p:blipFill>
        <p:spPr>
          <a:xfrm>
            <a:off x="6124650" y="1303175"/>
            <a:ext cx="2436450" cy="855175"/>
          </a:xfrm>
          <a:prstGeom prst="rect">
            <a:avLst/>
          </a:prstGeom>
          <a:noFill/>
          <a:ln>
            <a:noFill/>
          </a:ln>
        </p:spPr>
      </p:pic>
      <p:sp>
        <p:nvSpPr>
          <p:cNvPr id="209" name="Google Shape;209;p28"/>
          <p:cNvSpPr txBox="1"/>
          <p:nvPr>
            <p:ph idx="1" type="body"/>
          </p:nvPr>
        </p:nvSpPr>
        <p:spPr>
          <a:xfrm>
            <a:off x="311700" y="159850"/>
            <a:ext cx="8520600" cy="944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a:solidFill>
                  <a:schemeClr val="lt1"/>
                </a:solidFill>
                <a:latin typeface="Spectral"/>
                <a:ea typeface="Spectral"/>
                <a:cs typeface="Spectral"/>
                <a:sym typeface="Spectral"/>
              </a:rPr>
              <a:t>Emenegger et al 2023 (in review) used bulk plume approach to develop a model diagnostic to estimate mixing rates among the CMIP6 cohort</a:t>
            </a:r>
            <a:endParaRPr b="1">
              <a:solidFill>
                <a:schemeClr val="lt1"/>
              </a:solidFill>
              <a:latin typeface="Spectral"/>
              <a:ea typeface="Spectral"/>
              <a:cs typeface="Spectral"/>
              <a:sym typeface="Spectral"/>
            </a:endParaRPr>
          </a:p>
        </p:txBody>
      </p:sp>
      <p:sp>
        <p:nvSpPr>
          <p:cNvPr id="210" name="Google Shape;210;p28"/>
          <p:cNvSpPr txBox="1"/>
          <p:nvPr/>
        </p:nvSpPr>
        <p:spPr>
          <a:xfrm>
            <a:off x="93300" y="1192875"/>
            <a:ext cx="4970400" cy="56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Spectral Medium"/>
                <a:ea typeface="Spectral Medium"/>
                <a:cs typeface="Spectral Medium"/>
                <a:sym typeface="Spectral Medium"/>
              </a:rPr>
              <a:t>CAPE-like measure, temperature difference between 600 hPa and boundary layer</a:t>
            </a:r>
            <a:endParaRPr sz="1800">
              <a:solidFill>
                <a:schemeClr val="dk2"/>
              </a:solidFill>
              <a:latin typeface="Spectral Medium"/>
              <a:ea typeface="Spectral Medium"/>
              <a:cs typeface="Spectral Medium"/>
              <a:sym typeface="Spectral Medium"/>
            </a:endParaRPr>
          </a:p>
        </p:txBody>
      </p:sp>
      <p:sp>
        <p:nvSpPr>
          <p:cNvPr id="211" name="Google Shape;211;p28"/>
          <p:cNvSpPr txBox="1"/>
          <p:nvPr/>
        </p:nvSpPr>
        <p:spPr>
          <a:xfrm>
            <a:off x="113600" y="3499375"/>
            <a:ext cx="4259100" cy="72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Spectral Medium"/>
                <a:ea typeface="Spectral Medium"/>
                <a:cs typeface="Spectral Medium"/>
                <a:sym typeface="Spectral Medium"/>
              </a:rPr>
              <a:t>Subsaturation of lower free troposphere ~ relative humidity</a:t>
            </a:r>
            <a:endParaRPr sz="1800">
              <a:solidFill>
                <a:schemeClr val="dk2"/>
              </a:solidFill>
              <a:latin typeface="Spectral Medium"/>
              <a:ea typeface="Spectral Medium"/>
              <a:cs typeface="Spectral Medium"/>
              <a:sym typeface="Spectral Medium"/>
            </a:endParaRPr>
          </a:p>
        </p:txBody>
      </p:sp>
      <p:sp>
        <p:nvSpPr>
          <p:cNvPr id="212" name="Google Shape;212;p28"/>
          <p:cNvSpPr txBox="1"/>
          <p:nvPr/>
        </p:nvSpPr>
        <p:spPr>
          <a:xfrm>
            <a:off x="4883750" y="2380513"/>
            <a:ext cx="4183500" cy="13536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Clr>
                <a:srgbClr val="000000"/>
              </a:buClr>
              <a:buSzPts val="1600"/>
              <a:buChar char="-"/>
            </a:pPr>
            <a:r>
              <a:rPr lang="en" sz="1600">
                <a:solidFill>
                  <a:srgbClr val="000000"/>
                </a:solidFill>
                <a:latin typeface="Spectral Medium"/>
                <a:ea typeface="Spectral Medium"/>
                <a:cs typeface="Spectral Medium"/>
                <a:sym typeface="Spectral Medium"/>
              </a:rPr>
              <a:t>Fast timescale in which buoyancy dissipated (QE; Arakawa and Schubert, 1974) →</a:t>
            </a:r>
            <a:endParaRPr sz="1600">
              <a:solidFill>
                <a:srgbClr val="000000"/>
              </a:solidFill>
              <a:latin typeface="Spectral Medium"/>
              <a:ea typeface="Spectral Medium"/>
              <a:cs typeface="Spectral Medium"/>
              <a:sym typeface="Spectral Medium"/>
            </a:endParaRPr>
          </a:p>
          <a:p>
            <a:pPr indent="-330200" lvl="0" marL="914400" rtl="0" algn="l">
              <a:spcBef>
                <a:spcPts val="0"/>
              </a:spcBef>
              <a:spcAft>
                <a:spcPts val="0"/>
              </a:spcAft>
              <a:buClr>
                <a:srgbClr val="000000"/>
              </a:buClr>
              <a:buSzPts val="1600"/>
              <a:buFont typeface="Spectral"/>
              <a:buAutoNum type="arabicParenBoth"/>
            </a:pPr>
            <a:r>
              <a:t/>
            </a:r>
            <a:endParaRPr b="1" i="1" sz="1600">
              <a:solidFill>
                <a:srgbClr val="000000"/>
              </a:solidFill>
              <a:latin typeface="Spectral"/>
              <a:ea typeface="Spectral"/>
              <a:cs typeface="Spectral"/>
              <a:sym typeface="Spectral"/>
            </a:endParaRPr>
          </a:p>
          <a:p>
            <a:pPr indent="0" lvl="0" marL="1828800" rtl="0" algn="l">
              <a:spcBef>
                <a:spcPts val="0"/>
              </a:spcBef>
              <a:spcAft>
                <a:spcPts val="0"/>
              </a:spcAft>
              <a:buNone/>
            </a:pPr>
            <a:r>
              <a:t/>
            </a:r>
            <a:endParaRPr b="1" i="1" sz="1600">
              <a:solidFill>
                <a:srgbClr val="000000"/>
              </a:solidFill>
              <a:latin typeface="Spectral"/>
              <a:ea typeface="Spectral"/>
              <a:cs typeface="Spectral"/>
              <a:sym typeface="Spectral"/>
            </a:endParaRPr>
          </a:p>
          <a:p>
            <a:pPr indent="0" lvl="0" marL="1828800" rtl="0" algn="l">
              <a:spcBef>
                <a:spcPts val="0"/>
              </a:spcBef>
              <a:spcAft>
                <a:spcPts val="0"/>
              </a:spcAft>
              <a:buNone/>
            </a:pPr>
            <a:r>
              <a:t/>
            </a:r>
            <a:endParaRPr b="1" i="1" sz="1600">
              <a:solidFill>
                <a:srgbClr val="000000"/>
              </a:solidFill>
              <a:latin typeface="Spectral"/>
              <a:ea typeface="Spectral"/>
              <a:cs typeface="Spectral"/>
              <a:sym typeface="Spectral"/>
            </a:endParaRPr>
          </a:p>
          <a:p>
            <a:pPr indent="457200" lvl="0" marL="0" rtl="0" algn="l">
              <a:spcBef>
                <a:spcPts val="0"/>
              </a:spcBef>
              <a:spcAft>
                <a:spcPts val="0"/>
              </a:spcAft>
              <a:buNone/>
            </a:pPr>
            <a:r>
              <a:rPr b="1" i="1" lang="en" sz="1600">
                <a:solidFill>
                  <a:srgbClr val="000000"/>
                </a:solidFill>
                <a:latin typeface="Spectral"/>
                <a:ea typeface="Spectral"/>
                <a:cs typeface="Spectral"/>
                <a:sym typeface="Spectral"/>
              </a:rPr>
              <a:t>(2) </a:t>
            </a:r>
            <a:endParaRPr sz="1600">
              <a:solidFill>
                <a:srgbClr val="000000"/>
              </a:solidFill>
              <a:latin typeface="Spectral Medium"/>
              <a:ea typeface="Spectral Medium"/>
              <a:cs typeface="Spectral Medium"/>
              <a:sym typeface="Spectral Medium"/>
            </a:endParaRPr>
          </a:p>
        </p:txBody>
      </p:sp>
      <p:sp>
        <p:nvSpPr>
          <p:cNvPr id="213" name="Google Shape;213;p28"/>
          <p:cNvSpPr txBox="1"/>
          <p:nvPr/>
        </p:nvSpPr>
        <p:spPr>
          <a:xfrm>
            <a:off x="6043900" y="3172075"/>
            <a:ext cx="26973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latin typeface="Spectral"/>
                <a:ea typeface="Spectral"/>
                <a:cs typeface="Spectral"/>
                <a:sym typeface="Spectral"/>
              </a:rPr>
              <a:t>Bulk plume sets the env</a:t>
            </a:r>
            <a:endParaRPr b="1" sz="1700">
              <a:latin typeface="Spectral"/>
              <a:ea typeface="Spectral"/>
              <a:cs typeface="Spectral"/>
              <a:sym typeface="Spectral"/>
            </a:endParaRPr>
          </a:p>
          <a:p>
            <a:pPr indent="0" lvl="0" marL="0" rtl="0" algn="l">
              <a:spcBef>
                <a:spcPts val="0"/>
              </a:spcBef>
              <a:spcAft>
                <a:spcPts val="0"/>
              </a:spcAft>
              <a:buNone/>
            </a:pPr>
            <a:r>
              <a:rPr b="1" lang="en" sz="1700">
                <a:solidFill>
                  <a:srgbClr val="000000"/>
                </a:solidFill>
                <a:latin typeface="Spectral"/>
                <a:ea typeface="Spectral"/>
                <a:cs typeface="Spectral"/>
                <a:sym typeface="Spectral"/>
              </a:rPr>
              <a:t>𝜃</a:t>
            </a:r>
            <a:r>
              <a:rPr b="1" baseline="-25000" i="1" lang="en" sz="1700">
                <a:solidFill>
                  <a:srgbClr val="000000"/>
                </a:solidFill>
                <a:latin typeface="Spectral"/>
                <a:ea typeface="Spectral"/>
                <a:cs typeface="Spectral"/>
                <a:sym typeface="Spectral"/>
              </a:rPr>
              <a:t>es</a:t>
            </a:r>
            <a:r>
              <a:rPr b="1" lang="en" sz="1700">
                <a:latin typeface="Spectral"/>
                <a:ea typeface="Spectral"/>
                <a:cs typeface="Spectral"/>
                <a:sym typeface="Spectral"/>
              </a:rPr>
              <a:t> </a:t>
            </a:r>
            <a:endParaRPr b="1" sz="1700">
              <a:latin typeface="Spectral"/>
              <a:ea typeface="Spectral"/>
              <a:cs typeface="Spectral"/>
              <a:sym typeface="Spectral"/>
            </a:endParaRPr>
          </a:p>
        </p:txBody>
      </p:sp>
      <p:sp>
        <p:nvSpPr>
          <p:cNvPr id="214" name="Google Shape;214;p28"/>
          <p:cNvSpPr txBox="1"/>
          <p:nvPr/>
        </p:nvSpPr>
        <p:spPr>
          <a:xfrm>
            <a:off x="5944550" y="3956275"/>
            <a:ext cx="24864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rgbClr val="000000"/>
                </a:solidFill>
                <a:latin typeface="Spectral"/>
                <a:ea typeface="Spectral"/>
                <a:cs typeface="Spectral"/>
                <a:sym typeface="Spectral"/>
              </a:rPr>
              <a:t>Larger entrainment tend to give </a:t>
            </a:r>
            <a:r>
              <a:rPr b="1" lang="en" sz="1800">
                <a:latin typeface="Spectral"/>
                <a:ea typeface="Spectral"/>
                <a:cs typeface="Spectral"/>
                <a:sym typeface="Spectral"/>
              </a:rPr>
              <a:t>larger lapse rates </a:t>
            </a:r>
            <a:endParaRPr b="1" sz="1800">
              <a:latin typeface="Spectral"/>
              <a:ea typeface="Spectral"/>
              <a:cs typeface="Spectral"/>
              <a:sym typeface="Spectr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pic>
        <p:nvPicPr>
          <p:cNvPr id="219" name="Google Shape;219;p29"/>
          <p:cNvPicPr preferRelativeResize="0"/>
          <p:nvPr/>
        </p:nvPicPr>
        <p:blipFill>
          <a:blip r:embed="rId3">
            <a:alphaModFix/>
          </a:blip>
          <a:stretch>
            <a:fillRect/>
          </a:stretch>
        </p:blipFill>
        <p:spPr>
          <a:xfrm>
            <a:off x="6124650" y="1303175"/>
            <a:ext cx="2436450" cy="855175"/>
          </a:xfrm>
          <a:prstGeom prst="rect">
            <a:avLst/>
          </a:prstGeom>
          <a:noFill/>
          <a:ln>
            <a:noFill/>
          </a:ln>
        </p:spPr>
      </p:pic>
      <p:sp>
        <p:nvSpPr>
          <p:cNvPr id="220" name="Google Shape;220;p29"/>
          <p:cNvSpPr txBox="1"/>
          <p:nvPr>
            <p:ph idx="1" type="body"/>
          </p:nvPr>
        </p:nvSpPr>
        <p:spPr>
          <a:xfrm>
            <a:off x="311700" y="159850"/>
            <a:ext cx="8520600" cy="944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a:solidFill>
                  <a:schemeClr val="lt1"/>
                </a:solidFill>
                <a:latin typeface="Spectral"/>
                <a:ea typeface="Spectral"/>
                <a:cs typeface="Spectral"/>
                <a:sym typeface="Spectral"/>
              </a:rPr>
              <a:t>Emenegger et al 2023 (in review) used bulk plume approach to develop a model diagnostic to estimate mixing rates among the CMIP6 cohort</a:t>
            </a:r>
            <a:endParaRPr b="1">
              <a:solidFill>
                <a:schemeClr val="lt1"/>
              </a:solidFill>
              <a:latin typeface="Spectral"/>
              <a:ea typeface="Spectral"/>
              <a:cs typeface="Spectral"/>
              <a:sym typeface="Spectral"/>
            </a:endParaRPr>
          </a:p>
        </p:txBody>
      </p:sp>
      <p:sp>
        <p:nvSpPr>
          <p:cNvPr id="221" name="Google Shape;221;p29"/>
          <p:cNvSpPr txBox="1"/>
          <p:nvPr/>
        </p:nvSpPr>
        <p:spPr>
          <a:xfrm>
            <a:off x="4883750" y="2380513"/>
            <a:ext cx="4183500" cy="13536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Clr>
                <a:srgbClr val="000000"/>
              </a:buClr>
              <a:buSzPts val="1600"/>
              <a:buChar char="-"/>
            </a:pPr>
            <a:r>
              <a:rPr lang="en" sz="1600">
                <a:solidFill>
                  <a:srgbClr val="000000"/>
                </a:solidFill>
                <a:latin typeface="Spectral Medium"/>
                <a:ea typeface="Spectral Medium"/>
                <a:cs typeface="Spectral Medium"/>
                <a:sym typeface="Spectral Medium"/>
              </a:rPr>
              <a:t>Fast timescale in which buoyancy dissipated (QE; Arakawa and Schubert, 1974) →</a:t>
            </a:r>
            <a:endParaRPr sz="1600">
              <a:solidFill>
                <a:srgbClr val="000000"/>
              </a:solidFill>
              <a:latin typeface="Spectral Medium"/>
              <a:ea typeface="Spectral Medium"/>
              <a:cs typeface="Spectral Medium"/>
              <a:sym typeface="Spectral Medium"/>
            </a:endParaRPr>
          </a:p>
          <a:p>
            <a:pPr indent="-330200" lvl="0" marL="914400" rtl="0" algn="l">
              <a:spcBef>
                <a:spcPts val="0"/>
              </a:spcBef>
              <a:spcAft>
                <a:spcPts val="0"/>
              </a:spcAft>
              <a:buClr>
                <a:srgbClr val="000000"/>
              </a:buClr>
              <a:buSzPts val="1600"/>
              <a:buFont typeface="Spectral"/>
              <a:buAutoNum type="arabicParenBoth"/>
            </a:pPr>
            <a:r>
              <a:t/>
            </a:r>
            <a:endParaRPr b="1" i="1" sz="1600">
              <a:solidFill>
                <a:srgbClr val="000000"/>
              </a:solidFill>
              <a:latin typeface="Spectral"/>
              <a:ea typeface="Spectral"/>
              <a:cs typeface="Spectral"/>
              <a:sym typeface="Spectral"/>
            </a:endParaRPr>
          </a:p>
          <a:p>
            <a:pPr indent="0" lvl="0" marL="1828800" rtl="0" algn="l">
              <a:spcBef>
                <a:spcPts val="0"/>
              </a:spcBef>
              <a:spcAft>
                <a:spcPts val="0"/>
              </a:spcAft>
              <a:buNone/>
            </a:pPr>
            <a:r>
              <a:t/>
            </a:r>
            <a:endParaRPr b="1" i="1" sz="1600">
              <a:solidFill>
                <a:srgbClr val="000000"/>
              </a:solidFill>
              <a:latin typeface="Spectral"/>
              <a:ea typeface="Spectral"/>
              <a:cs typeface="Spectral"/>
              <a:sym typeface="Spectral"/>
            </a:endParaRPr>
          </a:p>
          <a:p>
            <a:pPr indent="0" lvl="0" marL="1828800" rtl="0" algn="l">
              <a:spcBef>
                <a:spcPts val="0"/>
              </a:spcBef>
              <a:spcAft>
                <a:spcPts val="0"/>
              </a:spcAft>
              <a:buNone/>
            </a:pPr>
            <a:r>
              <a:t/>
            </a:r>
            <a:endParaRPr b="1" i="1" sz="1600">
              <a:solidFill>
                <a:srgbClr val="000000"/>
              </a:solidFill>
              <a:latin typeface="Spectral"/>
              <a:ea typeface="Spectral"/>
              <a:cs typeface="Spectral"/>
              <a:sym typeface="Spectral"/>
            </a:endParaRPr>
          </a:p>
          <a:p>
            <a:pPr indent="457200" lvl="0" marL="0" rtl="0" algn="l">
              <a:spcBef>
                <a:spcPts val="0"/>
              </a:spcBef>
              <a:spcAft>
                <a:spcPts val="0"/>
              </a:spcAft>
              <a:buNone/>
            </a:pPr>
            <a:r>
              <a:rPr b="1" i="1" lang="en" sz="1600">
                <a:solidFill>
                  <a:srgbClr val="000000"/>
                </a:solidFill>
                <a:latin typeface="Spectral"/>
                <a:ea typeface="Spectral"/>
                <a:cs typeface="Spectral"/>
                <a:sym typeface="Spectral"/>
              </a:rPr>
              <a:t>(2) </a:t>
            </a:r>
            <a:endParaRPr sz="1600">
              <a:solidFill>
                <a:srgbClr val="000000"/>
              </a:solidFill>
              <a:latin typeface="Spectral Medium"/>
              <a:ea typeface="Spectral Medium"/>
              <a:cs typeface="Spectral Medium"/>
              <a:sym typeface="Spectral Medium"/>
            </a:endParaRPr>
          </a:p>
        </p:txBody>
      </p:sp>
      <p:sp>
        <p:nvSpPr>
          <p:cNvPr id="222" name="Google Shape;222;p29"/>
          <p:cNvSpPr txBox="1"/>
          <p:nvPr/>
        </p:nvSpPr>
        <p:spPr>
          <a:xfrm>
            <a:off x="6043900" y="3172075"/>
            <a:ext cx="26973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solidFill>
                  <a:srgbClr val="FF0000"/>
                </a:solidFill>
                <a:latin typeface="Spectral"/>
                <a:ea typeface="Spectral"/>
                <a:cs typeface="Spectral"/>
                <a:sym typeface="Spectral"/>
              </a:rPr>
              <a:t>Bulk plume sets the env</a:t>
            </a:r>
            <a:endParaRPr b="1" sz="1700">
              <a:solidFill>
                <a:srgbClr val="FF0000"/>
              </a:solidFill>
              <a:latin typeface="Spectral"/>
              <a:ea typeface="Spectral"/>
              <a:cs typeface="Spectral"/>
              <a:sym typeface="Spectral"/>
            </a:endParaRPr>
          </a:p>
          <a:p>
            <a:pPr indent="0" lvl="0" marL="0" rtl="0" algn="l">
              <a:spcBef>
                <a:spcPts val="0"/>
              </a:spcBef>
              <a:spcAft>
                <a:spcPts val="0"/>
              </a:spcAft>
              <a:buNone/>
            </a:pPr>
            <a:r>
              <a:rPr b="1" lang="en" sz="1700">
                <a:solidFill>
                  <a:srgbClr val="FF0000"/>
                </a:solidFill>
                <a:latin typeface="Spectral"/>
                <a:ea typeface="Spectral"/>
                <a:cs typeface="Spectral"/>
                <a:sym typeface="Spectral"/>
              </a:rPr>
              <a:t>𝜃</a:t>
            </a:r>
            <a:r>
              <a:rPr b="1" baseline="-25000" i="1" lang="en" sz="1700">
                <a:solidFill>
                  <a:srgbClr val="FF0000"/>
                </a:solidFill>
                <a:latin typeface="Spectral"/>
                <a:ea typeface="Spectral"/>
                <a:cs typeface="Spectral"/>
                <a:sym typeface="Spectral"/>
              </a:rPr>
              <a:t>es</a:t>
            </a:r>
            <a:r>
              <a:rPr b="1" lang="en" sz="1700">
                <a:solidFill>
                  <a:srgbClr val="FF0000"/>
                </a:solidFill>
                <a:latin typeface="Spectral"/>
                <a:ea typeface="Spectral"/>
                <a:cs typeface="Spectral"/>
                <a:sym typeface="Spectral"/>
              </a:rPr>
              <a:t> </a:t>
            </a:r>
            <a:endParaRPr b="1" sz="1700">
              <a:solidFill>
                <a:srgbClr val="FF0000"/>
              </a:solidFill>
              <a:latin typeface="Spectral"/>
              <a:ea typeface="Spectral"/>
              <a:cs typeface="Spectral"/>
              <a:sym typeface="Spectral"/>
            </a:endParaRPr>
          </a:p>
        </p:txBody>
      </p:sp>
      <p:sp>
        <p:nvSpPr>
          <p:cNvPr id="223" name="Google Shape;223;p29"/>
          <p:cNvSpPr txBox="1"/>
          <p:nvPr/>
        </p:nvSpPr>
        <p:spPr>
          <a:xfrm>
            <a:off x="5944550" y="3956275"/>
            <a:ext cx="24864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rgbClr val="000000"/>
                </a:solidFill>
                <a:latin typeface="Spectral"/>
                <a:ea typeface="Spectral"/>
                <a:cs typeface="Spectral"/>
                <a:sym typeface="Spectral"/>
              </a:rPr>
              <a:t>Larger entrainment tend to give </a:t>
            </a:r>
            <a:r>
              <a:rPr b="1" lang="en" sz="1800">
                <a:latin typeface="Spectral"/>
                <a:ea typeface="Spectral"/>
                <a:cs typeface="Spectral"/>
                <a:sym typeface="Spectral"/>
              </a:rPr>
              <a:t>larger lapse rates </a:t>
            </a:r>
            <a:endParaRPr b="1" sz="1800">
              <a:latin typeface="Spectral"/>
              <a:ea typeface="Spectral"/>
              <a:cs typeface="Spectral"/>
              <a:sym typeface="Spectral"/>
            </a:endParaRPr>
          </a:p>
        </p:txBody>
      </p:sp>
      <p:pic>
        <p:nvPicPr>
          <p:cNvPr id="224" name="Google Shape;224;p29"/>
          <p:cNvPicPr preferRelativeResize="0"/>
          <p:nvPr/>
        </p:nvPicPr>
        <p:blipFill rotWithShape="1">
          <a:blip r:embed="rId4">
            <a:alphaModFix/>
          </a:blip>
          <a:srcRect b="0" l="0" r="18566" t="0"/>
          <a:stretch/>
        </p:blipFill>
        <p:spPr>
          <a:xfrm>
            <a:off x="355877" y="1026950"/>
            <a:ext cx="3743725" cy="4223700"/>
          </a:xfrm>
          <a:prstGeom prst="rect">
            <a:avLst/>
          </a:prstGeom>
          <a:noFill/>
          <a:ln>
            <a:noFill/>
          </a:ln>
        </p:spPr>
      </p:pic>
      <p:sp>
        <p:nvSpPr>
          <p:cNvPr id="225" name="Google Shape;225;p29"/>
          <p:cNvSpPr/>
          <p:nvPr/>
        </p:nvSpPr>
        <p:spPr>
          <a:xfrm>
            <a:off x="2020950" y="3003825"/>
            <a:ext cx="773050" cy="1689650"/>
          </a:xfrm>
          <a:custGeom>
            <a:rect b="b" l="l" r="r" t="t"/>
            <a:pathLst>
              <a:path extrusionOk="0" h="67586" w="30922">
                <a:moveTo>
                  <a:pt x="30922" y="67586"/>
                </a:moveTo>
                <a:cubicBezTo>
                  <a:pt x="29523" y="64715"/>
                  <a:pt x="25106" y="56248"/>
                  <a:pt x="22529" y="50358"/>
                </a:cubicBezTo>
                <a:cubicBezTo>
                  <a:pt x="19952" y="44468"/>
                  <a:pt x="18553" y="39094"/>
                  <a:pt x="15461" y="32247"/>
                </a:cubicBezTo>
                <a:cubicBezTo>
                  <a:pt x="12369" y="25400"/>
                  <a:pt x="6553" y="14652"/>
                  <a:pt x="3976" y="9277"/>
                </a:cubicBezTo>
                <a:cubicBezTo>
                  <a:pt x="1399" y="3903"/>
                  <a:pt x="663" y="1546"/>
                  <a:pt x="0" y="0"/>
                </a:cubicBezTo>
              </a:path>
            </a:pathLst>
          </a:custGeom>
          <a:noFill/>
          <a:ln cap="flat" cmpd="sng" w="38100">
            <a:solidFill>
              <a:srgbClr val="FF0000"/>
            </a:solidFill>
            <a:prstDash val="solid"/>
            <a:round/>
            <a:headEnd len="med" w="med" type="none"/>
            <a:tailEnd len="med" w="med" type="none"/>
          </a:ln>
        </p:spPr>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pic>
        <p:nvPicPr>
          <p:cNvPr id="230" name="Google Shape;230;p30"/>
          <p:cNvPicPr preferRelativeResize="0"/>
          <p:nvPr/>
        </p:nvPicPr>
        <p:blipFill>
          <a:blip r:embed="rId3">
            <a:alphaModFix/>
          </a:blip>
          <a:stretch>
            <a:fillRect/>
          </a:stretch>
        </p:blipFill>
        <p:spPr>
          <a:xfrm>
            <a:off x="6124650" y="1303175"/>
            <a:ext cx="2436450" cy="855175"/>
          </a:xfrm>
          <a:prstGeom prst="rect">
            <a:avLst/>
          </a:prstGeom>
          <a:noFill/>
          <a:ln>
            <a:noFill/>
          </a:ln>
        </p:spPr>
      </p:pic>
      <p:sp>
        <p:nvSpPr>
          <p:cNvPr id="231" name="Google Shape;231;p30"/>
          <p:cNvSpPr txBox="1"/>
          <p:nvPr>
            <p:ph idx="1" type="body"/>
          </p:nvPr>
        </p:nvSpPr>
        <p:spPr>
          <a:xfrm>
            <a:off x="311700" y="159850"/>
            <a:ext cx="8520600" cy="944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a:solidFill>
                  <a:schemeClr val="lt1"/>
                </a:solidFill>
                <a:latin typeface="Spectral"/>
                <a:ea typeface="Spectral"/>
                <a:cs typeface="Spectral"/>
                <a:sym typeface="Spectral"/>
              </a:rPr>
              <a:t>Emenegger et al 2023 (in review) used bulk plume approach to develop a model diagnostic to estimate mixing rates among the CMIP6 cohort</a:t>
            </a:r>
            <a:endParaRPr b="1">
              <a:solidFill>
                <a:schemeClr val="lt1"/>
              </a:solidFill>
              <a:latin typeface="Spectral"/>
              <a:ea typeface="Spectral"/>
              <a:cs typeface="Spectral"/>
              <a:sym typeface="Spectral"/>
            </a:endParaRPr>
          </a:p>
        </p:txBody>
      </p:sp>
      <p:sp>
        <p:nvSpPr>
          <p:cNvPr id="232" name="Google Shape;232;p30"/>
          <p:cNvSpPr txBox="1"/>
          <p:nvPr/>
        </p:nvSpPr>
        <p:spPr>
          <a:xfrm>
            <a:off x="4883750" y="2380513"/>
            <a:ext cx="4183500" cy="13536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Clr>
                <a:srgbClr val="000000"/>
              </a:buClr>
              <a:buSzPts val="1600"/>
              <a:buChar char="-"/>
            </a:pPr>
            <a:r>
              <a:rPr lang="en" sz="1600">
                <a:solidFill>
                  <a:srgbClr val="000000"/>
                </a:solidFill>
                <a:latin typeface="Spectral Medium"/>
                <a:ea typeface="Spectral Medium"/>
                <a:cs typeface="Spectral Medium"/>
                <a:sym typeface="Spectral Medium"/>
              </a:rPr>
              <a:t>Fast timescale in which buoyancy dissipated (QE; Arakawa and Schubert, 1974) →</a:t>
            </a:r>
            <a:endParaRPr sz="1600">
              <a:solidFill>
                <a:srgbClr val="000000"/>
              </a:solidFill>
              <a:latin typeface="Spectral Medium"/>
              <a:ea typeface="Spectral Medium"/>
              <a:cs typeface="Spectral Medium"/>
              <a:sym typeface="Spectral Medium"/>
            </a:endParaRPr>
          </a:p>
          <a:p>
            <a:pPr indent="-330200" lvl="0" marL="914400" rtl="0" algn="l">
              <a:spcBef>
                <a:spcPts val="0"/>
              </a:spcBef>
              <a:spcAft>
                <a:spcPts val="0"/>
              </a:spcAft>
              <a:buClr>
                <a:srgbClr val="000000"/>
              </a:buClr>
              <a:buSzPts val="1600"/>
              <a:buFont typeface="Spectral"/>
              <a:buAutoNum type="arabicParenBoth"/>
            </a:pPr>
            <a:r>
              <a:t/>
            </a:r>
            <a:endParaRPr b="1" i="1" sz="1600">
              <a:solidFill>
                <a:srgbClr val="000000"/>
              </a:solidFill>
              <a:latin typeface="Spectral"/>
              <a:ea typeface="Spectral"/>
              <a:cs typeface="Spectral"/>
              <a:sym typeface="Spectral"/>
            </a:endParaRPr>
          </a:p>
          <a:p>
            <a:pPr indent="0" lvl="0" marL="1828800" rtl="0" algn="l">
              <a:spcBef>
                <a:spcPts val="0"/>
              </a:spcBef>
              <a:spcAft>
                <a:spcPts val="0"/>
              </a:spcAft>
              <a:buNone/>
            </a:pPr>
            <a:r>
              <a:t/>
            </a:r>
            <a:endParaRPr b="1" i="1" sz="1600">
              <a:solidFill>
                <a:srgbClr val="000000"/>
              </a:solidFill>
              <a:latin typeface="Spectral"/>
              <a:ea typeface="Spectral"/>
              <a:cs typeface="Spectral"/>
              <a:sym typeface="Spectral"/>
            </a:endParaRPr>
          </a:p>
          <a:p>
            <a:pPr indent="0" lvl="0" marL="1828800" rtl="0" algn="l">
              <a:spcBef>
                <a:spcPts val="0"/>
              </a:spcBef>
              <a:spcAft>
                <a:spcPts val="0"/>
              </a:spcAft>
              <a:buNone/>
            </a:pPr>
            <a:r>
              <a:t/>
            </a:r>
            <a:endParaRPr b="1" i="1" sz="1600">
              <a:solidFill>
                <a:srgbClr val="000000"/>
              </a:solidFill>
              <a:latin typeface="Spectral"/>
              <a:ea typeface="Spectral"/>
              <a:cs typeface="Spectral"/>
              <a:sym typeface="Spectral"/>
            </a:endParaRPr>
          </a:p>
          <a:p>
            <a:pPr indent="457200" lvl="0" marL="0" rtl="0" algn="l">
              <a:spcBef>
                <a:spcPts val="0"/>
              </a:spcBef>
              <a:spcAft>
                <a:spcPts val="0"/>
              </a:spcAft>
              <a:buNone/>
            </a:pPr>
            <a:r>
              <a:rPr b="1" i="1" lang="en" sz="1600">
                <a:solidFill>
                  <a:srgbClr val="000000"/>
                </a:solidFill>
                <a:latin typeface="Spectral"/>
                <a:ea typeface="Spectral"/>
                <a:cs typeface="Spectral"/>
                <a:sym typeface="Spectral"/>
              </a:rPr>
              <a:t>(2) </a:t>
            </a:r>
            <a:endParaRPr sz="1600">
              <a:solidFill>
                <a:srgbClr val="000000"/>
              </a:solidFill>
              <a:latin typeface="Spectral Medium"/>
              <a:ea typeface="Spectral Medium"/>
              <a:cs typeface="Spectral Medium"/>
              <a:sym typeface="Spectral Medium"/>
            </a:endParaRPr>
          </a:p>
        </p:txBody>
      </p:sp>
      <p:sp>
        <p:nvSpPr>
          <p:cNvPr id="233" name="Google Shape;233;p30"/>
          <p:cNvSpPr txBox="1"/>
          <p:nvPr/>
        </p:nvSpPr>
        <p:spPr>
          <a:xfrm>
            <a:off x="6043900" y="3172075"/>
            <a:ext cx="26973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solidFill>
                  <a:srgbClr val="FF0000"/>
                </a:solidFill>
                <a:latin typeface="Spectral"/>
                <a:ea typeface="Spectral"/>
                <a:cs typeface="Spectral"/>
                <a:sym typeface="Spectral"/>
              </a:rPr>
              <a:t>Bulk plume sets the env</a:t>
            </a:r>
            <a:endParaRPr b="1" sz="1700">
              <a:solidFill>
                <a:srgbClr val="FF0000"/>
              </a:solidFill>
              <a:latin typeface="Spectral"/>
              <a:ea typeface="Spectral"/>
              <a:cs typeface="Spectral"/>
              <a:sym typeface="Spectral"/>
            </a:endParaRPr>
          </a:p>
          <a:p>
            <a:pPr indent="0" lvl="0" marL="0" rtl="0" algn="l">
              <a:spcBef>
                <a:spcPts val="0"/>
              </a:spcBef>
              <a:spcAft>
                <a:spcPts val="0"/>
              </a:spcAft>
              <a:buNone/>
            </a:pPr>
            <a:r>
              <a:rPr b="1" lang="en" sz="1700">
                <a:solidFill>
                  <a:srgbClr val="FF0000"/>
                </a:solidFill>
                <a:latin typeface="Spectral"/>
                <a:ea typeface="Spectral"/>
                <a:cs typeface="Spectral"/>
                <a:sym typeface="Spectral"/>
              </a:rPr>
              <a:t>𝜃</a:t>
            </a:r>
            <a:r>
              <a:rPr b="1" baseline="-25000" i="1" lang="en" sz="1700">
                <a:solidFill>
                  <a:srgbClr val="FF0000"/>
                </a:solidFill>
                <a:latin typeface="Spectral"/>
                <a:ea typeface="Spectral"/>
                <a:cs typeface="Spectral"/>
                <a:sym typeface="Spectral"/>
              </a:rPr>
              <a:t>es</a:t>
            </a:r>
            <a:r>
              <a:rPr b="1" lang="en" sz="1700">
                <a:solidFill>
                  <a:srgbClr val="FF0000"/>
                </a:solidFill>
                <a:latin typeface="Spectral"/>
                <a:ea typeface="Spectral"/>
                <a:cs typeface="Spectral"/>
                <a:sym typeface="Spectral"/>
              </a:rPr>
              <a:t> </a:t>
            </a:r>
            <a:endParaRPr b="1" sz="1700">
              <a:solidFill>
                <a:srgbClr val="FF0000"/>
              </a:solidFill>
              <a:latin typeface="Spectral"/>
              <a:ea typeface="Spectral"/>
              <a:cs typeface="Spectral"/>
              <a:sym typeface="Spectral"/>
            </a:endParaRPr>
          </a:p>
        </p:txBody>
      </p:sp>
      <p:sp>
        <p:nvSpPr>
          <p:cNvPr id="234" name="Google Shape;234;p30"/>
          <p:cNvSpPr txBox="1"/>
          <p:nvPr/>
        </p:nvSpPr>
        <p:spPr>
          <a:xfrm>
            <a:off x="5944550" y="3956275"/>
            <a:ext cx="24864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rgbClr val="0000FF"/>
                </a:solidFill>
                <a:latin typeface="Spectral"/>
                <a:ea typeface="Spectral"/>
                <a:cs typeface="Spectral"/>
                <a:sym typeface="Spectral"/>
              </a:rPr>
              <a:t>Larger entrainment tend to give larger lapse rates </a:t>
            </a:r>
            <a:endParaRPr b="1" sz="1800">
              <a:solidFill>
                <a:srgbClr val="0000FF"/>
              </a:solidFill>
              <a:latin typeface="Spectral"/>
              <a:ea typeface="Spectral"/>
              <a:cs typeface="Spectral"/>
              <a:sym typeface="Spectral"/>
            </a:endParaRPr>
          </a:p>
        </p:txBody>
      </p:sp>
      <p:pic>
        <p:nvPicPr>
          <p:cNvPr id="235" name="Google Shape;235;p30"/>
          <p:cNvPicPr preferRelativeResize="0"/>
          <p:nvPr/>
        </p:nvPicPr>
        <p:blipFill rotWithShape="1">
          <a:blip r:embed="rId4">
            <a:alphaModFix/>
          </a:blip>
          <a:srcRect b="0" l="0" r="18566" t="0"/>
          <a:stretch/>
        </p:blipFill>
        <p:spPr>
          <a:xfrm>
            <a:off x="355877" y="1026950"/>
            <a:ext cx="3743725" cy="4223700"/>
          </a:xfrm>
          <a:prstGeom prst="rect">
            <a:avLst/>
          </a:prstGeom>
          <a:noFill/>
          <a:ln>
            <a:noFill/>
          </a:ln>
        </p:spPr>
      </p:pic>
      <p:sp>
        <p:nvSpPr>
          <p:cNvPr id="236" name="Google Shape;236;p30"/>
          <p:cNvSpPr/>
          <p:nvPr/>
        </p:nvSpPr>
        <p:spPr>
          <a:xfrm>
            <a:off x="1702587" y="1446700"/>
            <a:ext cx="1963850" cy="3246775"/>
          </a:xfrm>
          <a:custGeom>
            <a:rect b="b" l="l" r="r" t="t"/>
            <a:pathLst>
              <a:path extrusionOk="0" h="129871" w="78554">
                <a:moveTo>
                  <a:pt x="78554" y="129871"/>
                </a:moveTo>
                <a:cubicBezTo>
                  <a:pt x="75536" y="128914"/>
                  <a:pt x="65670" y="126191"/>
                  <a:pt x="60443" y="124129"/>
                </a:cubicBezTo>
                <a:cubicBezTo>
                  <a:pt x="55216" y="122068"/>
                  <a:pt x="52860" y="121257"/>
                  <a:pt x="47191" y="117502"/>
                </a:cubicBezTo>
                <a:cubicBezTo>
                  <a:pt x="41522" y="113747"/>
                  <a:pt x="31656" y="106386"/>
                  <a:pt x="26429" y="101600"/>
                </a:cubicBezTo>
                <a:cubicBezTo>
                  <a:pt x="21202" y="96815"/>
                  <a:pt x="20097" y="94973"/>
                  <a:pt x="15827" y="88789"/>
                </a:cubicBezTo>
                <a:cubicBezTo>
                  <a:pt x="11557" y="82605"/>
                  <a:pt x="2943" y="72004"/>
                  <a:pt x="808" y="64494"/>
                </a:cubicBezTo>
                <a:cubicBezTo>
                  <a:pt x="-1327" y="56985"/>
                  <a:pt x="1250" y="50064"/>
                  <a:pt x="3017" y="43732"/>
                </a:cubicBezTo>
                <a:cubicBezTo>
                  <a:pt x="4784" y="37400"/>
                  <a:pt x="7803" y="33793"/>
                  <a:pt x="11410" y="26504"/>
                </a:cubicBezTo>
                <a:cubicBezTo>
                  <a:pt x="15018" y="19215"/>
                  <a:pt x="22453" y="4417"/>
                  <a:pt x="24662" y="0"/>
                </a:cubicBezTo>
              </a:path>
            </a:pathLst>
          </a:custGeom>
          <a:noFill/>
          <a:ln cap="flat" cmpd="sng" w="38100">
            <a:solidFill>
              <a:srgbClr val="0000FF"/>
            </a:solidFill>
            <a:prstDash val="solid"/>
            <a:round/>
            <a:headEnd len="med" w="med" type="none"/>
            <a:tailEnd len="med" w="med" type="none"/>
          </a:ln>
        </p:spPr>
      </p:sp>
      <p:sp>
        <p:nvSpPr>
          <p:cNvPr id="237" name="Google Shape;237;p30"/>
          <p:cNvSpPr/>
          <p:nvPr/>
        </p:nvSpPr>
        <p:spPr>
          <a:xfrm>
            <a:off x="1722775" y="3025925"/>
            <a:ext cx="1071225" cy="1667550"/>
          </a:xfrm>
          <a:custGeom>
            <a:rect b="b" l="l" r="r" t="t"/>
            <a:pathLst>
              <a:path extrusionOk="0" h="66702" w="42849">
                <a:moveTo>
                  <a:pt x="42849" y="66702"/>
                </a:moveTo>
                <a:cubicBezTo>
                  <a:pt x="41450" y="63831"/>
                  <a:pt x="38358" y="55143"/>
                  <a:pt x="34456" y="49474"/>
                </a:cubicBezTo>
                <a:cubicBezTo>
                  <a:pt x="30554" y="43805"/>
                  <a:pt x="23928" y="38283"/>
                  <a:pt x="19437" y="32688"/>
                </a:cubicBezTo>
                <a:cubicBezTo>
                  <a:pt x="14946" y="27093"/>
                  <a:pt x="10750" y="21350"/>
                  <a:pt x="7510" y="15902"/>
                </a:cubicBezTo>
                <a:cubicBezTo>
                  <a:pt x="4271" y="10454"/>
                  <a:pt x="1252" y="2650"/>
                  <a:pt x="0" y="0"/>
                </a:cubicBezTo>
              </a:path>
            </a:pathLst>
          </a:custGeom>
          <a:noFill/>
          <a:ln cap="flat" cmpd="sng" w="38100">
            <a:solidFill>
              <a:srgbClr val="FF0000"/>
            </a:solidFill>
            <a:prstDash val="solid"/>
            <a:round/>
            <a:headEnd len="med" w="med" type="none"/>
            <a:tailEnd len="med" w="med" type="none"/>
          </a:ln>
        </p:spPr>
      </p:sp>
      <p:cxnSp>
        <p:nvCxnSpPr>
          <p:cNvPr id="238" name="Google Shape;238;p30"/>
          <p:cNvCxnSpPr/>
          <p:nvPr/>
        </p:nvCxnSpPr>
        <p:spPr>
          <a:xfrm flipH="1">
            <a:off x="2020825" y="3489750"/>
            <a:ext cx="552300" cy="21900"/>
          </a:xfrm>
          <a:prstGeom prst="straightConnector1">
            <a:avLst/>
          </a:prstGeom>
          <a:noFill/>
          <a:ln cap="flat" cmpd="sng" w="19050">
            <a:solidFill>
              <a:srgbClr val="0000FF"/>
            </a:solidFill>
            <a:prstDash val="solid"/>
            <a:round/>
            <a:headEnd len="med" w="med" type="none"/>
            <a:tailEnd len="med" w="med" type="triangl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pic>
        <p:nvPicPr>
          <p:cNvPr id="243" name="Google Shape;243;p31"/>
          <p:cNvPicPr preferRelativeResize="0"/>
          <p:nvPr/>
        </p:nvPicPr>
        <p:blipFill rotWithShape="1">
          <a:blip r:embed="rId3">
            <a:alphaModFix/>
          </a:blip>
          <a:srcRect b="0" l="0" r="0" t="0"/>
          <a:stretch/>
        </p:blipFill>
        <p:spPr>
          <a:xfrm>
            <a:off x="4024009" y="724925"/>
            <a:ext cx="4597317" cy="4223725"/>
          </a:xfrm>
          <a:prstGeom prst="rect">
            <a:avLst/>
          </a:prstGeom>
          <a:noFill/>
          <a:ln>
            <a:noFill/>
          </a:ln>
        </p:spPr>
      </p:pic>
      <p:pic>
        <p:nvPicPr>
          <p:cNvPr id="244" name="Google Shape;244;p31"/>
          <p:cNvPicPr preferRelativeResize="0"/>
          <p:nvPr/>
        </p:nvPicPr>
        <p:blipFill rotWithShape="1">
          <a:blip r:embed="rId3">
            <a:alphaModFix amt="42000"/>
          </a:blip>
          <a:srcRect b="11524" l="16708" r="18199" t="6621"/>
          <a:stretch/>
        </p:blipFill>
        <p:spPr>
          <a:xfrm>
            <a:off x="4792025" y="1004450"/>
            <a:ext cx="2992500" cy="3457425"/>
          </a:xfrm>
          <a:prstGeom prst="rect">
            <a:avLst/>
          </a:prstGeom>
          <a:noFill/>
          <a:ln>
            <a:noFill/>
          </a:ln>
        </p:spPr>
      </p:pic>
      <p:sp>
        <p:nvSpPr>
          <p:cNvPr id="245" name="Google Shape;245;p31"/>
          <p:cNvSpPr txBox="1"/>
          <p:nvPr>
            <p:ph type="title"/>
          </p:nvPr>
        </p:nvSpPr>
        <p:spPr>
          <a:xfrm>
            <a:off x="311700" y="2331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Putting it together: Entrainment Estimator</a:t>
            </a:r>
            <a:endParaRPr/>
          </a:p>
        </p:txBody>
      </p:sp>
      <p:pic>
        <p:nvPicPr>
          <p:cNvPr id="246" name="Google Shape;246;p31"/>
          <p:cNvPicPr preferRelativeResize="0"/>
          <p:nvPr/>
        </p:nvPicPr>
        <p:blipFill rotWithShape="1">
          <a:blip r:embed="rId4">
            <a:alphaModFix/>
          </a:blip>
          <a:srcRect b="0" l="4489" r="0" t="5499"/>
          <a:stretch/>
        </p:blipFill>
        <p:spPr>
          <a:xfrm>
            <a:off x="4686278" y="1004450"/>
            <a:ext cx="3098247" cy="3543725"/>
          </a:xfrm>
          <a:prstGeom prst="rect">
            <a:avLst/>
          </a:prstGeom>
          <a:noFill/>
          <a:ln>
            <a:noFill/>
          </a:ln>
        </p:spPr>
      </p:pic>
      <p:sp>
        <p:nvSpPr>
          <p:cNvPr id="247" name="Google Shape;247;p31"/>
          <p:cNvSpPr/>
          <p:nvPr/>
        </p:nvSpPr>
        <p:spPr>
          <a:xfrm>
            <a:off x="5156323" y="1108375"/>
            <a:ext cx="1216775" cy="3212500"/>
          </a:xfrm>
          <a:custGeom>
            <a:rect b="b" l="l" r="r" t="t"/>
            <a:pathLst>
              <a:path extrusionOk="0" h="128500" w="48671">
                <a:moveTo>
                  <a:pt x="48671" y="128500"/>
                </a:moveTo>
                <a:cubicBezTo>
                  <a:pt x="47690" y="127461"/>
                  <a:pt x="47169" y="125499"/>
                  <a:pt x="42782" y="122266"/>
                </a:cubicBezTo>
                <a:cubicBezTo>
                  <a:pt x="38395" y="119033"/>
                  <a:pt x="28812" y="116435"/>
                  <a:pt x="22347" y="109104"/>
                </a:cubicBezTo>
                <a:cubicBezTo>
                  <a:pt x="15882" y="101773"/>
                  <a:pt x="7685" y="86418"/>
                  <a:pt x="3990" y="78278"/>
                </a:cubicBezTo>
                <a:cubicBezTo>
                  <a:pt x="296" y="70139"/>
                  <a:pt x="-397" y="67252"/>
                  <a:pt x="180" y="60267"/>
                </a:cubicBezTo>
                <a:cubicBezTo>
                  <a:pt x="757" y="53282"/>
                  <a:pt x="1911" y="46413"/>
                  <a:pt x="7453" y="36368"/>
                </a:cubicBezTo>
                <a:cubicBezTo>
                  <a:pt x="12995" y="26324"/>
                  <a:pt x="29101" y="6061"/>
                  <a:pt x="33431" y="0"/>
                </a:cubicBezTo>
              </a:path>
            </a:pathLst>
          </a:custGeom>
          <a:noFill/>
          <a:ln cap="flat" cmpd="sng" w="38100">
            <a:solidFill>
              <a:schemeClr val="dk1"/>
            </a:solidFill>
            <a:prstDash val="dash"/>
            <a:round/>
            <a:headEnd len="med" w="med" type="none"/>
            <a:tailEnd len="med" w="med" type="none"/>
          </a:ln>
        </p:spPr>
      </p:sp>
      <p:sp>
        <p:nvSpPr>
          <p:cNvPr id="248" name="Google Shape;248;p31"/>
          <p:cNvSpPr/>
          <p:nvPr/>
        </p:nvSpPr>
        <p:spPr>
          <a:xfrm>
            <a:off x="6076950" y="3990950"/>
            <a:ext cx="210300" cy="207900"/>
          </a:xfrm>
          <a:prstGeom prst="ellipse">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31"/>
          <p:cNvSpPr/>
          <p:nvPr/>
        </p:nvSpPr>
        <p:spPr>
          <a:xfrm>
            <a:off x="7836425" y="2580450"/>
            <a:ext cx="441600" cy="117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50" name="Google Shape;250;p31"/>
          <p:cNvCxnSpPr/>
          <p:nvPr/>
        </p:nvCxnSpPr>
        <p:spPr>
          <a:xfrm>
            <a:off x="7879775" y="2637762"/>
            <a:ext cx="354900" cy="3300"/>
          </a:xfrm>
          <a:prstGeom prst="straightConnector1">
            <a:avLst/>
          </a:prstGeom>
          <a:noFill/>
          <a:ln cap="flat" cmpd="sng" w="38100">
            <a:solidFill>
              <a:schemeClr val="dk1"/>
            </a:solidFill>
            <a:prstDash val="dash"/>
            <a:round/>
            <a:headEnd len="med" w="med" type="none"/>
            <a:tailEnd len="med" w="med" type="none"/>
          </a:ln>
        </p:spPr>
      </p:cxnSp>
      <p:sp>
        <p:nvSpPr>
          <p:cNvPr id="251" name="Google Shape;251;p31"/>
          <p:cNvSpPr txBox="1"/>
          <p:nvPr/>
        </p:nvSpPr>
        <p:spPr>
          <a:xfrm>
            <a:off x="509775" y="3827200"/>
            <a:ext cx="3340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FF0000"/>
                </a:solidFill>
                <a:latin typeface="Spectral"/>
                <a:ea typeface="Spectral"/>
                <a:cs typeface="Spectral"/>
                <a:sym typeface="Spectral"/>
              </a:rPr>
              <a:t>Parcel leaves with average properties of ABL</a:t>
            </a:r>
            <a:endParaRPr b="1">
              <a:solidFill>
                <a:srgbClr val="FF0000"/>
              </a:solidFill>
              <a:latin typeface="Spectral"/>
              <a:ea typeface="Spectral"/>
              <a:cs typeface="Spectral"/>
              <a:sym typeface="Spectral"/>
            </a:endParaRPr>
          </a:p>
        </p:txBody>
      </p:sp>
      <p:sp>
        <p:nvSpPr>
          <p:cNvPr id="252" name="Google Shape;252;p31"/>
          <p:cNvSpPr/>
          <p:nvPr/>
        </p:nvSpPr>
        <p:spPr>
          <a:xfrm>
            <a:off x="5639266" y="1091050"/>
            <a:ext cx="1720950" cy="3281800"/>
          </a:xfrm>
          <a:custGeom>
            <a:rect b="b" l="l" r="r" t="t"/>
            <a:pathLst>
              <a:path extrusionOk="0" h="131272" w="68838">
                <a:moveTo>
                  <a:pt x="68838" y="131272"/>
                </a:moveTo>
                <a:cubicBezTo>
                  <a:pt x="64682" y="129540"/>
                  <a:pt x="51578" y="125326"/>
                  <a:pt x="43900" y="120881"/>
                </a:cubicBezTo>
                <a:cubicBezTo>
                  <a:pt x="36222" y="116436"/>
                  <a:pt x="28025" y="111125"/>
                  <a:pt x="22772" y="104602"/>
                </a:cubicBezTo>
                <a:cubicBezTo>
                  <a:pt x="17519" y="98079"/>
                  <a:pt x="16076" y="88612"/>
                  <a:pt x="12381" y="81742"/>
                </a:cubicBezTo>
                <a:cubicBezTo>
                  <a:pt x="8686" y="74872"/>
                  <a:pt x="2278" y="69157"/>
                  <a:pt x="604" y="63384"/>
                </a:cubicBezTo>
                <a:cubicBezTo>
                  <a:pt x="-1070" y="57611"/>
                  <a:pt x="1181" y="52531"/>
                  <a:pt x="2336" y="47105"/>
                </a:cubicBezTo>
                <a:cubicBezTo>
                  <a:pt x="3491" y="41679"/>
                  <a:pt x="6204" y="36137"/>
                  <a:pt x="7532" y="30826"/>
                </a:cubicBezTo>
                <a:cubicBezTo>
                  <a:pt x="8860" y="25515"/>
                  <a:pt x="9149" y="20378"/>
                  <a:pt x="10303" y="15240"/>
                </a:cubicBezTo>
                <a:cubicBezTo>
                  <a:pt x="11458" y="10102"/>
                  <a:pt x="13766" y="2540"/>
                  <a:pt x="14459" y="0"/>
                </a:cubicBezTo>
              </a:path>
            </a:pathLst>
          </a:custGeom>
          <a:noFill/>
          <a:ln cap="flat" cmpd="sng" w="38100">
            <a:solidFill>
              <a:schemeClr val="dk1"/>
            </a:solidFill>
            <a:prstDash val="solid"/>
            <a:round/>
            <a:headEnd len="med" w="med" type="none"/>
            <a:tailEnd len="med" w="med" type="none"/>
          </a:ln>
        </p:spPr>
      </p:sp>
      <p:sp>
        <p:nvSpPr>
          <p:cNvPr id="253" name="Google Shape;253;p3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54" name="Google Shape;254;p3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pic>
        <p:nvPicPr>
          <p:cNvPr id="259" name="Google Shape;259;p32"/>
          <p:cNvPicPr preferRelativeResize="0"/>
          <p:nvPr/>
        </p:nvPicPr>
        <p:blipFill rotWithShape="1">
          <a:blip r:embed="rId3">
            <a:alphaModFix/>
          </a:blip>
          <a:srcRect b="0" l="0" r="0" t="0"/>
          <a:stretch/>
        </p:blipFill>
        <p:spPr>
          <a:xfrm>
            <a:off x="4024009" y="724925"/>
            <a:ext cx="4597317" cy="4223725"/>
          </a:xfrm>
          <a:prstGeom prst="rect">
            <a:avLst/>
          </a:prstGeom>
          <a:noFill/>
          <a:ln>
            <a:noFill/>
          </a:ln>
        </p:spPr>
      </p:pic>
      <p:pic>
        <p:nvPicPr>
          <p:cNvPr id="260" name="Google Shape;260;p32"/>
          <p:cNvPicPr preferRelativeResize="0"/>
          <p:nvPr/>
        </p:nvPicPr>
        <p:blipFill rotWithShape="1">
          <a:blip r:embed="rId3">
            <a:alphaModFix amt="42000"/>
          </a:blip>
          <a:srcRect b="11524" l="16708" r="18199" t="6621"/>
          <a:stretch/>
        </p:blipFill>
        <p:spPr>
          <a:xfrm>
            <a:off x="4792025" y="1004450"/>
            <a:ext cx="2992500" cy="3457425"/>
          </a:xfrm>
          <a:prstGeom prst="rect">
            <a:avLst/>
          </a:prstGeom>
          <a:noFill/>
          <a:ln>
            <a:noFill/>
          </a:ln>
        </p:spPr>
      </p:pic>
      <p:sp>
        <p:nvSpPr>
          <p:cNvPr id="261" name="Google Shape;261;p32"/>
          <p:cNvSpPr txBox="1"/>
          <p:nvPr>
            <p:ph type="title"/>
          </p:nvPr>
        </p:nvSpPr>
        <p:spPr>
          <a:xfrm>
            <a:off x="311700" y="2331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Putting it together: Entrainment Estimator</a:t>
            </a:r>
            <a:endParaRPr/>
          </a:p>
        </p:txBody>
      </p:sp>
      <p:pic>
        <p:nvPicPr>
          <p:cNvPr id="262" name="Google Shape;262;p32"/>
          <p:cNvPicPr preferRelativeResize="0"/>
          <p:nvPr/>
        </p:nvPicPr>
        <p:blipFill rotWithShape="1">
          <a:blip r:embed="rId4">
            <a:alphaModFix/>
          </a:blip>
          <a:srcRect b="0" l="4489" r="0" t="5499"/>
          <a:stretch/>
        </p:blipFill>
        <p:spPr>
          <a:xfrm>
            <a:off x="4686278" y="1004450"/>
            <a:ext cx="3098247" cy="3543725"/>
          </a:xfrm>
          <a:prstGeom prst="rect">
            <a:avLst/>
          </a:prstGeom>
          <a:noFill/>
          <a:ln>
            <a:noFill/>
          </a:ln>
        </p:spPr>
      </p:pic>
      <p:sp>
        <p:nvSpPr>
          <p:cNvPr id="263" name="Google Shape;263;p32"/>
          <p:cNvSpPr/>
          <p:nvPr/>
        </p:nvSpPr>
        <p:spPr>
          <a:xfrm>
            <a:off x="5156323" y="1108375"/>
            <a:ext cx="1216775" cy="3212500"/>
          </a:xfrm>
          <a:custGeom>
            <a:rect b="b" l="l" r="r" t="t"/>
            <a:pathLst>
              <a:path extrusionOk="0" h="128500" w="48671">
                <a:moveTo>
                  <a:pt x="48671" y="128500"/>
                </a:moveTo>
                <a:cubicBezTo>
                  <a:pt x="47690" y="127461"/>
                  <a:pt x="47169" y="125499"/>
                  <a:pt x="42782" y="122266"/>
                </a:cubicBezTo>
                <a:cubicBezTo>
                  <a:pt x="38395" y="119033"/>
                  <a:pt x="28812" y="116435"/>
                  <a:pt x="22347" y="109104"/>
                </a:cubicBezTo>
                <a:cubicBezTo>
                  <a:pt x="15882" y="101773"/>
                  <a:pt x="7685" y="86418"/>
                  <a:pt x="3990" y="78278"/>
                </a:cubicBezTo>
                <a:cubicBezTo>
                  <a:pt x="296" y="70139"/>
                  <a:pt x="-397" y="67252"/>
                  <a:pt x="180" y="60267"/>
                </a:cubicBezTo>
                <a:cubicBezTo>
                  <a:pt x="757" y="53282"/>
                  <a:pt x="1911" y="46413"/>
                  <a:pt x="7453" y="36368"/>
                </a:cubicBezTo>
                <a:cubicBezTo>
                  <a:pt x="12995" y="26324"/>
                  <a:pt x="29101" y="6061"/>
                  <a:pt x="33431" y="0"/>
                </a:cubicBezTo>
              </a:path>
            </a:pathLst>
          </a:custGeom>
          <a:noFill/>
          <a:ln cap="flat" cmpd="sng" w="38100">
            <a:solidFill>
              <a:schemeClr val="dk1"/>
            </a:solidFill>
            <a:prstDash val="dash"/>
            <a:round/>
            <a:headEnd len="med" w="med" type="none"/>
            <a:tailEnd len="med" w="med" type="none"/>
          </a:ln>
        </p:spPr>
      </p:sp>
      <p:sp>
        <p:nvSpPr>
          <p:cNvPr id="264" name="Google Shape;264;p32"/>
          <p:cNvSpPr/>
          <p:nvPr/>
        </p:nvSpPr>
        <p:spPr>
          <a:xfrm>
            <a:off x="6076950" y="3990950"/>
            <a:ext cx="210300" cy="207900"/>
          </a:xfrm>
          <a:prstGeom prst="ellipse">
            <a:avLst/>
          </a:prstGeom>
          <a:solidFill>
            <a:srgbClr val="E06666"/>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32"/>
          <p:cNvSpPr/>
          <p:nvPr/>
        </p:nvSpPr>
        <p:spPr>
          <a:xfrm>
            <a:off x="7836425" y="2580450"/>
            <a:ext cx="441600" cy="117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66" name="Google Shape;266;p32"/>
          <p:cNvCxnSpPr/>
          <p:nvPr/>
        </p:nvCxnSpPr>
        <p:spPr>
          <a:xfrm>
            <a:off x="7879775" y="2637762"/>
            <a:ext cx="354900" cy="3300"/>
          </a:xfrm>
          <a:prstGeom prst="straightConnector1">
            <a:avLst/>
          </a:prstGeom>
          <a:noFill/>
          <a:ln cap="flat" cmpd="sng" w="38100">
            <a:solidFill>
              <a:schemeClr val="dk1"/>
            </a:solidFill>
            <a:prstDash val="dash"/>
            <a:round/>
            <a:headEnd len="med" w="med" type="none"/>
            <a:tailEnd len="med" w="med" type="none"/>
          </a:ln>
        </p:spPr>
      </p:cxnSp>
      <p:sp>
        <p:nvSpPr>
          <p:cNvPr id="267" name="Google Shape;267;p32"/>
          <p:cNvSpPr txBox="1"/>
          <p:nvPr/>
        </p:nvSpPr>
        <p:spPr>
          <a:xfrm>
            <a:off x="509775" y="3827200"/>
            <a:ext cx="3340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E06666"/>
                </a:solidFill>
                <a:latin typeface="Spectral"/>
                <a:ea typeface="Spectral"/>
                <a:cs typeface="Spectral"/>
                <a:sym typeface="Spectral"/>
              </a:rPr>
              <a:t>Parcel leaves with average properties of ABL</a:t>
            </a:r>
            <a:endParaRPr b="1">
              <a:solidFill>
                <a:srgbClr val="E06666"/>
              </a:solidFill>
              <a:latin typeface="Spectral"/>
              <a:ea typeface="Spectral"/>
              <a:cs typeface="Spectral"/>
              <a:sym typeface="Spectral"/>
            </a:endParaRPr>
          </a:p>
        </p:txBody>
      </p:sp>
      <p:sp>
        <p:nvSpPr>
          <p:cNvPr id="268" name="Google Shape;268;p32"/>
          <p:cNvSpPr txBox="1"/>
          <p:nvPr/>
        </p:nvSpPr>
        <p:spPr>
          <a:xfrm>
            <a:off x="352800" y="2082750"/>
            <a:ext cx="3340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FF0000"/>
                </a:solidFill>
                <a:latin typeface="Spectral"/>
                <a:ea typeface="Spectral"/>
                <a:cs typeface="Spectral"/>
                <a:sym typeface="Spectral"/>
              </a:rPr>
              <a:t>At 600 hPa, the bulk plume is equivalent to the env</a:t>
            </a:r>
            <a:endParaRPr b="1">
              <a:solidFill>
                <a:srgbClr val="FF0000"/>
              </a:solidFill>
              <a:latin typeface="Spectral"/>
              <a:ea typeface="Spectral"/>
              <a:cs typeface="Spectral"/>
              <a:sym typeface="Spectral"/>
            </a:endParaRPr>
          </a:p>
        </p:txBody>
      </p:sp>
      <p:sp>
        <p:nvSpPr>
          <p:cNvPr id="269" name="Google Shape;269;p32"/>
          <p:cNvSpPr/>
          <p:nvPr/>
        </p:nvSpPr>
        <p:spPr>
          <a:xfrm>
            <a:off x="5639266" y="1091050"/>
            <a:ext cx="1720950" cy="3281800"/>
          </a:xfrm>
          <a:custGeom>
            <a:rect b="b" l="l" r="r" t="t"/>
            <a:pathLst>
              <a:path extrusionOk="0" h="131272" w="68838">
                <a:moveTo>
                  <a:pt x="68838" y="131272"/>
                </a:moveTo>
                <a:cubicBezTo>
                  <a:pt x="64682" y="129540"/>
                  <a:pt x="51578" y="125326"/>
                  <a:pt x="43900" y="120881"/>
                </a:cubicBezTo>
                <a:cubicBezTo>
                  <a:pt x="36222" y="116436"/>
                  <a:pt x="28025" y="111125"/>
                  <a:pt x="22772" y="104602"/>
                </a:cubicBezTo>
                <a:cubicBezTo>
                  <a:pt x="17519" y="98079"/>
                  <a:pt x="16076" y="88612"/>
                  <a:pt x="12381" y="81742"/>
                </a:cubicBezTo>
                <a:cubicBezTo>
                  <a:pt x="8686" y="74872"/>
                  <a:pt x="2278" y="69157"/>
                  <a:pt x="604" y="63384"/>
                </a:cubicBezTo>
                <a:cubicBezTo>
                  <a:pt x="-1070" y="57611"/>
                  <a:pt x="1181" y="52531"/>
                  <a:pt x="2336" y="47105"/>
                </a:cubicBezTo>
                <a:cubicBezTo>
                  <a:pt x="3491" y="41679"/>
                  <a:pt x="6204" y="36137"/>
                  <a:pt x="7532" y="30826"/>
                </a:cubicBezTo>
                <a:cubicBezTo>
                  <a:pt x="8860" y="25515"/>
                  <a:pt x="9149" y="20378"/>
                  <a:pt x="10303" y="15240"/>
                </a:cubicBezTo>
                <a:cubicBezTo>
                  <a:pt x="11458" y="10102"/>
                  <a:pt x="13766" y="2540"/>
                  <a:pt x="14459" y="0"/>
                </a:cubicBezTo>
              </a:path>
            </a:pathLst>
          </a:custGeom>
          <a:noFill/>
          <a:ln cap="flat" cmpd="sng" w="38100">
            <a:solidFill>
              <a:schemeClr val="dk1"/>
            </a:solidFill>
            <a:prstDash val="solid"/>
            <a:round/>
            <a:headEnd len="med" w="med" type="none"/>
            <a:tailEnd len="med" w="med" type="none"/>
          </a:ln>
        </p:spPr>
      </p:sp>
      <p:sp>
        <p:nvSpPr>
          <p:cNvPr id="270" name="Google Shape;270;p32"/>
          <p:cNvSpPr/>
          <p:nvPr/>
        </p:nvSpPr>
        <p:spPr>
          <a:xfrm>
            <a:off x="5578638" y="2610663"/>
            <a:ext cx="210300" cy="207900"/>
          </a:xfrm>
          <a:prstGeom prst="ellipse">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3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72" name="Google Shape;272;p3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type="title"/>
          </p:nvPr>
        </p:nvSpPr>
        <p:spPr>
          <a:xfrm>
            <a:off x="311700" y="2331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Contents</a:t>
            </a:r>
            <a:endParaRPr/>
          </a:p>
        </p:txBody>
      </p:sp>
      <p:sp>
        <p:nvSpPr>
          <p:cNvPr id="67" name="Google Shape;67;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61950" lvl="0" marL="457200" rtl="0" algn="l">
              <a:spcBef>
                <a:spcPts val="0"/>
              </a:spcBef>
              <a:spcAft>
                <a:spcPts val="0"/>
              </a:spcAft>
              <a:buSzPts val="2100"/>
              <a:buAutoNum type="arabicPeriod"/>
            </a:pPr>
            <a:r>
              <a:rPr lang="en" sz="2100"/>
              <a:t>The ‘Pickup’ diagnostic - </a:t>
            </a:r>
            <a:r>
              <a:rPr b="1" lang="en" sz="2100"/>
              <a:t>HOW</a:t>
            </a:r>
            <a:r>
              <a:rPr lang="en" sz="2100"/>
              <a:t> CMIP6 models get precipitation wrong</a:t>
            </a:r>
            <a:endParaRPr sz="2100"/>
          </a:p>
          <a:p>
            <a:pPr indent="-361950" lvl="0" marL="457200" rtl="0" algn="l">
              <a:spcBef>
                <a:spcPts val="0"/>
              </a:spcBef>
              <a:spcAft>
                <a:spcPts val="0"/>
              </a:spcAft>
              <a:buSzPts val="2100"/>
              <a:buAutoNum type="arabicPeriod"/>
            </a:pPr>
            <a:r>
              <a:rPr lang="en" sz="2100"/>
              <a:t>Pseudo-entrainment diagnostic - </a:t>
            </a:r>
            <a:r>
              <a:rPr b="1" lang="en" sz="2100"/>
              <a:t>WHY</a:t>
            </a:r>
            <a:r>
              <a:rPr lang="en" sz="2100"/>
              <a:t> CMIP6 models get precipitation wrong</a:t>
            </a:r>
            <a:endParaRPr sz="2100"/>
          </a:p>
          <a:p>
            <a:pPr indent="-361950" lvl="0" marL="457200" rtl="0" algn="l">
              <a:spcBef>
                <a:spcPts val="0"/>
              </a:spcBef>
              <a:spcAft>
                <a:spcPts val="0"/>
              </a:spcAft>
              <a:buSzPts val="2100"/>
              <a:buAutoNum type="arabicPeriod"/>
            </a:pPr>
            <a:r>
              <a:rPr lang="en" sz="2100"/>
              <a:t>Bulk plume formulation of buoyancy and its factors</a:t>
            </a:r>
            <a:endParaRPr sz="2100"/>
          </a:p>
          <a:p>
            <a:pPr indent="-361950" lvl="0" marL="457200" rtl="0" algn="l">
              <a:spcBef>
                <a:spcPts val="0"/>
              </a:spcBef>
              <a:spcAft>
                <a:spcPts val="0"/>
              </a:spcAft>
              <a:buSzPts val="2100"/>
              <a:buAutoNum type="arabicPeriod"/>
            </a:pPr>
            <a:r>
              <a:rPr lang="en" sz="2100"/>
              <a:t>The Tradeoff :</a:t>
            </a:r>
            <a:r>
              <a:rPr b="1" i="1" lang="en" sz="2100"/>
              <a:t> If a model entrains too heavily (little), it will need to compensate with higher (lower) climatological moisture to </a:t>
            </a:r>
            <a:r>
              <a:rPr b="1" i="1" lang="en" sz="2100"/>
              <a:t>produce</a:t>
            </a:r>
            <a:r>
              <a:rPr b="1" i="1" lang="en" sz="2100"/>
              <a:t> a realistic environmental temperature lapse rate</a:t>
            </a:r>
            <a:endParaRPr b="1" i="1" sz="21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pic>
        <p:nvPicPr>
          <p:cNvPr id="277" name="Google Shape;277;p33"/>
          <p:cNvPicPr preferRelativeResize="0"/>
          <p:nvPr/>
        </p:nvPicPr>
        <p:blipFill rotWithShape="1">
          <a:blip r:embed="rId3">
            <a:alphaModFix/>
          </a:blip>
          <a:srcRect b="0" l="0" r="0" t="0"/>
          <a:stretch/>
        </p:blipFill>
        <p:spPr>
          <a:xfrm>
            <a:off x="4024009" y="724925"/>
            <a:ext cx="4597317" cy="4223725"/>
          </a:xfrm>
          <a:prstGeom prst="rect">
            <a:avLst/>
          </a:prstGeom>
          <a:noFill/>
          <a:ln>
            <a:noFill/>
          </a:ln>
        </p:spPr>
      </p:pic>
      <p:pic>
        <p:nvPicPr>
          <p:cNvPr id="278" name="Google Shape;278;p33"/>
          <p:cNvPicPr preferRelativeResize="0"/>
          <p:nvPr/>
        </p:nvPicPr>
        <p:blipFill rotWithShape="1">
          <a:blip r:embed="rId3">
            <a:alphaModFix amt="42000"/>
          </a:blip>
          <a:srcRect b="11524" l="16708" r="18199" t="6621"/>
          <a:stretch/>
        </p:blipFill>
        <p:spPr>
          <a:xfrm>
            <a:off x="4792025" y="1004450"/>
            <a:ext cx="2992500" cy="3457425"/>
          </a:xfrm>
          <a:prstGeom prst="rect">
            <a:avLst/>
          </a:prstGeom>
          <a:noFill/>
          <a:ln>
            <a:noFill/>
          </a:ln>
        </p:spPr>
      </p:pic>
      <p:sp>
        <p:nvSpPr>
          <p:cNvPr id="279" name="Google Shape;279;p33"/>
          <p:cNvSpPr txBox="1"/>
          <p:nvPr>
            <p:ph type="title"/>
          </p:nvPr>
        </p:nvSpPr>
        <p:spPr>
          <a:xfrm>
            <a:off x="311700" y="2331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Putting it together: Entrainment Estimator</a:t>
            </a:r>
            <a:endParaRPr/>
          </a:p>
        </p:txBody>
      </p:sp>
      <p:pic>
        <p:nvPicPr>
          <p:cNvPr id="280" name="Google Shape;280;p33"/>
          <p:cNvPicPr preferRelativeResize="0"/>
          <p:nvPr/>
        </p:nvPicPr>
        <p:blipFill rotWithShape="1">
          <a:blip r:embed="rId4">
            <a:alphaModFix/>
          </a:blip>
          <a:srcRect b="0" l="4489" r="0" t="5499"/>
          <a:stretch/>
        </p:blipFill>
        <p:spPr>
          <a:xfrm>
            <a:off x="4686278" y="1004450"/>
            <a:ext cx="3098247" cy="3543725"/>
          </a:xfrm>
          <a:prstGeom prst="rect">
            <a:avLst/>
          </a:prstGeom>
          <a:noFill/>
          <a:ln>
            <a:noFill/>
          </a:ln>
        </p:spPr>
      </p:pic>
      <p:sp>
        <p:nvSpPr>
          <p:cNvPr id="281" name="Google Shape;281;p33"/>
          <p:cNvSpPr/>
          <p:nvPr/>
        </p:nvSpPr>
        <p:spPr>
          <a:xfrm>
            <a:off x="5156323" y="1108375"/>
            <a:ext cx="1216775" cy="3212500"/>
          </a:xfrm>
          <a:custGeom>
            <a:rect b="b" l="l" r="r" t="t"/>
            <a:pathLst>
              <a:path extrusionOk="0" h="128500" w="48671">
                <a:moveTo>
                  <a:pt x="48671" y="128500"/>
                </a:moveTo>
                <a:cubicBezTo>
                  <a:pt x="47690" y="127461"/>
                  <a:pt x="47169" y="125499"/>
                  <a:pt x="42782" y="122266"/>
                </a:cubicBezTo>
                <a:cubicBezTo>
                  <a:pt x="38395" y="119033"/>
                  <a:pt x="28812" y="116435"/>
                  <a:pt x="22347" y="109104"/>
                </a:cubicBezTo>
                <a:cubicBezTo>
                  <a:pt x="15882" y="101773"/>
                  <a:pt x="7685" y="86418"/>
                  <a:pt x="3990" y="78278"/>
                </a:cubicBezTo>
                <a:cubicBezTo>
                  <a:pt x="296" y="70139"/>
                  <a:pt x="-397" y="67252"/>
                  <a:pt x="180" y="60267"/>
                </a:cubicBezTo>
                <a:cubicBezTo>
                  <a:pt x="757" y="53282"/>
                  <a:pt x="1911" y="46413"/>
                  <a:pt x="7453" y="36368"/>
                </a:cubicBezTo>
                <a:cubicBezTo>
                  <a:pt x="12995" y="26324"/>
                  <a:pt x="29101" y="6061"/>
                  <a:pt x="33431" y="0"/>
                </a:cubicBezTo>
              </a:path>
            </a:pathLst>
          </a:custGeom>
          <a:noFill/>
          <a:ln cap="flat" cmpd="sng" w="38100">
            <a:solidFill>
              <a:schemeClr val="dk1"/>
            </a:solidFill>
            <a:prstDash val="dash"/>
            <a:round/>
            <a:headEnd len="med" w="med" type="none"/>
            <a:tailEnd len="med" w="med" type="none"/>
          </a:ln>
        </p:spPr>
      </p:sp>
      <p:sp>
        <p:nvSpPr>
          <p:cNvPr id="282" name="Google Shape;282;p33"/>
          <p:cNvSpPr/>
          <p:nvPr/>
        </p:nvSpPr>
        <p:spPr>
          <a:xfrm>
            <a:off x="7836425" y="2580450"/>
            <a:ext cx="441600" cy="117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83" name="Google Shape;283;p33"/>
          <p:cNvCxnSpPr/>
          <p:nvPr/>
        </p:nvCxnSpPr>
        <p:spPr>
          <a:xfrm>
            <a:off x="7879775" y="2637762"/>
            <a:ext cx="354900" cy="3300"/>
          </a:xfrm>
          <a:prstGeom prst="straightConnector1">
            <a:avLst/>
          </a:prstGeom>
          <a:noFill/>
          <a:ln cap="flat" cmpd="sng" w="38100">
            <a:solidFill>
              <a:schemeClr val="dk1"/>
            </a:solidFill>
            <a:prstDash val="dash"/>
            <a:round/>
            <a:headEnd len="med" w="med" type="none"/>
            <a:tailEnd len="med" w="med" type="none"/>
          </a:ln>
        </p:spPr>
      </p:cxnSp>
      <p:sp>
        <p:nvSpPr>
          <p:cNvPr id="284" name="Google Shape;284;p33"/>
          <p:cNvSpPr txBox="1"/>
          <p:nvPr/>
        </p:nvSpPr>
        <p:spPr>
          <a:xfrm>
            <a:off x="509775" y="3827200"/>
            <a:ext cx="3340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E06666"/>
                </a:solidFill>
                <a:latin typeface="Spectral"/>
                <a:ea typeface="Spectral"/>
                <a:cs typeface="Spectral"/>
                <a:sym typeface="Spectral"/>
              </a:rPr>
              <a:t>Parcel leaves with average properties of ABL</a:t>
            </a:r>
            <a:endParaRPr b="1">
              <a:solidFill>
                <a:srgbClr val="E06666"/>
              </a:solidFill>
              <a:latin typeface="Spectral"/>
              <a:ea typeface="Spectral"/>
              <a:cs typeface="Spectral"/>
              <a:sym typeface="Spectral"/>
            </a:endParaRPr>
          </a:p>
        </p:txBody>
      </p:sp>
      <p:sp>
        <p:nvSpPr>
          <p:cNvPr id="285" name="Google Shape;285;p33"/>
          <p:cNvSpPr txBox="1"/>
          <p:nvPr/>
        </p:nvSpPr>
        <p:spPr>
          <a:xfrm>
            <a:off x="352800" y="2082750"/>
            <a:ext cx="3340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FF0000"/>
                </a:solidFill>
                <a:latin typeface="Spectral"/>
                <a:ea typeface="Spectral"/>
                <a:cs typeface="Spectral"/>
                <a:sym typeface="Spectral"/>
              </a:rPr>
              <a:t>At 600 hPa, the bulk plume is equivalent to the env</a:t>
            </a:r>
            <a:endParaRPr b="1">
              <a:solidFill>
                <a:srgbClr val="FF0000"/>
              </a:solidFill>
              <a:latin typeface="Spectral"/>
              <a:ea typeface="Spectral"/>
              <a:cs typeface="Spectral"/>
              <a:sym typeface="Spectral"/>
            </a:endParaRPr>
          </a:p>
        </p:txBody>
      </p:sp>
      <p:sp>
        <p:nvSpPr>
          <p:cNvPr id="286" name="Google Shape;286;p33"/>
          <p:cNvSpPr/>
          <p:nvPr/>
        </p:nvSpPr>
        <p:spPr>
          <a:xfrm>
            <a:off x="5639266" y="1091050"/>
            <a:ext cx="1720950" cy="3281800"/>
          </a:xfrm>
          <a:custGeom>
            <a:rect b="b" l="l" r="r" t="t"/>
            <a:pathLst>
              <a:path extrusionOk="0" h="131272" w="68838">
                <a:moveTo>
                  <a:pt x="68838" y="131272"/>
                </a:moveTo>
                <a:cubicBezTo>
                  <a:pt x="64682" y="129540"/>
                  <a:pt x="51578" y="125326"/>
                  <a:pt x="43900" y="120881"/>
                </a:cubicBezTo>
                <a:cubicBezTo>
                  <a:pt x="36222" y="116436"/>
                  <a:pt x="28025" y="111125"/>
                  <a:pt x="22772" y="104602"/>
                </a:cubicBezTo>
                <a:cubicBezTo>
                  <a:pt x="17519" y="98079"/>
                  <a:pt x="16076" y="88612"/>
                  <a:pt x="12381" y="81742"/>
                </a:cubicBezTo>
                <a:cubicBezTo>
                  <a:pt x="8686" y="74872"/>
                  <a:pt x="2278" y="69157"/>
                  <a:pt x="604" y="63384"/>
                </a:cubicBezTo>
                <a:cubicBezTo>
                  <a:pt x="-1070" y="57611"/>
                  <a:pt x="1181" y="52531"/>
                  <a:pt x="2336" y="47105"/>
                </a:cubicBezTo>
                <a:cubicBezTo>
                  <a:pt x="3491" y="41679"/>
                  <a:pt x="6204" y="36137"/>
                  <a:pt x="7532" y="30826"/>
                </a:cubicBezTo>
                <a:cubicBezTo>
                  <a:pt x="8860" y="25515"/>
                  <a:pt x="9149" y="20378"/>
                  <a:pt x="10303" y="15240"/>
                </a:cubicBezTo>
                <a:cubicBezTo>
                  <a:pt x="11458" y="10102"/>
                  <a:pt x="13766" y="2540"/>
                  <a:pt x="14459" y="0"/>
                </a:cubicBezTo>
              </a:path>
            </a:pathLst>
          </a:custGeom>
          <a:noFill/>
          <a:ln cap="flat" cmpd="sng" w="38100">
            <a:solidFill>
              <a:schemeClr val="dk1"/>
            </a:solidFill>
            <a:prstDash val="solid"/>
            <a:round/>
            <a:headEnd len="med" w="med" type="none"/>
            <a:tailEnd len="med" w="med" type="none"/>
          </a:ln>
        </p:spPr>
      </p:sp>
      <p:sp>
        <p:nvSpPr>
          <p:cNvPr id="287" name="Google Shape;287;p33"/>
          <p:cNvSpPr/>
          <p:nvPr/>
        </p:nvSpPr>
        <p:spPr>
          <a:xfrm>
            <a:off x="5195450" y="2727625"/>
            <a:ext cx="1359475" cy="1298850"/>
          </a:xfrm>
          <a:custGeom>
            <a:rect b="b" l="l" r="r" t="t"/>
            <a:pathLst>
              <a:path extrusionOk="0" h="51954" w="54379">
                <a:moveTo>
                  <a:pt x="0" y="692"/>
                </a:moveTo>
                <a:lnTo>
                  <a:pt x="20089" y="0"/>
                </a:lnTo>
                <a:lnTo>
                  <a:pt x="24938" y="8659"/>
                </a:lnTo>
                <a:lnTo>
                  <a:pt x="30480" y="16971"/>
                </a:lnTo>
                <a:lnTo>
                  <a:pt x="36022" y="31172"/>
                </a:lnTo>
                <a:lnTo>
                  <a:pt x="38100" y="36368"/>
                </a:lnTo>
                <a:lnTo>
                  <a:pt x="43296" y="43641"/>
                </a:lnTo>
                <a:lnTo>
                  <a:pt x="54379" y="51954"/>
                </a:lnTo>
                <a:lnTo>
                  <a:pt x="30480" y="51261"/>
                </a:lnTo>
                <a:lnTo>
                  <a:pt x="23207" y="45027"/>
                </a:lnTo>
                <a:lnTo>
                  <a:pt x="15933" y="34982"/>
                </a:lnTo>
                <a:lnTo>
                  <a:pt x="9352" y="23899"/>
                </a:lnTo>
                <a:lnTo>
                  <a:pt x="4157" y="13508"/>
                </a:lnTo>
                <a:close/>
              </a:path>
            </a:pathLst>
          </a:custGeom>
          <a:solidFill>
            <a:srgbClr val="4A86E8"/>
          </a:solidFill>
          <a:ln cap="flat" cmpd="sng" w="28575">
            <a:solidFill>
              <a:srgbClr val="4A86E8"/>
            </a:solidFill>
            <a:prstDash val="solid"/>
            <a:round/>
            <a:headEnd len="med" w="med" type="none"/>
            <a:tailEnd len="med" w="med" type="none"/>
          </a:ln>
        </p:spPr>
      </p:sp>
      <p:sp>
        <p:nvSpPr>
          <p:cNvPr id="288" name="Google Shape;288;p33"/>
          <p:cNvSpPr/>
          <p:nvPr/>
        </p:nvSpPr>
        <p:spPr>
          <a:xfrm>
            <a:off x="5578638" y="2610663"/>
            <a:ext cx="210300" cy="207900"/>
          </a:xfrm>
          <a:prstGeom prst="ellipse">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33"/>
          <p:cNvSpPr/>
          <p:nvPr/>
        </p:nvSpPr>
        <p:spPr>
          <a:xfrm>
            <a:off x="6076950" y="3990950"/>
            <a:ext cx="210300" cy="207900"/>
          </a:xfrm>
          <a:prstGeom prst="ellipse">
            <a:avLst/>
          </a:prstGeom>
          <a:solidFill>
            <a:srgbClr val="E06666"/>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90" name="Google Shape;290;p33"/>
          <p:cNvCxnSpPr>
            <a:stCxn id="291" idx="3"/>
          </p:cNvCxnSpPr>
          <p:nvPr/>
        </p:nvCxnSpPr>
        <p:spPr>
          <a:xfrm flipH="1" rot="10800000">
            <a:off x="3096600" y="3281950"/>
            <a:ext cx="2159400" cy="95100"/>
          </a:xfrm>
          <a:prstGeom prst="straightConnector1">
            <a:avLst/>
          </a:prstGeom>
          <a:noFill/>
          <a:ln cap="flat" cmpd="sng" w="28575">
            <a:solidFill>
              <a:srgbClr val="0000FF"/>
            </a:solidFill>
            <a:prstDash val="solid"/>
            <a:round/>
            <a:headEnd len="med" w="med" type="none"/>
            <a:tailEnd len="med" w="med" type="triangle"/>
          </a:ln>
        </p:spPr>
      </p:cxnSp>
      <p:sp>
        <p:nvSpPr>
          <p:cNvPr id="291" name="Google Shape;291;p33"/>
          <p:cNvSpPr txBox="1"/>
          <p:nvPr/>
        </p:nvSpPr>
        <p:spPr>
          <a:xfrm>
            <a:off x="949200" y="2853700"/>
            <a:ext cx="21474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0000FF"/>
                </a:solidFill>
                <a:latin typeface="Spectral"/>
                <a:ea typeface="Spectral"/>
                <a:cs typeface="Spectral"/>
                <a:sym typeface="Spectral"/>
              </a:rPr>
              <a:t>Incorporated some fraction, ε, of environmental air from this layer</a:t>
            </a:r>
            <a:endParaRPr b="1">
              <a:solidFill>
                <a:srgbClr val="0000FF"/>
              </a:solidFill>
              <a:latin typeface="Spectral"/>
              <a:ea typeface="Spectral"/>
              <a:cs typeface="Spectral"/>
              <a:sym typeface="Spectral"/>
            </a:endParaRPr>
          </a:p>
        </p:txBody>
      </p:sp>
      <p:sp>
        <p:nvSpPr>
          <p:cNvPr id="292" name="Google Shape;292;p3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93" name="Google Shape;293;p3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pic>
        <p:nvPicPr>
          <p:cNvPr id="298" name="Google Shape;298;p34"/>
          <p:cNvPicPr preferRelativeResize="0"/>
          <p:nvPr/>
        </p:nvPicPr>
        <p:blipFill rotWithShape="1">
          <a:blip r:embed="rId3">
            <a:alphaModFix/>
          </a:blip>
          <a:srcRect b="63367" l="0" r="0" t="0"/>
          <a:stretch/>
        </p:blipFill>
        <p:spPr>
          <a:xfrm>
            <a:off x="3377775" y="188425"/>
            <a:ext cx="5574501" cy="2672064"/>
          </a:xfrm>
          <a:prstGeom prst="rect">
            <a:avLst/>
          </a:prstGeom>
          <a:noFill/>
          <a:ln>
            <a:noFill/>
          </a:ln>
        </p:spPr>
      </p:pic>
      <p:sp>
        <p:nvSpPr>
          <p:cNvPr id="299" name="Google Shape;299;p34"/>
          <p:cNvSpPr txBox="1"/>
          <p:nvPr>
            <p:ph type="title"/>
          </p:nvPr>
        </p:nvSpPr>
        <p:spPr>
          <a:xfrm>
            <a:off x="311700" y="2331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Lapse Rates</a:t>
            </a:r>
            <a:endParaRPr/>
          </a:p>
        </p:txBody>
      </p:sp>
      <p:sp>
        <p:nvSpPr>
          <p:cNvPr id="300" name="Google Shape;300;p34"/>
          <p:cNvSpPr txBox="1"/>
          <p:nvPr/>
        </p:nvSpPr>
        <p:spPr>
          <a:xfrm>
            <a:off x="3351650" y="4410475"/>
            <a:ext cx="5644500" cy="78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300">
                <a:latin typeface="Spectral Medium"/>
                <a:ea typeface="Spectral Medium"/>
                <a:cs typeface="Spectral Medium"/>
                <a:sym typeface="Spectral Medium"/>
              </a:rPr>
              <a:t>Average 𝜃</a:t>
            </a:r>
            <a:r>
              <a:rPr baseline="-25000" i="1" lang="en" sz="1300">
                <a:latin typeface="Spectral Medium"/>
                <a:ea typeface="Spectral Medium"/>
                <a:cs typeface="Spectral Medium"/>
                <a:sym typeface="Spectral Medium"/>
              </a:rPr>
              <a:t>e</a:t>
            </a:r>
            <a:r>
              <a:rPr i="1" lang="en" sz="1300">
                <a:latin typeface="Spectral Medium"/>
                <a:ea typeface="Spectral Medium"/>
                <a:cs typeface="Spectral Medium"/>
                <a:sym typeface="Spectral Medium"/>
              </a:rPr>
              <a:t> in the boundary layer vs 𝜃</a:t>
            </a:r>
            <a:r>
              <a:rPr baseline="-25000" i="1" lang="en" sz="1300">
                <a:latin typeface="Spectral Medium"/>
                <a:ea typeface="Spectral Medium"/>
                <a:cs typeface="Spectral Medium"/>
                <a:sym typeface="Spectral Medium"/>
              </a:rPr>
              <a:t>es</a:t>
            </a:r>
            <a:r>
              <a:rPr i="1" lang="en" sz="1300">
                <a:latin typeface="Spectral Medium"/>
                <a:ea typeface="Spectral Medium"/>
                <a:cs typeface="Spectral Medium"/>
                <a:sym typeface="Spectral Medium"/>
              </a:rPr>
              <a:t> at 600 hPa of the average profiles during raining events. </a:t>
            </a:r>
            <a:r>
              <a:rPr i="1" lang="en" sz="1300">
                <a:solidFill>
                  <a:schemeClr val="dk1"/>
                </a:solidFill>
                <a:latin typeface="Spectral Medium"/>
                <a:ea typeface="Spectral Medium"/>
                <a:cs typeface="Spectral Medium"/>
                <a:sym typeface="Spectral Medium"/>
              </a:rPr>
              <a:t>Ellipse is 95% confidence ellipse</a:t>
            </a:r>
            <a:endParaRPr i="1" sz="1300">
              <a:solidFill>
                <a:schemeClr val="dk1"/>
              </a:solidFill>
              <a:latin typeface="Spectral Medium"/>
              <a:ea typeface="Spectral Medium"/>
              <a:cs typeface="Spectral Medium"/>
              <a:sym typeface="Spectral Medium"/>
            </a:endParaRPr>
          </a:p>
          <a:p>
            <a:pPr indent="0" lvl="0" marL="0" rtl="0" algn="l">
              <a:spcBef>
                <a:spcPts val="0"/>
              </a:spcBef>
              <a:spcAft>
                <a:spcPts val="0"/>
              </a:spcAft>
              <a:buNone/>
            </a:pPr>
            <a:r>
              <a:t/>
            </a:r>
            <a:endParaRPr i="1" sz="1300"/>
          </a:p>
        </p:txBody>
      </p:sp>
      <p:cxnSp>
        <p:nvCxnSpPr>
          <p:cNvPr id="301" name="Google Shape;301;p34"/>
          <p:cNvCxnSpPr/>
          <p:nvPr/>
        </p:nvCxnSpPr>
        <p:spPr>
          <a:xfrm rot="10800000">
            <a:off x="6264275" y="579000"/>
            <a:ext cx="10800" cy="634200"/>
          </a:xfrm>
          <a:prstGeom prst="straightConnector1">
            <a:avLst/>
          </a:prstGeom>
          <a:noFill/>
          <a:ln cap="flat" cmpd="sng" w="28575">
            <a:solidFill>
              <a:srgbClr val="0000FF"/>
            </a:solidFill>
            <a:prstDash val="solid"/>
            <a:round/>
            <a:headEnd len="med" w="med" type="triangle"/>
            <a:tailEnd len="med" w="med" type="triangle"/>
          </a:ln>
        </p:spPr>
      </p:cxnSp>
      <p:sp>
        <p:nvSpPr>
          <p:cNvPr id="302" name="Google Shape;302;p34"/>
          <p:cNvSpPr txBox="1"/>
          <p:nvPr/>
        </p:nvSpPr>
        <p:spPr>
          <a:xfrm>
            <a:off x="6432675" y="564550"/>
            <a:ext cx="12813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0000FF"/>
                </a:solidFill>
                <a:latin typeface="Spectral"/>
                <a:ea typeface="Spectral"/>
                <a:cs typeface="Spectral"/>
                <a:sym typeface="Spectral"/>
              </a:rPr>
              <a:t>Plume lapse rate</a:t>
            </a:r>
            <a:endParaRPr b="1" sz="1600">
              <a:solidFill>
                <a:srgbClr val="0000FF"/>
              </a:solidFill>
              <a:latin typeface="Spectral"/>
              <a:ea typeface="Spectral"/>
              <a:cs typeface="Spectral"/>
              <a:sym typeface="Spectral"/>
            </a:endParaRPr>
          </a:p>
        </p:txBody>
      </p:sp>
      <p:sp>
        <p:nvSpPr>
          <p:cNvPr id="303" name="Google Shape;303;p34"/>
          <p:cNvSpPr txBox="1"/>
          <p:nvPr>
            <p:ph idx="1" type="body"/>
          </p:nvPr>
        </p:nvSpPr>
        <p:spPr>
          <a:xfrm>
            <a:off x="311700" y="1152475"/>
            <a:ext cx="30399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b="1" lang="en" sz="1800">
                <a:latin typeface="Spectral"/>
                <a:ea typeface="Spectral"/>
                <a:cs typeface="Spectral"/>
                <a:sym typeface="Spectral"/>
              </a:rPr>
              <a:t>Boundary layer 𝜃</a:t>
            </a:r>
            <a:r>
              <a:rPr b="1" baseline="-25000" lang="en" sz="1800">
                <a:latin typeface="Spectral"/>
                <a:ea typeface="Spectral"/>
                <a:cs typeface="Spectral"/>
                <a:sym typeface="Spectral"/>
              </a:rPr>
              <a:t>e</a:t>
            </a:r>
            <a:r>
              <a:rPr b="1" lang="en" sz="1800">
                <a:latin typeface="Spectral"/>
                <a:ea typeface="Spectral"/>
                <a:cs typeface="Spectral"/>
                <a:sym typeface="Spectral"/>
              </a:rPr>
              <a:t> and the 𝜃</a:t>
            </a:r>
            <a:r>
              <a:rPr b="1" baseline="-25000" lang="en" sz="1800">
                <a:latin typeface="Spectral"/>
                <a:ea typeface="Spectral"/>
                <a:cs typeface="Spectral"/>
                <a:sym typeface="Spectral"/>
              </a:rPr>
              <a:t>es</a:t>
            </a:r>
            <a:r>
              <a:rPr b="1" lang="en" sz="1800">
                <a:latin typeface="Spectral"/>
                <a:ea typeface="Spectral"/>
                <a:cs typeface="Spectral"/>
                <a:sym typeface="Spectral"/>
              </a:rPr>
              <a:t> in upper free troposphere (here 600 hPa) estimate the plume </a:t>
            </a:r>
            <a:r>
              <a:rPr b="1" lang="en" sz="1800">
                <a:solidFill>
                  <a:srgbClr val="0000FF"/>
                </a:solidFill>
              </a:rPr>
              <a:t>lapse rate</a:t>
            </a:r>
            <a:r>
              <a:rPr b="1" lang="en" sz="1800">
                <a:latin typeface="Spectral"/>
                <a:ea typeface="Spectral"/>
                <a:cs typeface="Spectral"/>
                <a:sym typeface="Spectral"/>
              </a:rPr>
              <a:t> </a:t>
            </a:r>
            <a:endParaRPr b="1" sz="1800">
              <a:latin typeface="Spectral"/>
              <a:ea typeface="Spectral"/>
              <a:cs typeface="Spectral"/>
              <a:sym typeface="Spectral"/>
            </a:endParaRPr>
          </a:p>
          <a:p>
            <a:pPr indent="0" lvl="0" marL="0" rtl="0" algn="l">
              <a:spcBef>
                <a:spcPts val="1200"/>
              </a:spcBef>
              <a:spcAft>
                <a:spcPts val="0"/>
              </a:spcAft>
              <a:buNone/>
            </a:pPr>
            <a:r>
              <a:t/>
            </a:r>
            <a:endParaRPr/>
          </a:p>
          <a:p>
            <a:pPr indent="0" lvl="0" marL="457200" rtl="0" algn="l">
              <a:spcBef>
                <a:spcPts val="1200"/>
              </a:spcBef>
              <a:spcAft>
                <a:spcPts val="0"/>
              </a:spcAft>
              <a:buNone/>
            </a:pPr>
            <a:r>
              <a:t/>
            </a:r>
            <a:endParaRPr/>
          </a:p>
          <a:p>
            <a:pPr indent="0" lvl="0" marL="0" rtl="0" algn="l">
              <a:spcBef>
                <a:spcPts val="1200"/>
              </a:spcBef>
              <a:spcAft>
                <a:spcPts val="1200"/>
              </a:spcAft>
              <a:buNone/>
            </a:pPr>
            <a:r>
              <a:t/>
            </a:r>
            <a:endParaRPr b="1" sz="1400">
              <a:solidFill>
                <a:srgbClr val="0000FF"/>
              </a:solidFill>
              <a:latin typeface="Spectral"/>
              <a:ea typeface="Spectral"/>
              <a:cs typeface="Spectral"/>
              <a:sym typeface="Spectral"/>
            </a:endParaRPr>
          </a:p>
        </p:txBody>
      </p:sp>
      <p:sp>
        <p:nvSpPr>
          <p:cNvPr id="304" name="Google Shape;304;p3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305" name="Google Shape;305;p34"/>
          <p:cNvPicPr preferRelativeResize="0"/>
          <p:nvPr/>
        </p:nvPicPr>
        <p:blipFill rotWithShape="1">
          <a:blip r:embed="rId3">
            <a:alphaModFix/>
          </a:blip>
          <a:srcRect b="0" l="0" r="0" t="79558"/>
          <a:stretch/>
        </p:blipFill>
        <p:spPr>
          <a:xfrm>
            <a:off x="3377775" y="2879224"/>
            <a:ext cx="5574501" cy="149107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pic>
        <p:nvPicPr>
          <p:cNvPr id="310" name="Google Shape;310;p35"/>
          <p:cNvPicPr preferRelativeResize="0"/>
          <p:nvPr/>
        </p:nvPicPr>
        <p:blipFill rotWithShape="1">
          <a:blip r:embed="rId3">
            <a:alphaModFix/>
          </a:blip>
          <a:srcRect b="0" l="0" r="0" t="79558"/>
          <a:stretch/>
        </p:blipFill>
        <p:spPr>
          <a:xfrm>
            <a:off x="3377775" y="2879224"/>
            <a:ext cx="5574501" cy="1491077"/>
          </a:xfrm>
          <a:prstGeom prst="rect">
            <a:avLst/>
          </a:prstGeom>
          <a:noFill/>
          <a:ln>
            <a:noFill/>
          </a:ln>
        </p:spPr>
      </p:pic>
      <p:pic>
        <p:nvPicPr>
          <p:cNvPr id="311" name="Google Shape;311;p35"/>
          <p:cNvPicPr preferRelativeResize="0"/>
          <p:nvPr/>
        </p:nvPicPr>
        <p:blipFill rotWithShape="1">
          <a:blip r:embed="rId3">
            <a:alphaModFix/>
          </a:blip>
          <a:srcRect b="63367" l="0" r="0" t="0"/>
          <a:stretch/>
        </p:blipFill>
        <p:spPr>
          <a:xfrm>
            <a:off x="3377775" y="188425"/>
            <a:ext cx="5574501" cy="2672064"/>
          </a:xfrm>
          <a:prstGeom prst="rect">
            <a:avLst/>
          </a:prstGeom>
          <a:noFill/>
          <a:ln>
            <a:noFill/>
          </a:ln>
        </p:spPr>
      </p:pic>
      <p:sp>
        <p:nvSpPr>
          <p:cNvPr id="312" name="Google Shape;312;p35"/>
          <p:cNvSpPr txBox="1"/>
          <p:nvPr>
            <p:ph type="title"/>
          </p:nvPr>
        </p:nvSpPr>
        <p:spPr>
          <a:xfrm>
            <a:off x="311700" y="2331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Lapse Rates</a:t>
            </a:r>
            <a:endParaRPr/>
          </a:p>
        </p:txBody>
      </p:sp>
      <p:sp>
        <p:nvSpPr>
          <p:cNvPr id="313" name="Google Shape;313;p35"/>
          <p:cNvSpPr txBox="1"/>
          <p:nvPr/>
        </p:nvSpPr>
        <p:spPr>
          <a:xfrm>
            <a:off x="3351650" y="4410475"/>
            <a:ext cx="5644500" cy="78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300">
                <a:latin typeface="Spectral Medium"/>
                <a:ea typeface="Spectral Medium"/>
                <a:cs typeface="Spectral Medium"/>
                <a:sym typeface="Spectral Medium"/>
              </a:rPr>
              <a:t>Average 𝜃</a:t>
            </a:r>
            <a:r>
              <a:rPr baseline="-25000" i="1" lang="en" sz="1300">
                <a:latin typeface="Spectral Medium"/>
                <a:ea typeface="Spectral Medium"/>
                <a:cs typeface="Spectral Medium"/>
                <a:sym typeface="Spectral Medium"/>
              </a:rPr>
              <a:t>e</a:t>
            </a:r>
            <a:r>
              <a:rPr i="1" lang="en" sz="1300">
                <a:latin typeface="Spectral Medium"/>
                <a:ea typeface="Spectral Medium"/>
                <a:cs typeface="Spectral Medium"/>
                <a:sym typeface="Spectral Medium"/>
              </a:rPr>
              <a:t> in the boundary layer vs 𝜃</a:t>
            </a:r>
            <a:r>
              <a:rPr baseline="-25000" i="1" lang="en" sz="1300">
                <a:latin typeface="Spectral Medium"/>
                <a:ea typeface="Spectral Medium"/>
                <a:cs typeface="Spectral Medium"/>
                <a:sym typeface="Spectral Medium"/>
              </a:rPr>
              <a:t>es</a:t>
            </a:r>
            <a:r>
              <a:rPr i="1" lang="en" sz="1300">
                <a:latin typeface="Spectral Medium"/>
                <a:ea typeface="Spectral Medium"/>
                <a:cs typeface="Spectral Medium"/>
                <a:sym typeface="Spectral Medium"/>
              </a:rPr>
              <a:t> at 600 hPa of the average profiles during raining events. </a:t>
            </a:r>
            <a:r>
              <a:rPr i="1" lang="en" sz="1300">
                <a:solidFill>
                  <a:schemeClr val="dk1"/>
                </a:solidFill>
                <a:latin typeface="Spectral Medium"/>
                <a:ea typeface="Spectral Medium"/>
                <a:cs typeface="Spectral Medium"/>
                <a:sym typeface="Spectral Medium"/>
              </a:rPr>
              <a:t>Ellipse is 95% confidence ellipse</a:t>
            </a:r>
            <a:endParaRPr i="1" sz="1300">
              <a:solidFill>
                <a:schemeClr val="dk1"/>
              </a:solidFill>
              <a:latin typeface="Spectral Medium"/>
              <a:ea typeface="Spectral Medium"/>
              <a:cs typeface="Spectral Medium"/>
              <a:sym typeface="Spectral Medium"/>
            </a:endParaRPr>
          </a:p>
          <a:p>
            <a:pPr indent="0" lvl="0" marL="0" rtl="0" algn="l">
              <a:spcBef>
                <a:spcPts val="0"/>
              </a:spcBef>
              <a:spcAft>
                <a:spcPts val="0"/>
              </a:spcAft>
              <a:buNone/>
            </a:pPr>
            <a:r>
              <a:t/>
            </a:r>
            <a:endParaRPr i="1" sz="1300"/>
          </a:p>
        </p:txBody>
      </p:sp>
      <p:sp>
        <p:nvSpPr>
          <p:cNvPr id="314" name="Google Shape;314;p35"/>
          <p:cNvSpPr txBox="1"/>
          <p:nvPr>
            <p:ph idx="1" type="body"/>
          </p:nvPr>
        </p:nvSpPr>
        <p:spPr>
          <a:xfrm>
            <a:off x="311700" y="1152475"/>
            <a:ext cx="30399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b="1" lang="en" sz="1800">
                <a:latin typeface="Spectral"/>
                <a:ea typeface="Spectral"/>
                <a:cs typeface="Spectral"/>
                <a:sym typeface="Spectral"/>
              </a:rPr>
              <a:t>Boundary layer 𝜃</a:t>
            </a:r>
            <a:r>
              <a:rPr b="1" baseline="-25000" lang="en" sz="1800">
                <a:latin typeface="Spectral"/>
                <a:ea typeface="Spectral"/>
                <a:cs typeface="Spectral"/>
                <a:sym typeface="Spectral"/>
              </a:rPr>
              <a:t>e</a:t>
            </a:r>
            <a:r>
              <a:rPr b="1" lang="en" sz="1800">
                <a:latin typeface="Spectral"/>
                <a:ea typeface="Spectral"/>
                <a:cs typeface="Spectral"/>
                <a:sym typeface="Spectral"/>
              </a:rPr>
              <a:t> and the 𝜃</a:t>
            </a:r>
            <a:r>
              <a:rPr b="1" baseline="-25000" lang="en" sz="1800">
                <a:latin typeface="Spectral"/>
                <a:ea typeface="Spectral"/>
                <a:cs typeface="Spectral"/>
                <a:sym typeface="Spectral"/>
              </a:rPr>
              <a:t>es</a:t>
            </a:r>
            <a:r>
              <a:rPr b="1" lang="en" sz="1800">
                <a:latin typeface="Spectral"/>
                <a:ea typeface="Spectral"/>
                <a:cs typeface="Spectral"/>
                <a:sym typeface="Spectral"/>
              </a:rPr>
              <a:t> in upper free troposphere (here 600 hPa) estimate the plume </a:t>
            </a:r>
            <a:r>
              <a:rPr b="1" lang="en" sz="1800">
                <a:solidFill>
                  <a:srgbClr val="0000FF"/>
                </a:solidFill>
              </a:rPr>
              <a:t>lapse rate</a:t>
            </a:r>
            <a:r>
              <a:rPr b="1" lang="en" sz="1800">
                <a:latin typeface="Spectral"/>
                <a:ea typeface="Spectral"/>
                <a:cs typeface="Spectral"/>
                <a:sym typeface="Spectral"/>
              </a:rPr>
              <a:t> </a:t>
            </a:r>
            <a:endParaRPr b="1" sz="1800">
              <a:latin typeface="Spectral"/>
              <a:ea typeface="Spectral"/>
              <a:cs typeface="Spectral"/>
              <a:sym typeface="Spectral"/>
            </a:endParaRPr>
          </a:p>
          <a:p>
            <a:pPr indent="0" lvl="0" marL="0" rtl="0" algn="l">
              <a:spcBef>
                <a:spcPts val="1200"/>
              </a:spcBef>
              <a:spcAft>
                <a:spcPts val="0"/>
              </a:spcAft>
              <a:buNone/>
            </a:pPr>
            <a:r>
              <a:t/>
            </a:r>
            <a:endParaRPr/>
          </a:p>
          <a:p>
            <a:pPr indent="0" lvl="0" marL="457200" rtl="0" algn="l">
              <a:spcBef>
                <a:spcPts val="1200"/>
              </a:spcBef>
              <a:spcAft>
                <a:spcPts val="0"/>
              </a:spcAft>
              <a:buNone/>
            </a:pPr>
            <a:r>
              <a:t/>
            </a:r>
            <a:endParaRPr/>
          </a:p>
          <a:p>
            <a:pPr indent="0" lvl="0" marL="0" rtl="0" algn="l">
              <a:spcBef>
                <a:spcPts val="1200"/>
              </a:spcBef>
              <a:spcAft>
                <a:spcPts val="1200"/>
              </a:spcAft>
              <a:buNone/>
            </a:pPr>
            <a:r>
              <a:t/>
            </a:r>
            <a:endParaRPr b="1" sz="1400">
              <a:solidFill>
                <a:srgbClr val="0000FF"/>
              </a:solidFill>
              <a:latin typeface="Spectral"/>
              <a:ea typeface="Spectral"/>
              <a:cs typeface="Spectral"/>
              <a:sym typeface="Spectral"/>
            </a:endParaRPr>
          </a:p>
        </p:txBody>
      </p:sp>
      <p:sp>
        <p:nvSpPr>
          <p:cNvPr id="315" name="Google Shape;315;p35"/>
          <p:cNvSpPr txBox="1"/>
          <p:nvPr/>
        </p:nvSpPr>
        <p:spPr>
          <a:xfrm>
            <a:off x="602825" y="4126925"/>
            <a:ext cx="2240700" cy="87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latin typeface="Spectral Medium"/>
                <a:ea typeface="Spectral Medium"/>
                <a:cs typeface="Spectral Medium"/>
                <a:sym typeface="Spectral Medium"/>
              </a:rPr>
              <a:t>5th to 95th percentiles of Western Pacific Ocean in ERA5</a:t>
            </a:r>
            <a:endParaRPr sz="1500">
              <a:latin typeface="Spectral Medium"/>
              <a:ea typeface="Spectral Medium"/>
              <a:cs typeface="Spectral Medium"/>
              <a:sym typeface="Spectral Medium"/>
            </a:endParaRPr>
          </a:p>
        </p:txBody>
      </p:sp>
      <p:sp>
        <p:nvSpPr>
          <p:cNvPr id="316" name="Google Shape;316;p3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cxnSp>
        <p:nvCxnSpPr>
          <p:cNvPr id="317" name="Google Shape;317;p35"/>
          <p:cNvCxnSpPr/>
          <p:nvPr/>
        </p:nvCxnSpPr>
        <p:spPr>
          <a:xfrm rot="10800000">
            <a:off x="6264275" y="579000"/>
            <a:ext cx="10800" cy="634200"/>
          </a:xfrm>
          <a:prstGeom prst="straightConnector1">
            <a:avLst/>
          </a:prstGeom>
          <a:noFill/>
          <a:ln cap="flat" cmpd="sng" w="28575">
            <a:solidFill>
              <a:srgbClr val="0000FF"/>
            </a:solidFill>
            <a:prstDash val="solid"/>
            <a:round/>
            <a:headEnd len="med" w="med" type="triangle"/>
            <a:tailEnd len="med" w="med" type="triangle"/>
          </a:ln>
        </p:spPr>
      </p:cxnSp>
      <p:sp>
        <p:nvSpPr>
          <p:cNvPr id="318" name="Google Shape;318;p35"/>
          <p:cNvSpPr txBox="1"/>
          <p:nvPr/>
        </p:nvSpPr>
        <p:spPr>
          <a:xfrm>
            <a:off x="6432675" y="564550"/>
            <a:ext cx="12813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0000FF"/>
                </a:solidFill>
                <a:latin typeface="Spectral"/>
                <a:ea typeface="Spectral"/>
                <a:cs typeface="Spectral"/>
                <a:sym typeface="Spectral"/>
              </a:rPr>
              <a:t>Plume lapse rate</a:t>
            </a:r>
            <a:endParaRPr b="1" sz="1600">
              <a:solidFill>
                <a:srgbClr val="0000FF"/>
              </a:solidFill>
              <a:latin typeface="Spectral"/>
              <a:ea typeface="Spectral"/>
              <a:cs typeface="Spectral"/>
              <a:sym typeface="Spectral"/>
            </a:endParaRPr>
          </a:p>
        </p:txBody>
      </p:sp>
      <p:cxnSp>
        <p:nvCxnSpPr>
          <p:cNvPr id="319" name="Google Shape;319;p35"/>
          <p:cNvCxnSpPr/>
          <p:nvPr/>
        </p:nvCxnSpPr>
        <p:spPr>
          <a:xfrm flipH="1" rot="10800000">
            <a:off x="2658350" y="2138275"/>
            <a:ext cx="3154800" cy="2018100"/>
          </a:xfrm>
          <a:prstGeom prst="straightConnector1">
            <a:avLst/>
          </a:prstGeom>
          <a:noFill/>
          <a:ln cap="flat" cmpd="sng" w="28575">
            <a:solidFill>
              <a:schemeClr val="dk1"/>
            </a:solidFill>
            <a:prstDash val="solid"/>
            <a:round/>
            <a:headEnd len="med" w="med" type="none"/>
            <a:tailEnd len="med" w="med" type="triangle"/>
          </a:ln>
        </p:spPr>
      </p:cxn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pic>
        <p:nvPicPr>
          <p:cNvPr id="324" name="Google Shape;324;p36"/>
          <p:cNvPicPr preferRelativeResize="0"/>
          <p:nvPr/>
        </p:nvPicPr>
        <p:blipFill rotWithShape="1">
          <a:blip r:embed="rId3">
            <a:alphaModFix/>
          </a:blip>
          <a:srcRect b="0" l="0" r="0" t="79558"/>
          <a:stretch/>
        </p:blipFill>
        <p:spPr>
          <a:xfrm>
            <a:off x="3377775" y="2879224"/>
            <a:ext cx="5574501" cy="1491077"/>
          </a:xfrm>
          <a:prstGeom prst="rect">
            <a:avLst/>
          </a:prstGeom>
          <a:noFill/>
          <a:ln>
            <a:noFill/>
          </a:ln>
        </p:spPr>
      </p:pic>
      <p:pic>
        <p:nvPicPr>
          <p:cNvPr id="325" name="Google Shape;325;p36"/>
          <p:cNvPicPr preferRelativeResize="0"/>
          <p:nvPr/>
        </p:nvPicPr>
        <p:blipFill rotWithShape="1">
          <a:blip r:embed="rId3">
            <a:alphaModFix/>
          </a:blip>
          <a:srcRect b="63367" l="0" r="0" t="0"/>
          <a:stretch/>
        </p:blipFill>
        <p:spPr>
          <a:xfrm>
            <a:off x="3377775" y="188425"/>
            <a:ext cx="5574501" cy="2672064"/>
          </a:xfrm>
          <a:prstGeom prst="rect">
            <a:avLst/>
          </a:prstGeom>
          <a:noFill/>
          <a:ln>
            <a:noFill/>
          </a:ln>
        </p:spPr>
      </p:pic>
      <p:cxnSp>
        <p:nvCxnSpPr>
          <p:cNvPr id="326" name="Google Shape;326;p36"/>
          <p:cNvCxnSpPr/>
          <p:nvPr/>
        </p:nvCxnSpPr>
        <p:spPr>
          <a:xfrm rot="10800000">
            <a:off x="6264275" y="579000"/>
            <a:ext cx="10800" cy="634200"/>
          </a:xfrm>
          <a:prstGeom prst="straightConnector1">
            <a:avLst/>
          </a:prstGeom>
          <a:noFill/>
          <a:ln cap="flat" cmpd="sng" w="28575">
            <a:solidFill>
              <a:srgbClr val="0000FF"/>
            </a:solidFill>
            <a:prstDash val="solid"/>
            <a:round/>
            <a:headEnd len="med" w="med" type="triangle"/>
            <a:tailEnd len="med" w="med" type="triangle"/>
          </a:ln>
        </p:spPr>
      </p:cxnSp>
      <p:sp>
        <p:nvSpPr>
          <p:cNvPr id="327" name="Google Shape;327;p36"/>
          <p:cNvSpPr txBox="1"/>
          <p:nvPr/>
        </p:nvSpPr>
        <p:spPr>
          <a:xfrm>
            <a:off x="6432675" y="564550"/>
            <a:ext cx="12813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0000FF"/>
                </a:solidFill>
                <a:latin typeface="Spectral"/>
                <a:ea typeface="Spectral"/>
                <a:cs typeface="Spectral"/>
                <a:sym typeface="Spectral"/>
              </a:rPr>
              <a:t>Plume lapse rate</a:t>
            </a:r>
            <a:endParaRPr b="1" sz="1600">
              <a:solidFill>
                <a:srgbClr val="0000FF"/>
              </a:solidFill>
              <a:latin typeface="Spectral"/>
              <a:ea typeface="Spectral"/>
              <a:cs typeface="Spectral"/>
              <a:sym typeface="Spectral"/>
            </a:endParaRPr>
          </a:p>
        </p:txBody>
      </p:sp>
      <p:sp>
        <p:nvSpPr>
          <p:cNvPr id="328" name="Google Shape;328;p36"/>
          <p:cNvSpPr txBox="1"/>
          <p:nvPr>
            <p:ph type="title"/>
          </p:nvPr>
        </p:nvSpPr>
        <p:spPr>
          <a:xfrm>
            <a:off x="311700" y="2331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Lapse Rates</a:t>
            </a:r>
            <a:endParaRPr/>
          </a:p>
        </p:txBody>
      </p:sp>
      <p:sp>
        <p:nvSpPr>
          <p:cNvPr id="329" name="Google Shape;329;p36"/>
          <p:cNvSpPr txBox="1"/>
          <p:nvPr/>
        </p:nvSpPr>
        <p:spPr>
          <a:xfrm>
            <a:off x="3351650" y="4410475"/>
            <a:ext cx="5644500" cy="78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300">
                <a:latin typeface="Spectral Medium"/>
                <a:ea typeface="Spectral Medium"/>
                <a:cs typeface="Spectral Medium"/>
                <a:sym typeface="Spectral Medium"/>
              </a:rPr>
              <a:t>Average 𝜃</a:t>
            </a:r>
            <a:r>
              <a:rPr baseline="-25000" i="1" lang="en" sz="1300">
                <a:latin typeface="Spectral Medium"/>
                <a:ea typeface="Spectral Medium"/>
                <a:cs typeface="Spectral Medium"/>
                <a:sym typeface="Spectral Medium"/>
              </a:rPr>
              <a:t>e</a:t>
            </a:r>
            <a:r>
              <a:rPr i="1" lang="en" sz="1300">
                <a:latin typeface="Spectral Medium"/>
                <a:ea typeface="Spectral Medium"/>
                <a:cs typeface="Spectral Medium"/>
                <a:sym typeface="Spectral Medium"/>
              </a:rPr>
              <a:t> in the boundary layer vs 𝜃</a:t>
            </a:r>
            <a:r>
              <a:rPr baseline="-25000" i="1" lang="en" sz="1300">
                <a:latin typeface="Spectral Medium"/>
                <a:ea typeface="Spectral Medium"/>
                <a:cs typeface="Spectral Medium"/>
                <a:sym typeface="Spectral Medium"/>
              </a:rPr>
              <a:t>es</a:t>
            </a:r>
            <a:r>
              <a:rPr i="1" lang="en" sz="1300">
                <a:latin typeface="Spectral Medium"/>
                <a:ea typeface="Spectral Medium"/>
                <a:cs typeface="Spectral Medium"/>
                <a:sym typeface="Spectral Medium"/>
              </a:rPr>
              <a:t> at 600 hPa of the average profiles during raining events. </a:t>
            </a:r>
            <a:r>
              <a:rPr i="1" lang="en" sz="1300">
                <a:solidFill>
                  <a:schemeClr val="dk1"/>
                </a:solidFill>
                <a:latin typeface="Spectral Medium"/>
                <a:ea typeface="Spectral Medium"/>
                <a:cs typeface="Spectral Medium"/>
                <a:sym typeface="Spectral Medium"/>
              </a:rPr>
              <a:t>Ellipse is 95% confidence ellipse</a:t>
            </a:r>
            <a:endParaRPr i="1" sz="1300">
              <a:solidFill>
                <a:schemeClr val="dk1"/>
              </a:solidFill>
              <a:latin typeface="Spectral Medium"/>
              <a:ea typeface="Spectral Medium"/>
              <a:cs typeface="Spectral Medium"/>
              <a:sym typeface="Spectral Medium"/>
            </a:endParaRPr>
          </a:p>
          <a:p>
            <a:pPr indent="0" lvl="0" marL="0" rtl="0" algn="l">
              <a:spcBef>
                <a:spcPts val="0"/>
              </a:spcBef>
              <a:spcAft>
                <a:spcPts val="0"/>
              </a:spcAft>
              <a:buNone/>
            </a:pPr>
            <a:r>
              <a:t/>
            </a:r>
            <a:endParaRPr i="1" sz="1300"/>
          </a:p>
        </p:txBody>
      </p:sp>
      <p:sp>
        <p:nvSpPr>
          <p:cNvPr id="330" name="Google Shape;330;p36"/>
          <p:cNvSpPr txBox="1"/>
          <p:nvPr>
            <p:ph idx="1" type="body"/>
          </p:nvPr>
        </p:nvSpPr>
        <p:spPr>
          <a:xfrm>
            <a:off x="311700" y="1152475"/>
            <a:ext cx="30399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b="1" lang="en" sz="1800">
                <a:latin typeface="Spectral"/>
                <a:ea typeface="Spectral"/>
                <a:cs typeface="Spectral"/>
                <a:sym typeface="Spectral"/>
              </a:rPr>
              <a:t>Boundary layer 𝜃</a:t>
            </a:r>
            <a:r>
              <a:rPr b="1" baseline="-25000" lang="en" sz="1800">
                <a:latin typeface="Spectral"/>
                <a:ea typeface="Spectral"/>
                <a:cs typeface="Spectral"/>
                <a:sym typeface="Spectral"/>
              </a:rPr>
              <a:t>e</a:t>
            </a:r>
            <a:r>
              <a:rPr b="1" lang="en" sz="1800">
                <a:latin typeface="Spectral"/>
                <a:ea typeface="Spectral"/>
                <a:cs typeface="Spectral"/>
                <a:sym typeface="Spectral"/>
              </a:rPr>
              <a:t> and the 𝜃</a:t>
            </a:r>
            <a:r>
              <a:rPr b="1" baseline="-25000" lang="en" sz="1800">
                <a:latin typeface="Spectral"/>
                <a:ea typeface="Spectral"/>
                <a:cs typeface="Spectral"/>
                <a:sym typeface="Spectral"/>
              </a:rPr>
              <a:t>es</a:t>
            </a:r>
            <a:r>
              <a:rPr b="1" lang="en" sz="1800">
                <a:latin typeface="Spectral"/>
                <a:ea typeface="Spectral"/>
                <a:cs typeface="Spectral"/>
                <a:sym typeface="Spectral"/>
              </a:rPr>
              <a:t> in upper free troposphere (here 600 hPa) estimate the plume </a:t>
            </a:r>
            <a:r>
              <a:rPr b="1" lang="en" sz="1800">
                <a:solidFill>
                  <a:srgbClr val="0000FF"/>
                </a:solidFill>
              </a:rPr>
              <a:t>lapse rate</a:t>
            </a:r>
            <a:r>
              <a:rPr b="1" lang="en" sz="1800">
                <a:latin typeface="Spectral"/>
                <a:ea typeface="Spectral"/>
                <a:cs typeface="Spectral"/>
                <a:sym typeface="Spectral"/>
              </a:rPr>
              <a:t> </a:t>
            </a:r>
            <a:endParaRPr b="1" sz="1800">
              <a:latin typeface="Spectral"/>
              <a:ea typeface="Spectral"/>
              <a:cs typeface="Spectral"/>
              <a:sym typeface="Spectral"/>
            </a:endParaRPr>
          </a:p>
          <a:p>
            <a:pPr indent="0" lvl="0" marL="0" rtl="0" algn="l">
              <a:spcBef>
                <a:spcPts val="1200"/>
              </a:spcBef>
              <a:spcAft>
                <a:spcPts val="0"/>
              </a:spcAft>
              <a:buNone/>
            </a:pPr>
            <a:r>
              <a:t/>
            </a:r>
            <a:endParaRPr/>
          </a:p>
          <a:p>
            <a:pPr indent="0" lvl="0" marL="457200" rtl="0" algn="l">
              <a:spcBef>
                <a:spcPts val="1200"/>
              </a:spcBef>
              <a:spcAft>
                <a:spcPts val="0"/>
              </a:spcAft>
              <a:buNone/>
            </a:pPr>
            <a:r>
              <a:t/>
            </a:r>
            <a:endParaRPr/>
          </a:p>
          <a:p>
            <a:pPr indent="0" lvl="0" marL="0" rtl="0" algn="l">
              <a:spcBef>
                <a:spcPts val="1200"/>
              </a:spcBef>
              <a:spcAft>
                <a:spcPts val="1200"/>
              </a:spcAft>
              <a:buNone/>
            </a:pPr>
            <a:r>
              <a:t/>
            </a:r>
            <a:endParaRPr b="1" sz="1400">
              <a:solidFill>
                <a:srgbClr val="0000FF"/>
              </a:solidFill>
              <a:latin typeface="Spectral"/>
              <a:ea typeface="Spectral"/>
              <a:cs typeface="Spectral"/>
              <a:sym typeface="Spectral"/>
            </a:endParaRPr>
          </a:p>
        </p:txBody>
      </p:sp>
      <p:cxnSp>
        <p:nvCxnSpPr>
          <p:cNvPr id="331" name="Google Shape;331;p36"/>
          <p:cNvCxnSpPr/>
          <p:nvPr/>
        </p:nvCxnSpPr>
        <p:spPr>
          <a:xfrm flipH="1" rot="10800000">
            <a:off x="2692975" y="1998425"/>
            <a:ext cx="3173700" cy="1976100"/>
          </a:xfrm>
          <a:prstGeom prst="straightConnector1">
            <a:avLst/>
          </a:prstGeom>
          <a:noFill/>
          <a:ln cap="flat" cmpd="sng" w="28575">
            <a:solidFill>
              <a:srgbClr val="FF0000"/>
            </a:solidFill>
            <a:prstDash val="solid"/>
            <a:round/>
            <a:headEnd len="med" w="med" type="none"/>
            <a:tailEnd len="med" w="med" type="triangle"/>
          </a:ln>
        </p:spPr>
      </p:cxnSp>
      <p:sp>
        <p:nvSpPr>
          <p:cNvPr id="332" name="Google Shape;332;p36"/>
          <p:cNvSpPr txBox="1"/>
          <p:nvPr/>
        </p:nvSpPr>
        <p:spPr>
          <a:xfrm>
            <a:off x="491375" y="3234900"/>
            <a:ext cx="2240700" cy="190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FF0000"/>
                </a:solidFill>
                <a:latin typeface="Spectral"/>
                <a:ea typeface="Spectral"/>
                <a:cs typeface="Spectral"/>
                <a:sym typeface="Spectral"/>
              </a:rPr>
              <a:t>CAM5 perturbation experiment (colored x’s) show slightly cooler 𝜃</a:t>
            </a:r>
            <a:r>
              <a:rPr b="1" baseline="-25000" lang="en" sz="1600">
                <a:solidFill>
                  <a:srgbClr val="FF0000"/>
                </a:solidFill>
                <a:latin typeface="Spectral"/>
                <a:ea typeface="Spectral"/>
                <a:cs typeface="Spectral"/>
                <a:sym typeface="Spectral"/>
              </a:rPr>
              <a:t>es</a:t>
            </a:r>
            <a:r>
              <a:rPr b="1" lang="en" sz="1600">
                <a:solidFill>
                  <a:srgbClr val="FF0000"/>
                </a:solidFill>
                <a:latin typeface="Spectral"/>
                <a:ea typeface="Spectral"/>
                <a:cs typeface="Spectral"/>
                <a:sym typeface="Spectral"/>
              </a:rPr>
              <a:t> and warmer boundary layer 𝜃</a:t>
            </a:r>
            <a:r>
              <a:rPr b="1" baseline="-25000" lang="en" sz="1600">
                <a:solidFill>
                  <a:srgbClr val="FF0000"/>
                </a:solidFill>
                <a:latin typeface="Spectral"/>
                <a:ea typeface="Spectral"/>
                <a:cs typeface="Spectral"/>
                <a:sym typeface="Spectral"/>
              </a:rPr>
              <a:t>e</a:t>
            </a:r>
            <a:r>
              <a:rPr b="1" lang="en" sz="1600">
                <a:solidFill>
                  <a:srgbClr val="FF0000"/>
                </a:solidFill>
                <a:latin typeface="Spectral"/>
                <a:ea typeface="Spectral"/>
                <a:cs typeface="Spectral"/>
                <a:sym typeface="Spectral"/>
              </a:rPr>
              <a:t> with increasing entrainment</a:t>
            </a:r>
            <a:endParaRPr b="1" sz="1600">
              <a:solidFill>
                <a:srgbClr val="FF0000"/>
              </a:solidFill>
              <a:latin typeface="Spectral"/>
              <a:ea typeface="Spectral"/>
              <a:cs typeface="Spectral"/>
              <a:sym typeface="Spectral"/>
            </a:endParaRPr>
          </a:p>
        </p:txBody>
      </p:sp>
      <p:cxnSp>
        <p:nvCxnSpPr>
          <p:cNvPr id="333" name="Google Shape;333;p36"/>
          <p:cNvCxnSpPr/>
          <p:nvPr/>
        </p:nvCxnSpPr>
        <p:spPr>
          <a:xfrm flipH="1" rot="10800000">
            <a:off x="2519800" y="3403000"/>
            <a:ext cx="4675800" cy="1021800"/>
          </a:xfrm>
          <a:prstGeom prst="straightConnector1">
            <a:avLst/>
          </a:prstGeom>
          <a:noFill/>
          <a:ln cap="flat" cmpd="sng" w="28575">
            <a:solidFill>
              <a:srgbClr val="FF0000"/>
            </a:solidFill>
            <a:prstDash val="solid"/>
            <a:round/>
            <a:headEnd len="med" w="med" type="none"/>
            <a:tailEnd len="med" w="med" type="triangle"/>
          </a:ln>
        </p:spPr>
      </p:cxnSp>
      <p:sp>
        <p:nvSpPr>
          <p:cNvPr id="334" name="Google Shape;334;p36"/>
          <p:cNvSpPr/>
          <p:nvPr/>
        </p:nvSpPr>
        <p:spPr>
          <a:xfrm>
            <a:off x="7299625" y="3094550"/>
            <a:ext cx="1550100" cy="11025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36"/>
          <p:cNvSpPr/>
          <p:nvPr/>
        </p:nvSpPr>
        <p:spPr>
          <a:xfrm>
            <a:off x="5874350" y="1467925"/>
            <a:ext cx="1550100" cy="5055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3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pic>
        <p:nvPicPr>
          <p:cNvPr id="341" name="Google Shape;341;p37"/>
          <p:cNvPicPr preferRelativeResize="0"/>
          <p:nvPr/>
        </p:nvPicPr>
        <p:blipFill rotWithShape="1">
          <a:blip r:embed="rId3">
            <a:alphaModFix/>
          </a:blip>
          <a:srcRect b="0" l="0" r="0" t="79558"/>
          <a:stretch/>
        </p:blipFill>
        <p:spPr>
          <a:xfrm>
            <a:off x="3377775" y="2879224"/>
            <a:ext cx="5574501" cy="1491077"/>
          </a:xfrm>
          <a:prstGeom prst="rect">
            <a:avLst/>
          </a:prstGeom>
          <a:noFill/>
          <a:ln>
            <a:noFill/>
          </a:ln>
        </p:spPr>
      </p:pic>
      <p:pic>
        <p:nvPicPr>
          <p:cNvPr id="342" name="Google Shape;342;p37"/>
          <p:cNvPicPr preferRelativeResize="0"/>
          <p:nvPr/>
        </p:nvPicPr>
        <p:blipFill rotWithShape="1">
          <a:blip r:embed="rId3">
            <a:alphaModFix/>
          </a:blip>
          <a:srcRect b="63367" l="0" r="0" t="0"/>
          <a:stretch/>
        </p:blipFill>
        <p:spPr>
          <a:xfrm>
            <a:off x="3377775" y="188425"/>
            <a:ext cx="5574501" cy="2672064"/>
          </a:xfrm>
          <a:prstGeom prst="rect">
            <a:avLst/>
          </a:prstGeom>
          <a:noFill/>
          <a:ln>
            <a:noFill/>
          </a:ln>
        </p:spPr>
      </p:pic>
      <p:sp>
        <p:nvSpPr>
          <p:cNvPr id="343" name="Google Shape;343;p37"/>
          <p:cNvSpPr txBox="1"/>
          <p:nvPr>
            <p:ph type="title"/>
          </p:nvPr>
        </p:nvSpPr>
        <p:spPr>
          <a:xfrm>
            <a:off x="311700" y="2331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Lapse Rates</a:t>
            </a:r>
            <a:endParaRPr/>
          </a:p>
        </p:txBody>
      </p:sp>
      <p:sp>
        <p:nvSpPr>
          <p:cNvPr id="344" name="Google Shape;344;p37"/>
          <p:cNvSpPr txBox="1"/>
          <p:nvPr/>
        </p:nvSpPr>
        <p:spPr>
          <a:xfrm>
            <a:off x="3351650" y="4410475"/>
            <a:ext cx="5644500" cy="78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300">
                <a:latin typeface="Spectral Medium"/>
                <a:ea typeface="Spectral Medium"/>
                <a:cs typeface="Spectral Medium"/>
                <a:sym typeface="Spectral Medium"/>
              </a:rPr>
              <a:t>Average 𝜃</a:t>
            </a:r>
            <a:r>
              <a:rPr baseline="-25000" i="1" lang="en" sz="1300">
                <a:latin typeface="Spectral Medium"/>
                <a:ea typeface="Spectral Medium"/>
                <a:cs typeface="Spectral Medium"/>
                <a:sym typeface="Spectral Medium"/>
              </a:rPr>
              <a:t>e</a:t>
            </a:r>
            <a:r>
              <a:rPr i="1" lang="en" sz="1300">
                <a:latin typeface="Spectral Medium"/>
                <a:ea typeface="Spectral Medium"/>
                <a:cs typeface="Spectral Medium"/>
                <a:sym typeface="Spectral Medium"/>
              </a:rPr>
              <a:t> in the boundary layer vs 𝜃</a:t>
            </a:r>
            <a:r>
              <a:rPr baseline="-25000" i="1" lang="en" sz="1300">
                <a:latin typeface="Spectral Medium"/>
                <a:ea typeface="Spectral Medium"/>
                <a:cs typeface="Spectral Medium"/>
                <a:sym typeface="Spectral Medium"/>
              </a:rPr>
              <a:t>es</a:t>
            </a:r>
            <a:r>
              <a:rPr i="1" lang="en" sz="1300">
                <a:latin typeface="Spectral Medium"/>
                <a:ea typeface="Spectral Medium"/>
                <a:cs typeface="Spectral Medium"/>
                <a:sym typeface="Spectral Medium"/>
              </a:rPr>
              <a:t> at 600 hPa of the average profiles during raining events. </a:t>
            </a:r>
            <a:r>
              <a:rPr i="1" lang="en" sz="1300">
                <a:solidFill>
                  <a:schemeClr val="dk1"/>
                </a:solidFill>
                <a:latin typeface="Spectral Medium"/>
                <a:ea typeface="Spectral Medium"/>
                <a:cs typeface="Spectral Medium"/>
                <a:sym typeface="Spectral Medium"/>
              </a:rPr>
              <a:t>Ellipse is 95% confidence ellipse</a:t>
            </a:r>
            <a:endParaRPr i="1" sz="1300">
              <a:solidFill>
                <a:schemeClr val="dk1"/>
              </a:solidFill>
              <a:latin typeface="Spectral Medium"/>
              <a:ea typeface="Spectral Medium"/>
              <a:cs typeface="Spectral Medium"/>
              <a:sym typeface="Spectral Medium"/>
            </a:endParaRPr>
          </a:p>
          <a:p>
            <a:pPr indent="0" lvl="0" marL="0" rtl="0" algn="l">
              <a:spcBef>
                <a:spcPts val="0"/>
              </a:spcBef>
              <a:spcAft>
                <a:spcPts val="0"/>
              </a:spcAft>
              <a:buNone/>
            </a:pPr>
            <a:r>
              <a:t/>
            </a:r>
            <a:endParaRPr i="1" sz="1300"/>
          </a:p>
        </p:txBody>
      </p:sp>
      <p:sp>
        <p:nvSpPr>
          <p:cNvPr id="345" name="Google Shape;345;p37"/>
          <p:cNvSpPr txBox="1"/>
          <p:nvPr/>
        </p:nvSpPr>
        <p:spPr>
          <a:xfrm>
            <a:off x="5319875" y="347250"/>
            <a:ext cx="14637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0000FF"/>
                </a:solidFill>
                <a:latin typeface="Spectral"/>
                <a:ea typeface="Spectral"/>
                <a:cs typeface="Spectral"/>
                <a:sym typeface="Spectral"/>
              </a:rPr>
              <a:t>Near-zero entrainment</a:t>
            </a:r>
            <a:endParaRPr b="1" sz="1600">
              <a:solidFill>
                <a:srgbClr val="0000FF"/>
              </a:solidFill>
              <a:latin typeface="Spectral"/>
              <a:ea typeface="Spectral"/>
              <a:cs typeface="Spectral"/>
              <a:sym typeface="Spectral"/>
            </a:endParaRPr>
          </a:p>
        </p:txBody>
      </p:sp>
      <p:sp>
        <p:nvSpPr>
          <p:cNvPr id="346" name="Google Shape;346;p37"/>
          <p:cNvSpPr txBox="1"/>
          <p:nvPr>
            <p:ph idx="1" type="body"/>
          </p:nvPr>
        </p:nvSpPr>
        <p:spPr>
          <a:xfrm>
            <a:off x="311700" y="1152475"/>
            <a:ext cx="30660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b="1" lang="en" sz="1800">
                <a:latin typeface="Spectral"/>
                <a:ea typeface="Spectral"/>
                <a:cs typeface="Spectral"/>
                <a:sym typeface="Spectral"/>
              </a:rPr>
              <a:t>Boundary layer 𝜃</a:t>
            </a:r>
            <a:r>
              <a:rPr b="1" baseline="-25000" lang="en" sz="1800">
                <a:latin typeface="Spectral"/>
                <a:ea typeface="Spectral"/>
                <a:cs typeface="Spectral"/>
                <a:sym typeface="Spectral"/>
              </a:rPr>
              <a:t>e</a:t>
            </a:r>
            <a:r>
              <a:rPr b="1" lang="en" sz="1800">
                <a:latin typeface="Spectral"/>
                <a:ea typeface="Spectral"/>
                <a:cs typeface="Spectral"/>
                <a:sym typeface="Spectral"/>
              </a:rPr>
              <a:t> and the 𝜃</a:t>
            </a:r>
            <a:r>
              <a:rPr b="1" baseline="-25000" lang="en" sz="1800">
                <a:latin typeface="Spectral"/>
                <a:ea typeface="Spectral"/>
                <a:cs typeface="Spectral"/>
                <a:sym typeface="Spectral"/>
              </a:rPr>
              <a:t>es</a:t>
            </a:r>
            <a:r>
              <a:rPr b="1" lang="en" sz="1800">
                <a:latin typeface="Spectral"/>
                <a:ea typeface="Spectral"/>
                <a:cs typeface="Spectral"/>
                <a:sym typeface="Spectral"/>
              </a:rPr>
              <a:t> in upper free troposphere (here 600 hPa) estimate the plume </a:t>
            </a:r>
            <a:r>
              <a:rPr b="1" lang="en" sz="1800"/>
              <a:t>lapse rate</a:t>
            </a:r>
            <a:r>
              <a:rPr b="1" lang="en" sz="1800">
                <a:latin typeface="Spectral"/>
                <a:ea typeface="Spectral"/>
                <a:cs typeface="Spectral"/>
                <a:sym typeface="Spectral"/>
              </a:rPr>
              <a:t> </a:t>
            </a:r>
            <a:endParaRPr b="1" sz="1800">
              <a:latin typeface="Spectral"/>
              <a:ea typeface="Spectral"/>
              <a:cs typeface="Spectral"/>
              <a:sym typeface="Spectral"/>
            </a:endParaRPr>
          </a:p>
          <a:p>
            <a:pPr indent="0" lvl="0" marL="0" rtl="0" algn="l">
              <a:spcBef>
                <a:spcPts val="1200"/>
              </a:spcBef>
              <a:spcAft>
                <a:spcPts val="0"/>
              </a:spcAft>
              <a:buNone/>
            </a:pPr>
            <a:r>
              <a:t/>
            </a:r>
            <a:endParaRPr/>
          </a:p>
          <a:p>
            <a:pPr indent="0" lvl="0" marL="457200" rtl="0" algn="l">
              <a:spcBef>
                <a:spcPts val="1200"/>
              </a:spcBef>
              <a:spcAft>
                <a:spcPts val="0"/>
              </a:spcAft>
              <a:buNone/>
            </a:pPr>
            <a:r>
              <a:t/>
            </a:r>
            <a:endParaRPr/>
          </a:p>
          <a:p>
            <a:pPr indent="0" lvl="0" marL="0" rtl="0" algn="l">
              <a:spcBef>
                <a:spcPts val="1200"/>
              </a:spcBef>
              <a:spcAft>
                <a:spcPts val="1200"/>
              </a:spcAft>
              <a:buNone/>
            </a:pPr>
            <a:r>
              <a:t/>
            </a:r>
            <a:endParaRPr b="1" sz="1400">
              <a:solidFill>
                <a:srgbClr val="0000FF"/>
              </a:solidFill>
              <a:latin typeface="Spectral"/>
              <a:ea typeface="Spectral"/>
              <a:cs typeface="Spectral"/>
              <a:sym typeface="Spectral"/>
            </a:endParaRPr>
          </a:p>
        </p:txBody>
      </p:sp>
      <p:sp>
        <p:nvSpPr>
          <p:cNvPr id="347" name="Google Shape;347;p37"/>
          <p:cNvSpPr txBox="1"/>
          <p:nvPr/>
        </p:nvSpPr>
        <p:spPr>
          <a:xfrm>
            <a:off x="7729100" y="1304350"/>
            <a:ext cx="13767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FF0000"/>
                </a:solidFill>
                <a:latin typeface="Spectral"/>
                <a:ea typeface="Spectral"/>
                <a:cs typeface="Spectral"/>
                <a:sym typeface="Spectral"/>
              </a:rPr>
              <a:t>Large entrainment</a:t>
            </a:r>
            <a:endParaRPr b="1" sz="1600">
              <a:solidFill>
                <a:srgbClr val="FF0000"/>
              </a:solidFill>
              <a:latin typeface="Spectral"/>
              <a:ea typeface="Spectral"/>
              <a:cs typeface="Spectral"/>
              <a:sym typeface="Spectral"/>
            </a:endParaRPr>
          </a:p>
        </p:txBody>
      </p:sp>
      <p:sp>
        <p:nvSpPr>
          <p:cNvPr id="348" name="Google Shape;348;p37"/>
          <p:cNvSpPr/>
          <p:nvPr/>
        </p:nvSpPr>
        <p:spPr>
          <a:xfrm rot="-3001517">
            <a:off x="4445573" y="1000036"/>
            <a:ext cx="1327108" cy="1204076"/>
          </a:xfrm>
          <a:prstGeom prst="rect">
            <a:avLst/>
          </a:prstGeom>
          <a:noFill/>
          <a:ln cap="flat" cmpd="sng" w="2857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37"/>
          <p:cNvSpPr/>
          <p:nvPr/>
        </p:nvSpPr>
        <p:spPr>
          <a:xfrm rot="-2842485">
            <a:off x="6397310" y="1210913"/>
            <a:ext cx="1039279" cy="65159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3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pic>
        <p:nvPicPr>
          <p:cNvPr id="355" name="Google Shape;355;p38"/>
          <p:cNvPicPr preferRelativeResize="0"/>
          <p:nvPr/>
        </p:nvPicPr>
        <p:blipFill rotWithShape="1">
          <a:blip r:embed="rId3">
            <a:alphaModFix/>
          </a:blip>
          <a:srcRect b="0" l="0" r="0" t="36423"/>
          <a:stretch/>
        </p:blipFill>
        <p:spPr>
          <a:xfrm>
            <a:off x="3178025" y="252425"/>
            <a:ext cx="5710325" cy="4750425"/>
          </a:xfrm>
          <a:prstGeom prst="rect">
            <a:avLst/>
          </a:prstGeom>
          <a:noFill/>
          <a:ln>
            <a:noFill/>
          </a:ln>
        </p:spPr>
      </p:pic>
      <p:sp>
        <p:nvSpPr>
          <p:cNvPr id="356" name="Google Shape;356;p38"/>
          <p:cNvSpPr txBox="1"/>
          <p:nvPr>
            <p:ph idx="1" type="body"/>
          </p:nvPr>
        </p:nvSpPr>
        <p:spPr>
          <a:xfrm>
            <a:off x="311700" y="1152475"/>
            <a:ext cx="2866200" cy="3416400"/>
          </a:xfrm>
          <a:prstGeom prst="rect">
            <a:avLst/>
          </a:prstGeom>
        </p:spPr>
        <p:txBody>
          <a:bodyPr anchorCtr="0" anchor="t" bIns="91425" lIns="91425" spcFirstLastPara="1" rIns="91425" wrap="square" tIns="91425">
            <a:normAutofit/>
          </a:bodyPr>
          <a:lstStyle/>
          <a:p>
            <a:pPr indent="-337065" lvl="0" marL="457200" rtl="0" algn="l">
              <a:spcBef>
                <a:spcPts val="0"/>
              </a:spcBef>
              <a:spcAft>
                <a:spcPts val="0"/>
              </a:spcAft>
              <a:buSzPts val="1708"/>
              <a:buChar char="-"/>
            </a:pPr>
            <a:r>
              <a:rPr lang="en" sz="1708"/>
              <a:t>Subsaturation reinforces the link between lapse rate and entrainment</a:t>
            </a:r>
            <a:endParaRPr sz="1708"/>
          </a:p>
          <a:p>
            <a:pPr indent="0" lvl="0" marL="0" rtl="0" algn="l">
              <a:spcBef>
                <a:spcPts val="1200"/>
              </a:spcBef>
              <a:spcAft>
                <a:spcPts val="1200"/>
              </a:spcAft>
              <a:buNone/>
            </a:pPr>
            <a:r>
              <a:rPr b="1" i="1" lang="en" sz="1708"/>
              <a:t>If entrainment is large (large lapse rate) in model, column must be sufficiently saturated for convection to trigger</a:t>
            </a:r>
            <a:endParaRPr sz="1400">
              <a:latin typeface="Spectral"/>
              <a:ea typeface="Spectral"/>
              <a:cs typeface="Spectral"/>
              <a:sym typeface="Spectral"/>
            </a:endParaRPr>
          </a:p>
        </p:txBody>
      </p:sp>
      <p:sp>
        <p:nvSpPr>
          <p:cNvPr id="357" name="Google Shape;357;p38"/>
          <p:cNvSpPr txBox="1"/>
          <p:nvPr>
            <p:ph type="title"/>
          </p:nvPr>
        </p:nvSpPr>
        <p:spPr>
          <a:xfrm>
            <a:off x="311700" y="2331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Plume Factors</a:t>
            </a:r>
            <a:endParaRPr/>
          </a:p>
        </p:txBody>
      </p:sp>
      <p:sp>
        <p:nvSpPr>
          <p:cNvPr id="358" name="Google Shape;358;p38"/>
          <p:cNvSpPr/>
          <p:nvPr/>
        </p:nvSpPr>
        <p:spPr>
          <a:xfrm>
            <a:off x="4342550" y="760575"/>
            <a:ext cx="3392100" cy="994800"/>
          </a:xfrm>
          <a:prstGeom prst="rect">
            <a:avLst/>
          </a:prstGeom>
          <a:noFill/>
          <a:ln cap="flat" cmpd="sng" w="2857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38"/>
          <p:cNvSpPr/>
          <p:nvPr/>
        </p:nvSpPr>
        <p:spPr>
          <a:xfrm>
            <a:off x="4342550" y="2135775"/>
            <a:ext cx="3413700" cy="5781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3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pic>
        <p:nvPicPr>
          <p:cNvPr id="365" name="Google Shape;365;p39"/>
          <p:cNvPicPr preferRelativeResize="0"/>
          <p:nvPr/>
        </p:nvPicPr>
        <p:blipFill rotWithShape="1">
          <a:blip r:embed="rId3">
            <a:alphaModFix/>
          </a:blip>
          <a:srcRect b="0" l="0" r="0" t="36423"/>
          <a:stretch/>
        </p:blipFill>
        <p:spPr>
          <a:xfrm>
            <a:off x="3178025" y="252425"/>
            <a:ext cx="5710325" cy="4750425"/>
          </a:xfrm>
          <a:prstGeom prst="rect">
            <a:avLst/>
          </a:prstGeom>
          <a:noFill/>
          <a:ln>
            <a:noFill/>
          </a:ln>
        </p:spPr>
      </p:pic>
      <p:sp>
        <p:nvSpPr>
          <p:cNvPr id="366" name="Google Shape;366;p39"/>
          <p:cNvSpPr/>
          <p:nvPr/>
        </p:nvSpPr>
        <p:spPr>
          <a:xfrm>
            <a:off x="4342550" y="760575"/>
            <a:ext cx="3392100" cy="994800"/>
          </a:xfrm>
          <a:prstGeom prst="rect">
            <a:avLst/>
          </a:prstGeom>
          <a:noFill/>
          <a:ln cap="flat" cmpd="sng" w="2857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39"/>
          <p:cNvSpPr/>
          <p:nvPr/>
        </p:nvSpPr>
        <p:spPr>
          <a:xfrm>
            <a:off x="4342550" y="2135775"/>
            <a:ext cx="3413700" cy="5781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39"/>
          <p:cNvSpPr txBox="1"/>
          <p:nvPr>
            <p:ph idx="1" type="body"/>
          </p:nvPr>
        </p:nvSpPr>
        <p:spPr>
          <a:xfrm>
            <a:off x="311700" y="1152475"/>
            <a:ext cx="2866200" cy="3416400"/>
          </a:xfrm>
          <a:prstGeom prst="rect">
            <a:avLst/>
          </a:prstGeom>
        </p:spPr>
        <p:txBody>
          <a:bodyPr anchorCtr="0" anchor="t" bIns="91425" lIns="91425" spcFirstLastPara="1" rIns="91425" wrap="square" tIns="91425">
            <a:normAutofit/>
          </a:bodyPr>
          <a:lstStyle/>
          <a:p>
            <a:pPr indent="-337065" lvl="0" marL="457200" rtl="0" algn="l">
              <a:spcBef>
                <a:spcPts val="0"/>
              </a:spcBef>
              <a:spcAft>
                <a:spcPts val="0"/>
              </a:spcAft>
              <a:buSzPts val="1708"/>
              <a:buChar char="-"/>
            </a:pPr>
            <a:r>
              <a:rPr lang="en" sz="1708"/>
              <a:t>Subsaturation reinforces the link between lapse rate and entrainment</a:t>
            </a:r>
            <a:endParaRPr sz="1708"/>
          </a:p>
          <a:p>
            <a:pPr indent="0" lvl="0" marL="0" rtl="0" algn="l">
              <a:spcBef>
                <a:spcPts val="1200"/>
              </a:spcBef>
              <a:spcAft>
                <a:spcPts val="1200"/>
              </a:spcAft>
              <a:buNone/>
            </a:pPr>
            <a:r>
              <a:rPr b="1" i="1" lang="en" sz="1708"/>
              <a:t>If entrainment is large (large lapse rate) in model, column must be sufficiently saturated for convection to trigger</a:t>
            </a:r>
            <a:endParaRPr sz="1400">
              <a:latin typeface="Spectral"/>
              <a:ea typeface="Spectral"/>
              <a:cs typeface="Spectral"/>
              <a:sym typeface="Spectral"/>
            </a:endParaRPr>
          </a:p>
        </p:txBody>
      </p:sp>
      <p:sp>
        <p:nvSpPr>
          <p:cNvPr id="369" name="Google Shape;369;p39"/>
          <p:cNvSpPr txBox="1"/>
          <p:nvPr>
            <p:ph type="title"/>
          </p:nvPr>
        </p:nvSpPr>
        <p:spPr>
          <a:xfrm>
            <a:off x="311700" y="2331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Plume Factors</a:t>
            </a:r>
            <a:endParaRPr/>
          </a:p>
        </p:txBody>
      </p:sp>
      <p:cxnSp>
        <p:nvCxnSpPr>
          <p:cNvPr id="370" name="Google Shape;370;p39"/>
          <p:cNvCxnSpPr/>
          <p:nvPr/>
        </p:nvCxnSpPr>
        <p:spPr>
          <a:xfrm>
            <a:off x="4737150" y="931625"/>
            <a:ext cx="2351700" cy="1539300"/>
          </a:xfrm>
          <a:prstGeom prst="straightConnector1">
            <a:avLst/>
          </a:prstGeom>
          <a:noFill/>
          <a:ln cap="flat" cmpd="sng" w="38100">
            <a:solidFill>
              <a:schemeClr val="dk1"/>
            </a:solidFill>
            <a:prstDash val="solid"/>
            <a:round/>
            <a:headEnd len="med" w="med" type="none"/>
            <a:tailEnd len="med" w="med" type="triangle"/>
          </a:ln>
        </p:spPr>
      </p:cxnSp>
      <p:sp>
        <p:nvSpPr>
          <p:cNvPr id="371" name="Google Shape;371;p3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pic>
        <p:nvPicPr>
          <p:cNvPr id="376" name="Google Shape;376;p40"/>
          <p:cNvPicPr preferRelativeResize="0"/>
          <p:nvPr/>
        </p:nvPicPr>
        <p:blipFill>
          <a:blip r:embed="rId3">
            <a:alphaModFix/>
          </a:blip>
          <a:stretch>
            <a:fillRect/>
          </a:stretch>
        </p:blipFill>
        <p:spPr>
          <a:xfrm>
            <a:off x="888366" y="1088950"/>
            <a:ext cx="7747559" cy="3923525"/>
          </a:xfrm>
          <a:prstGeom prst="rect">
            <a:avLst/>
          </a:prstGeom>
          <a:noFill/>
          <a:ln>
            <a:noFill/>
          </a:ln>
        </p:spPr>
      </p:pic>
      <p:sp>
        <p:nvSpPr>
          <p:cNvPr id="377" name="Google Shape;377;p40"/>
          <p:cNvSpPr txBox="1"/>
          <p:nvPr>
            <p:ph type="title"/>
          </p:nvPr>
        </p:nvSpPr>
        <p:spPr>
          <a:xfrm>
            <a:off x="68250" y="243525"/>
            <a:ext cx="9007500" cy="572700"/>
          </a:xfrm>
          <a:prstGeom prst="rect">
            <a:avLst/>
          </a:prstGeom>
        </p:spPr>
        <p:txBody>
          <a:bodyPr anchorCtr="0" anchor="t" bIns="91425" lIns="91425" spcFirstLastPara="1" rIns="91425" wrap="square" tIns="91425">
            <a:noAutofit/>
          </a:bodyPr>
          <a:lstStyle/>
          <a:p>
            <a:pPr indent="0" lvl="0" marL="457200" rtl="0" algn="l">
              <a:lnSpc>
                <a:spcPct val="115000"/>
              </a:lnSpc>
              <a:spcBef>
                <a:spcPts val="0"/>
              </a:spcBef>
              <a:spcAft>
                <a:spcPts val="0"/>
              </a:spcAft>
              <a:buClr>
                <a:schemeClr val="dk1"/>
              </a:buClr>
              <a:buSzPts val="990"/>
              <a:buFont typeface="Arial"/>
              <a:buNone/>
            </a:pPr>
            <a:r>
              <a:rPr lang="en" sz="2290">
                <a:solidFill>
                  <a:srgbClr val="FFFFFF"/>
                </a:solidFill>
              </a:rPr>
              <a:t>Pseudo-entrainment is a good predictor of onset of convection </a:t>
            </a:r>
            <a:endParaRPr sz="2110">
              <a:solidFill>
                <a:srgbClr val="FFFFFF"/>
              </a:solidFill>
            </a:endParaRPr>
          </a:p>
          <a:p>
            <a:pPr indent="0" lvl="0" marL="0" rtl="0" algn="l">
              <a:spcBef>
                <a:spcPts val="1200"/>
              </a:spcBef>
              <a:spcAft>
                <a:spcPts val="0"/>
              </a:spcAft>
              <a:buSzPts val="990"/>
              <a:buNone/>
            </a:pPr>
            <a:r>
              <a:t/>
            </a:r>
            <a:endParaRPr sz="2520"/>
          </a:p>
        </p:txBody>
      </p:sp>
      <p:sp>
        <p:nvSpPr>
          <p:cNvPr id="378" name="Google Shape;378;p40"/>
          <p:cNvSpPr txBox="1"/>
          <p:nvPr/>
        </p:nvSpPr>
        <p:spPr>
          <a:xfrm>
            <a:off x="3624425" y="4513925"/>
            <a:ext cx="2152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Spectral Medium"/>
                <a:ea typeface="Spectral Medium"/>
                <a:cs typeface="Spectral Medium"/>
                <a:sym typeface="Spectral Medium"/>
              </a:rPr>
              <a:t>(Critical value)</a:t>
            </a:r>
            <a:endParaRPr>
              <a:latin typeface="Spectral Medium"/>
              <a:ea typeface="Spectral Medium"/>
              <a:cs typeface="Spectral Medium"/>
              <a:sym typeface="Spectral Medium"/>
            </a:endParaRPr>
          </a:p>
        </p:txBody>
      </p:sp>
      <p:sp>
        <p:nvSpPr>
          <p:cNvPr id="379" name="Google Shape;379;p4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pic>
        <p:nvPicPr>
          <p:cNvPr id="384" name="Google Shape;384;p41"/>
          <p:cNvPicPr preferRelativeResize="0"/>
          <p:nvPr/>
        </p:nvPicPr>
        <p:blipFill>
          <a:blip r:embed="rId3">
            <a:alphaModFix/>
          </a:blip>
          <a:stretch>
            <a:fillRect/>
          </a:stretch>
        </p:blipFill>
        <p:spPr>
          <a:xfrm>
            <a:off x="888366" y="1088950"/>
            <a:ext cx="7747559" cy="3923525"/>
          </a:xfrm>
          <a:prstGeom prst="rect">
            <a:avLst/>
          </a:prstGeom>
          <a:noFill/>
          <a:ln>
            <a:noFill/>
          </a:ln>
        </p:spPr>
      </p:pic>
      <p:sp>
        <p:nvSpPr>
          <p:cNvPr id="385" name="Google Shape;385;p41"/>
          <p:cNvSpPr txBox="1"/>
          <p:nvPr>
            <p:ph type="title"/>
          </p:nvPr>
        </p:nvSpPr>
        <p:spPr>
          <a:xfrm>
            <a:off x="311700" y="2331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Pseudo-entrainment</a:t>
            </a:r>
            <a:endParaRPr/>
          </a:p>
        </p:txBody>
      </p:sp>
      <p:sp>
        <p:nvSpPr>
          <p:cNvPr id="386" name="Google Shape;386;p41"/>
          <p:cNvSpPr/>
          <p:nvPr/>
        </p:nvSpPr>
        <p:spPr>
          <a:xfrm>
            <a:off x="2921250" y="3816300"/>
            <a:ext cx="589500" cy="539400"/>
          </a:xfrm>
          <a:prstGeom prst="rect">
            <a:avLst/>
          </a:prstGeom>
          <a:noFill/>
          <a:ln cap="flat" cmpd="sng" w="2857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9900"/>
              </a:solidFill>
            </a:endParaRPr>
          </a:p>
        </p:txBody>
      </p:sp>
      <p:sp>
        <p:nvSpPr>
          <p:cNvPr id="387" name="Google Shape;387;p41"/>
          <p:cNvSpPr/>
          <p:nvPr/>
        </p:nvSpPr>
        <p:spPr>
          <a:xfrm>
            <a:off x="4255750" y="1718800"/>
            <a:ext cx="345900" cy="6792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4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89" name="Google Shape;389;p41"/>
          <p:cNvSpPr txBox="1"/>
          <p:nvPr/>
        </p:nvSpPr>
        <p:spPr>
          <a:xfrm>
            <a:off x="2557425" y="1690000"/>
            <a:ext cx="15867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solidFill>
                  <a:srgbClr val="FF0000"/>
                </a:solidFill>
                <a:latin typeface="Spectral"/>
                <a:ea typeface="Spectral"/>
                <a:cs typeface="Spectral"/>
                <a:sym typeface="Spectral"/>
              </a:rPr>
              <a:t>Small subsat, big lapse rate</a:t>
            </a:r>
            <a:endParaRPr b="1" sz="1700">
              <a:solidFill>
                <a:srgbClr val="FF0000"/>
              </a:solidFill>
              <a:latin typeface="Spectral"/>
              <a:ea typeface="Spectral"/>
              <a:cs typeface="Spectral"/>
              <a:sym typeface="Spectral"/>
            </a:endParaRPr>
          </a:p>
        </p:txBody>
      </p:sp>
      <p:sp>
        <p:nvSpPr>
          <p:cNvPr id="390" name="Google Shape;390;p41"/>
          <p:cNvSpPr txBox="1"/>
          <p:nvPr/>
        </p:nvSpPr>
        <p:spPr>
          <a:xfrm>
            <a:off x="3548025" y="3671200"/>
            <a:ext cx="17652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solidFill>
                  <a:srgbClr val="E69138"/>
                </a:solidFill>
                <a:latin typeface="Spectral"/>
                <a:ea typeface="Spectral"/>
                <a:cs typeface="Spectral"/>
                <a:sym typeface="Spectral"/>
              </a:rPr>
              <a:t>Big subsat, small lapse rate</a:t>
            </a:r>
            <a:endParaRPr b="1" sz="1700">
              <a:solidFill>
                <a:srgbClr val="E69138"/>
              </a:solidFill>
              <a:latin typeface="Spectral"/>
              <a:ea typeface="Spectral"/>
              <a:cs typeface="Spectral"/>
              <a:sym typeface="Spectr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pic>
        <p:nvPicPr>
          <p:cNvPr id="395" name="Google Shape;395;p42"/>
          <p:cNvPicPr preferRelativeResize="0"/>
          <p:nvPr/>
        </p:nvPicPr>
        <p:blipFill>
          <a:blip r:embed="rId3">
            <a:alphaModFix/>
          </a:blip>
          <a:stretch>
            <a:fillRect/>
          </a:stretch>
        </p:blipFill>
        <p:spPr>
          <a:xfrm>
            <a:off x="3137800" y="938975"/>
            <a:ext cx="5935301" cy="3805025"/>
          </a:xfrm>
          <a:prstGeom prst="rect">
            <a:avLst/>
          </a:prstGeom>
          <a:noFill/>
          <a:ln>
            <a:noFill/>
          </a:ln>
        </p:spPr>
      </p:pic>
      <p:sp>
        <p:nvSpPr>
          <p:cNvPr id="396" name="Google Shape;396;p42"/>
          <p:cNvSpPr txBox="1"/>
          <p:nvPr>
            <p:ph type="title"/>
          </p:nvPr>
        </p:nvSpPr>
        <p:spPr>
          <a:xfrm>
            <a:off x="311700" y="1569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Wrong entrainment → Compensation between lapse rate and moisture </a:t>
            </a:r>
            <a:endParaRPr sz="1733">
              <a:solidFill>
                <a:schemeClr val="dk1"/>
              </a:solidFill>
            </a:endParaRPr>
          </a:p>
          <a:p>
            <a:pPr indent="0" lvl="0" marL="0" rtl="0" algn="l">
              <a:spcBef>
                <a:spcPts val="0"/>
              </a:spcBef>
              <a:spcAft>
                <a:spcPts val="0"/>
              </a:spcAft>
              <a:buNone/>
            </a:pPr>
            <a:r>
              <a:t/>
            </a:r>
            <a:endParaRPr>
              <a:solidFill>
                <a:schemeClr val="dk1"/>
              </a:solidFill>
            </a:endParaRPr>
          </a:p>
        </p:txBody>
      </p:sp>
      <p:cxnSp>
        <p:nvCxnSpPr>
          <p:cNvPr id="397" name="Google Shape;397;p42"/>
          <p:cNvCxnSpPr/>
          <p:nvPr/>
        </p:nvCxnSpPr>
        <p:spPr>
          <a:xfrm flipH="1" rot="10800000">
            <a:off x="5425825" y="3137400"/>
            <a:ext cx="458100" cy="385500"/>
          </a:xfrm>
          <a:prstGeom prst="straightConnector1">
            <a:avLst/>
          </a:prstGeom>
          <a:noFill/>
          <a:ln cap="flat" cmpd="sng" w="28575">
            <a:solidFill>
              <a:schemeClr val="dk1"/>
            </a:solidFill>
            <a:prstDash val="dot"/>
            <a:round/>
            <a:headEnd len="med" w="med" type="none"/>
            <a:tailEnd len="med" w="med" type="triangle"/>
          </a:ln>
        </p:spPr>
      </p:cxnSp>
      <p:sp>
        <p:nvSpPr>
          <p:cNvPr id="398" name="Google Shape;398;p42"/>
          <p:cNvSpPr txBox="1"/>
          <p:nvPr/>
        </p:nvSpPr>
        <p:spPr>
          <a:xfrm>
            <a:off x="4480525" y="3480000"/>
            <a:ext cx="1353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Spectral"/>
                <a:ea typeface="Spectral"/>
                <a:cs typeface="Spectral"/>
                <a:sym typeface="Spectral"/>
              </a:rPr>
              <a:t>Lapse rate / ARM subsat</a:t>
            </a:r>
            <a:endParaRPr b="1">
              <a:latin typeface="Spectral"/>
              <a:ea typeface="Spectral"/>
              <a:cs typeface="Spectral"/>
              <a:sym typeface="Spectral"/>
            </a:endParaRPr>
          </a:p>
        </p:txBody>
      </p:sp>
      <p:sp>
        <p:nvSpPr>
          <p:cNvPr id="399" name="Google Shape;399;p42"/>
          <p:cNvSpPr txBox="1"/>
          <p:nvPr/>
        </p:nvSpPr>
        <p:spPr>
          <a:xfrm>
            <a:off x="3290200" y="4685075"/>
            <a:ext cx="58536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500">
                <a:latin typeface="Spectral Medium"/>
                <a:ea typeface="Spectral Medium"/>
                <a:cs typeface="Spectral Medium"/>
                <a:sym typeface="Spectral Medium"/>
              </a:rPr>
              <a:t>Pseudo-entrainment vs lapse rate (Emmenegger et al. 2022 (in prep)) </a:t>
            </a:r>
            <a:endParaRPr i="1" sz="1500">
              <a:latin typeface="Spectral Medium"/>
              <a:ea typeface="Spectral Medium"/>
              <a:cs typeface="Spectral Medium"/>
              <a:sym typeface="Spectral Medium"/>
            </a:endParaRPr>
          </a:p>
        </p:txBody>
      </p:sp>
      <p:sp>
        <p:nvSpPr>
          <p:cNvPr id="400" name="Google Shape;400;p4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01" name="Google Shape;401;p42"/>
          <p:cNvSpPr txBox="1"/>
          <p:nvPr/>
        </p:nvSpPr>
        <p:spPr>
          <a:xfrm>
            <a:off x="311700" y="1993725"/>
            <a:ext cx="2893500" cy="1785600"/>
          </a:xfrm>
          <a:prstGeom prst="rect">
            <a:avLst/>
          </a:prstGeom>
          <a:noFill/>
          <a:ln>
            <a:noFill/>
          </a:ln>
        </p:spPr>
        <p:txBody>
          <a:bodyPr anchorCtr="0" anchor="t" bIns="91425" lIns="91425" spcFirstLastPara="1" rIns="91425" wrap="square" tIns="91425">
            <a:spAutoFit/>
          </a:bodyPr>
          <a:lstStyle/>
          <a:p>
            <a:pPr indent="-338666" lvl="0" marL="457200" rtl="0" algn="l">
              <a:spcBef>
                <a:spcPts val="0"/>
              </a:spcBef>
              <a:spcAft>
                <a:spcPts val="0"/>
              </a:spcAft>
              <a:buClr>
                <a:schemeClr val="dk1"/>
              </a:buClr>
              <a:buSzPts val="1733"/>
              <a:buFont typeface="Spectral"/>
              <a:buChar char="-"/>
            </a:pPr>
            <a:r>
              <a:rPr b="1" lang="en" sz="1733">
                <a:solidFill>
                  <a:schemeClr val="dk1"/>
                </a:solidFill>
                <a:latin typeface="Spectral"/>
                <a:ea typeface="Spectral"/>
                <a:cs typeface="Spectral"/>
                <a:sym typeface="Spectral"/>
              </a:rPr>
              <a:t>Altering entrainment rate in simulations changes mean state of climate (Kim et al. 2011, Mapes &amp; Neale 2011)</a:t>
            </a:r>
            <a:endParaRPr>
              <a:latin typeface="Spectral Medium"/>
              <a:ea typeface="Spectral Medium"/>
              <a:cs typeface="Spectral Medium"/>
              <a:sym typeface="Spectral Medium"/>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6"/>
          <p:cNvSpPr txBox="1"/>
          <p:nvPr>
            <p:ph type="title"/>
          </p:nvPr>
        </p:nvSpPr>
        <p:spPr>
          <a:xfrm>
            <a:off x="311700" y="2331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Significance </a:t>
            </a:r>
            <a:endParaRPr/>
          </a:p>
        </p:txBody>
      </p:sp>
      <p:sp>
        <p:nvSpPr>
          <p:cNvPr id="73" name="Google Shape;73;p16"/>
          <p:cNvSpPr txBox="1"/>
          <p:nvPr>
            <p:ph idx="1" type="body"/>
          </p:nvPr>
        </p:nvSpPr>
        <p:spPr>
          <a:xfrm>
            <a:off x="311700" y="1152475"/>
            <a:ext cx="8520600" cy="3416400"/>
          </a:xfrm>
          <a:prstGeom prst="rect">
            <a:avLst/>
          </a:prstGeom>
          <a:ln>
            <a:noFill/>
          </a:ln>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Convection affects global energy balance through vertical transport of heat, moisture and momentum</a:t>
            </a:r>
            <a:endParaRPr/>
          </a:p>
          <a:p>
            <a:pPr indent="-342900" lvl="0" marL="457200" rtl="0" algn="l">
              <a:spcBef>
                <a:spcPts val="0"/>
              </a:spcBef>
              <a:spcAft>
                <a:spcPts val="0"/>
              </a:spcAft>
              <a:buSzPts val="1800"/>
              <a:buChar char="-"/>
            </a:pPr>
            <a:r>
              <a:rPr lang="en"/>
              <a:t>In tropics, deep cumulus clouds primary mechanism </a:t>
            </a:r>
            <a:endParaRPr/>
          </a:p>
          <a:p>
            <a:pPr indent="-342900" lvl="0" marL="457200" rtl="0" algn="l">
              <a:spcBef>
                <a:spcPts val="0"/>
              </a:spcBef>
              <a:spcAft>
                <a:spcPts val="0"/>
              </a:spcAft>
              <a:buSzPts val="1800"/>
              <a:buChar char="-"/>
            </a:pPr>
            <a:r>
              <a:rPr lang="en"/>
              <a:t>Ill-constrained representations of deep cloud and precipitation are major contributor to uncertainty in climate projections, including precip extremes </a:t>
            </a:r>
            <a:endParaRPr/>
          </a:p>
          <a:p>
            <a:pPr indent="0" lvl="0" marL="0" rtl="0" algn="l">
              <a:spcBef>
                <a:spcPts val="1200"/>
              </a:spcBef>
              <a:spcAft>
                <a:spcPts val="0"/>
              </a:spcAft>
              <a:buNone/>
            </a:pPr>
            <a:r>
              <a:rPr b="1" lang="en" sz="2300">
                <a:latin typeface="Spectral"/>
                <a:ea typeface="Spectral"/>
                <a:cs typeface="Spectral"/>
                <a:sym typeface="Spectral"/>
              </a:rPr>
              <a:t>Model diagnostics of tropical convection play integral role in understanding limitations of model behavior in future warming scenarios</a:t>
            </a:r>
            <a:endParaRPr b="1" sz="2300">
              <a:latin typeface="Spectral"/>
              <a:ea typeface="Spectral"/>
              <a:cs typeface="Spectral"/>
              <a:sym typeface="Spectral"/>
            </a:endParaRPr>
          </a:p>
        </p:txBody>
      </p:sp>
      <p:sp>
        <p:nvSpPr>
          <p:cNvPr id="74" name="Google Shape;74;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5" name="Google Shape;75;p16"/>
          <p:cNvSpPr txBox="1"/>
          <p:nvPr/>
        </p:nvSpPr>
        <p:spPr>
          <a:xfrm>
            <a:off x="207750" y="4356175"/>
            <a:ext cx="8728500" cy="61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 sz="1300">
                <a:solidFill>
                  <a:schemeClr val="dk1"/>
                </a:solidFill>
                <a:latin typeface="Spectral"/>
                <a:ea typeface="Spectral"/>
                <a:cs typeface="Spectral"/>
                <a:sym typeface="Spectral"/>
              </a:rPr>
              <a:t>E.g. Riehl and Markus, 1958; Neelin and Held, 1987; Meehl et al. </a:t>
            </a:r>
            <a:r>
              <a:rPr lang="en" sz="1300">
                <a:solidFill>
                  <a:schemeClr val="dk1"/>
                </a:solidFill>
                <a:uFill>
                  <a:noFill/>
                </a:uFill>
                <a:latin typeface="Spectral"/>
                <a:ea typeface="Spectral"/>
                <a:cs typeface="Spectral"/>
                <a:sym typeface="Spectral"/>
                <a:hlinkClick r:id="rId3">
                  <a:extLst>
                    <a:ext uri="{A12FA001-AC4F-418D-AE19-62706E023703}">
                      <ahyp:hlinkClr val="tx"/>
                    </a:ext>
                  </a:extLst>
                </a:hlinkClick>
              </a:rPr>
              <a:t>2000</a:t>
            </a:r>
            <a:r>
              <a:rPr lang="en" sz="1300">
                <a:solidFill>
                  <a:schemeClr val="dk1"/>
                </a:solidFill>
                <a:latin typeface="Spectral"/>
                <a:ea typeface="Spectral"/>
                <a:cs typeface="Spectral"/>
                <a:sym typeface="Spectral"/>
              </a:rPr>
              <a:t>; Allen and Ingram </a:t>
            </a:r>
            <a:r>
              <a:rPr lang="en" sz="1300">
                <a:solidFill>
                  <a:schemeClr val="dk1"/>
                </a:solidFill>
                <a:uFill>
                  <a:noFill/>
                </a:uFill>
                <a:latin typeface="Spectral"/>
                <a:ea typeface="Spectral"/>
                <a:cs typeface="Spectral"/>
                <a:sym typeface="Spectral"/>
                <a:hlinkClick r:id="rId4">
                  <a:extLst>
                    <a:ext uri="{A12FA001-AC4F-418D-AE19-62706E023703}">
                      <ahyp:hlinkClr val="tx"/>
                    </a:ext>
                  </a:extLst>
                </a:hlinkClick>
              </a:rPr>
              <a:t>2002</a:t>
            </a:r>
            <a:r>
              <a:rPr lang="en" sz="1300">
                <a:solidFill>
                  <a:schemeClr val="dk1"/>
                </a:solidFill>
                <a:latin typeface="Spectral"/>
                <a:ea typeface="Spectral"/>
                <a:cs typeface="Spectral"/>
                <a:sym typeface="Spectral"/>
              </a:rPr>
              <a:t>; Trenberth et al. </a:t>
            </a:r>
            <a:r>
              <a:rPr lang="en" sz="1300">
                <a:solidFill>
                  <a:schemeClr val="dk1"/>
                </a:solidFill>
                <a:uFill>
                  <a:noFill/>
                </a:uFill>
                <a:latin typeface="Spectral"/>
                <a:ea typeface="Spectral"/>
                <a:cs typeface="Spectral"/>
                <a:sym typeface="Spectral"/>
                <a:hlinkClick r:id="rId5">
                  <a:extLst>
                    <a:ext uri="{A12FA001-AC4F-418D-AE19-62706E023703}">
                      <ahyp:hlinkClr val="tx"/>
                    </a:ext>
                  </a:extLst>
                </a:hlinkClick>
              </a:rPr>
              <a:t>2003</a:t>
            </a:r>
            <a:r>
              <a:rPr lang="en" sz="1300">
                <a:solidFill>
                  <a:schemeClr val="dk1"/>
                </a:solidFill>
                <a:latin typeface="Spectral"/>
                <a:ea typeface="Spectral"/>
                <a:cs typeface="Spectral"/>
                <a:sym typeface="Spectral"/>
              </a:rPr>
              <a:t>; Chou et al. </a:t>
            </a:r>
            <a:r>
              <a:rPr lang="en" sz="1300">
                <a:solidFill>
                  <a:schemeClr val="dk1"/>
                </a:solidFill>
                <a:uFill>
                  <a:noFill/>
                </a:uFill>
                <a:latin typeface="Spectral"/>
                <a:ea typeface="Spectral"/>
                <a:cs typeface="Spectral"/>
                <a:sym typeface="Spectral"/>
                <a:hlinkClick r:id="rId6">
                  <a:extLst>
                    <a:ext uri="{A12FA001-AC4F-418D-AE19-62706E023703}">
                      <ahyp:hlinkClr val="tx"/>
                    </a:ext>
                  </a:extLst>
                </a:hlinkClick>
              </a:rPr>
              <a:t>2012</a:t>
            </a:r>
            <a:r>
              <a:rPr lang="en" sz="1300">
                <a:solidFill>
                  <a:schemeClr val="dk1"/>
                </a:solidFill>
                <a:latin typeface="Spectral"/>
                <a:ea typeface="Spectral"/>
                <a:cs typeface="Spectral"/>
                <a:sym typeface="Spectral"/>
              </a:rPr>
              <a:t>; O’Gorman </a:t>
            </a:r>
            <a:r>
              <a:rPr lang="en" sz="1300">
                <a:solidFill>
                  <a:schemeClr val="dk1"/>
                </a:solidFill>
                <a:uFill>
                  <a:noFill/>
                </a:uFill>
                <a:latin typeface="Spectral"/>
                <a:ea typeface="Spectral"/>
                <a:cs typeface="Spectral"/>
                <a:sym typeface="Spectral"/>
                <a:hlinkClick r:id="rId7">
                  <a:extLst>
                    <a:ext uri="{A12FA001-AC4F-418D-AE19-62706E023703}">
                      <ahyp:hlinkClr val="tx"/>
                    </a:ext>
                  </a:extLst>
                </a:hlinkClick>
              </a:rPr>
              <a:t>2012</a:t>
            </a:r>
            <a:r>
              <a:rPr lang="en" sz="1300">
                <a:solidFill>
                  <a:schemeClr val="dk1"/>
                </a:solidFill>
                <a:latin typeface="Spectral"/>
                <a:ea typeface="Spectral"/>
                <a:cs typeface="Spectral"/>
                <a:sym typeface="Spectral"/>
              </a:rPr>
              <a:t>; Sillmann et al. </a:t>
            </a:r>
            <a:r>
              <a:rPr lang="en" sz="1300">
                <a:solidFill>
                  <a:schemeClr val="dk1"/>
                </a:solidFill>
                <a:uFill>
                  <a:noFill/>
                </a:uFill>
                <a:latin typeface="Spectral"/>
                <a:ea typeface="Spectral"/>
                <a:cs typeface="Spectral"/>
                <a:sym typeface="Spectral"/>
                <a:hlinkClick r:id="rId8">
                  <a:extLst>
                    <a:ext uri="{A12FA001-AC4F-418D-AE19-62706E023703}">
                      <ahyp:hlinkClr val="tx"/>
                    </a:ext>
                  </a:extLst>
                </a:hlinkClick>
              </a:rPr>
              <a:t>2013</a:t>
            </a:r>
            <a:r>
              <a:rPr lang="en" sz="1300">
                <a:solidFill>
                  <a:schemeClr val="dk1"/>
                </a:solidFill>
                <a:latin typeface="Spectral"/>
                <a:ea typeface="Spectral"/>
                <a:cs typeface="Spectral"/>
                <a:sym typeface="Spectral"/>
              </a:rPr>
              <a:t>; Pendergrass and Hartmann </a:t>
            </a:r>
            <a:r>
              <a:rPr lang="en" sz="1300">
                <a:solidFill>
                  <a:schemeClr val="dk1"/>
                </a:solidFill>
                <a:uFill>
                  <a:noFill/>
                </a:uFill>
                <a:latin typeface="Spectral"/>
                <a:ea typeface="Spectral"/>
                <a:cs typeface="Spectral"/>
                <a:sym typeface="Spectral"/>
                <a:hlinkClick r:id="rId9">
                  <a:extLst>
                    <a:ext uri="{A12FA001-AC4F-418D-AE19-62706E023703}">
                      <ahyp:hlinkClr val="tx"/>
                    </a:ext>
                  </a:extLst>
                </a:hlinkClick>
              </a:rPr>
              <a:t>2014</a:t>
            </a:r>
            <a:r>
              <a:rPr lang="en" sz="1300">
                <a:solidFill>
                  <a:schemeClr val="dk1"/>
                </a:solidFill>
                <a:latin typeface="Spectral"/>
                <a:ea typeface="Spectral"/>
                <a:cs typeface="Spectral"/>
                <a:sym typeface="Spectral"/>
              </a:rPr>
              <a:t>; Neelin et al. 2022</a:t>
            </a:r>
            <a:endParaRPr sz="1300">
              <a:solidFill>
                <a:schemeClr val="dk1"/>
              </a:solidFill>
              <a:latin typeface="Spectral"/>
              <a:ea typeface="Spectral"/>
              <a:cs typeface="Spectral"/>
              <a:sym typeface="Spectr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pic>
        <p:nvPicPr>
          <p:cNvPr id="406" name="Google Shape;406;p43"/>
          <p:cNvPicPr preferRelativeResize="0"/>
          <p:nvPr/>
        </p:nvPicPr>
        <p:blipFill>
          <a:blip r:embed="rId3">
            <a:alphaModFix/>
          </a:blip>
          <a:stretch>
            <a:fillRect/>
          </a:stretch>
        </p:blipFill>
        <p:spPr>
          <a:xfrm>
            <a:off x="3137800" y="938975"/>
            <a:ext cx="5935301" cy="3805025"/>
          </a:xfrm>
          <a:prstGeom prst="rect">
            <a:avLst/>
          </a:prstGeom>
          <a:noFill/>
          <a:ln>
            <a:noFill/>
          </a:ln>
        </p:spPr>
      </p:pic>
      <p:cxnSp>
        <p:nvCxnSpPr>
          <p:cNvPr id="407" name="Google Shape;407;p43"/>
          <p:cNvCxnSpPr/>
          <p:nvPr/>
        </p:nvCxnSpPr>
        <p:spPr>
          <a:xfrm flipH="1" rot="10800000">
            <a:off x="5273425" y="2985000"/>
            <a:ext cx="458100" cy="385500"/>
          </a:xfrm>
          <a:prstGeom prst="straightConnector1">
            <a:avLst/>
          </a:prstGeom>
          <a:noFill/>
          <a:ln cap="flat" cmpd="sng" w="28575">
            <a:solidFill>
              <a:schemeClr val="dk1"/>
            </a:solidFill>
            <a:prstDash val="dot"/>
            <a:round/>
            <a:headEnd len="med" w="med" type="none"/>
            <a:tailEnd len="med" w="med" type="triangle"/>
          </a:ln>
        </p:spPr>
      </p:cxnSp>
      <p:sp>
        <p:nvSpPr>
          <p:cNvPr id="408" name="Google Shape;408;p43"/>
          <p:cNvSpPr txBox="1"/>
          <p:nvPr/>
        </p:nvSpPr>
        <p:spPr>
          <a:xfrm>
            <a:off x="4328125" y="3327600"/>
            <a:ext cx="1353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Spectral"/>
                <a:ea typeface="Spectral"/>
                <a:cs typeface="Spectral"/>
                <a:sym typeface="Spectral"/>
              </a:rPr>
              <a:t>Lapse rate / ARM subsat</a:t>
            </a:r>
            <a:endParaRPr b="1">
              <a:latin typeface="Spectral"/>
              <a:ea typeface="Spectral"/>
              <a:cs typeface="Spectral"/>
              <a:sym typeface="Spectral"/>
            </a:endParaRPr>
          </a:p>
        </p:txBody>
      </p:sp>
      <p:sp>
        <p:nvSpPr>
          <p:cNvPr id="409" name="Google Shape;409;p43"/>
          <p:cNvSpPr txBox="1"/>
          <p:nvPr>
            <p:ph idx="1" type="body"/>
          </p:nvPr>
        </p:nvSpPr>
        <p:spPr>
          <a:xfrm>
            <a:off x="311700" y="1152475"/>
            <a:ext cx="2741400" cy="3416400"/>
          </a:xfrm>
          <a:prstGeom prst="rect">
            <a:avLst/>
          </a:prstGeom>
        </p:spPr>
        <p:txBody>
          <a:bodyPr anchorCtr="0" anchor="t" bIns="91425" lIns="91425" spcFirstLastPara="1" rIns="91425" wrap="square" tIns="91425">
            <a:normAutofit fontScale="92500"/>
          </a:bodyPr>
          <a:lstStyle/>
          <a:p>
            <a:pPr indent="0" lvl="0" marL="0" rtl="0" algn="l">
              <a:spcBef>
                <a:spcPts val="0"/>
              </a:spcBef>
              <a:spcAft>
                <a:spcPts val="0"/>
              </a:spcAft>
              <a:buNone/>
            </a:pPr>
            <a:r>
              <a:rPr lang="en" sz="1700"/>
              <a:t>Subsat does not have a large effect on the entrainment parameter…until the pseudo-entrainment becomes large and subsaturation begins to compensate for lapse rate differences </a:t>
            </a:r>
            <a:endParaRPr sz="1700"/>
          </a:p>
          <a:p>
            <a:pPr indent="0" lvl="0" marL="0" rtl="0" algn="l">
              <a:spcBef>
                <a:spcPts val="1200"/>
              </a:spcBef>
              <a:spcAft>
                <a:spcPts val="1200"/>
              </a:spcAft>
              <a:buNone/>
            </a:pPr>
            <a:r>
              <a:rPr b="1" lang="en" sz="1700">
                <a:latin typeface="Spectral"/>
                <a:ea typeface="Spectral"/>
                <a:cs typeface="Spectral"/>
                <a:sym typeface="Spectral"/>
              </a:rPr>
              <a:t>I.e. </a:t>
            </a:r>
            <a:r>
              <a:rPr b="1" lang="en" sz="1700"/>
              <a:t>if moisture did not adjust, lapse rate would be very large for </a:t>
            </a:r>
            <a:r>
              <a:rPr b="1" lang="en" sz="1700">
                <a:solidFill>
                  <a:schemeClr val="accent1"/>
                </a:solidFill>
              </a:rPr>
              <a:t>NASA-GISS</a:t>
            </a:r>
            <a:r>
              <a:rPr b="1" lang="en" sz="1700"/>
              <a:t> </a:t>
            </a:r>
            <a:endParaRPr/>
          </a:p>
        </p:txBody>
      </p:sp>
      <p:sp>
        <p:nvSpPr>
          <p:cNvPr id="410" name="Google Shape;410;p43"/>
          <p:cNvSpPr txBox="1"/>
          <p:nvPr>
            <p:ph type="title"/>
          </p:nvPr>
        </p:nvSpPr>
        <p:spPr>
          <a:xfrm>
            <a:off x="311700" y="1569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High entrainment → steep lapse rate…unless moisture compensates</a:t>
            </a:r>
            <a:endParaRPr/>
          </a:p>
        </p:txBody>
      </p:sp>
      <p:cxnSp>
        <p:nvCxnSpPr>
          <p:cNvPr id="411" name="Google Shape;411;p43"/>
          <p:cNvCxnSpPr/>
          <p:nvPr/>
        </p:nvCxnSpPr>
        <p:spPr>
          <a:xfrm flipH="1">
            <a:off x="6583200" y="2782938"/>
            <a:ext cx="5700" cy="789600"/>
          </a:xfrm>
          <a:prstGeom prst="straightConnector1">
            <a:avLst/>
          </a:prstGeom>
          <a:noFill/>
          <a:ln cap="flat" cmpd="sng" w="28575">
            <a:solidFill>
              <a:schemeClr val="accent1"/>
            </a:solidFill>
            <a:prstDash val="dash"/>
            <a:round/>
            <a:headEnd len="med" w="med" type="none"/>
            <a:tailEnd len="med" w="med" type="triangle"/>
          </a:ln>
        </p:spPr>
      </p:cxnSp>
      <p:sp>
        <p:nvSpPr>
          <p:cNvPr id="412" name="Google Shape;412;p43"/>
          <p:cNvSpPr txBox="1"/>
          <p:nvPr/>
        </p:nvSpPr>
        <p:spPr>
          <a:xfrm>
            <a:off x="4288900" y="4494050"/>
            <a:ext cx="39828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500">
                <a:latin typeface="Spectral Medium"/>
                <a:ea typeface="Spectral Medium"/>
                <a:cs typeface="Spectral Medium"/>
                <a:sym typeface="Spectral Medium"/>
              </a:rPr>
              <a:t>Pseudo-entrainment vs lapse rate (Emmenegger et al. 2022 (in prep)) </a:t>
            </a:r>
            <a:endParaRPr i="1" sz="1500">
              <a:latin typeface="Spectral Medium"/>
              <a:ea typeface="Spectral Medium"/>
              <a:cs typeface="Spectral Medium"/>
              <a:sym typeface="Spectral Medium"/>
            </a:endParaRPr>
          </a:p>
        </p:txBody>
      </p:sp>
      <p:sp>
        <p:nvSpPr>
          <p:cNvPr id="413" name="Google Shape;413;p4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1"/>
                                        </p:tgtEl>
                                        <p:attrNameLst>
                                          <p:attrName>style.visibility</p:attrName>
                                        </p:attrNameLst>
                                      </p:cBhvr>
                                      <p:to>
                                        <p:strVal val="visible"/>
                                      </p:to>
                                    </p:set>
                                    <p:animEffect filter="fade" transition="in">
                                      <p:cBhvr>
                                        <p:cTn dur="1000"/>
                                        <p:tgtEl>
                                          <p:spTgt spid="4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44"/>
          <p:cNvSpPr txBox="1"/>
          <p:nvPr>
            <p:ph idx="1" type="body"/>
          </p:nvPr>
        </p:nvSpPr>
        <p:spPr>
          <a:xfrm>
            <a:off x="311700" y="1152475"/>
            <a:ext cx="28260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700"/>
              <a:t>Subsat ~ CRH → models get entrainment wrong, but do relatively well in CRH since lapse rates adjust</a:t>
            </a:r>
            <a:endParaRPr sz="1700"/>
          </a:p>
        </p:txBody>
      </p:sp>
      <p:sp>
        <p:nvSpPr>
          <p:cNvPr id="419" name="Google Shape;419;p44"/>
          <p:cNvSpPr txBox="1"/>
          <p:nvPr>
            <p:ph type="title"/>
          </p:nvPr>
        </p:nvSpPr>
        <p:spPr>
          <a:xfrm>
            <a:off x="311700" y="807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Wrong entrainment → wrong lapse rate if moisture is right</a:t>
            </a:r>
            <a:endParaRPr/>
          </a:p>
        </p:txBody>
      </p:sp>
      <p:sp>
        <p:nvSpPr>
          <p:cNvPr id="420" name="Google Shape;420;p44"/>
          <p:cNvSpPr txBox="1"/>
          <p:nvPr/>
        </p:nvSpPr>
        <p:spPr>
          <a:xfrm>
            <a:off x="4288900" y="4494050"/>
            <a:ext cx="39828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500">
                <a:latin typeface="Spectral Medium"/>
                <a:ea typeface="Spectral Medium"/>
                <a:cs typeface="Spectral Medium"/>
                <a:sym typeface="Spectral Medium"/>
              </a:rPr>
              <a:t>Pseudo-entrainment vs lapse rate (Emmenegger et al. 2022 (in prep)) </a:t>
            </a:r>
            <a:endParaRPr i="1" sz="1500">
              <a:latin typeface="Spectral Medium"/>
              <a:ea typeface="Spectral Medium"/>
              <a:cs typeface="Spectral Medium"/>
              <a:sym typeface="Spectral Medium"/>
            </a:endParaRPr>
          </a:p>
        </p:txBody>
      </p:sp>
      <p:sp>
        <p:nvSpPr>
          <p:cNvPr id="421" name="Google Shape;421;p4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422" name="Google Shape;422;p44"/>
          <p:cNvPicPr preferRelativeResize="0"/>
          <p:nvPr/>
        </p:nvPicPr>
        <p:blipFill>
          <a:blip r:embed="rId3">
            <a:alphaModFix/>
          </a:blip>
          <a:stretch>
            <a:fillRect/>
          </a:stretch>
        </p:blipFill>
        <p:spPr>
          <a:xfrm>
            <a:off x="3137800" y="938975"/>
            <a:ext cx="5935301" cy="3805025"/>
          </a:xfrm>
          <a:prstGeom prst="rect">
            <a:avLst/>
          </a:prstGeom>
          <a:noFill/>
          <a:ln>
            <a:noFill/>
          </a:ln>
        </p:spPr>
      </p:pic>
      <p:cxnSp>
        <p:nvCxnSpPr>
          <p:cNvPr id="423" name="Google Shape;423;p44"/>
          <p:cNvCxnSpPr/>
          <p:nvPr/>
        </p:nvCxnSpPr>
        <p:spPr>
          <a:xfrm flipH="1" rot="10800000">
            <a:off x="5273425" y="2985000"/>
            <a:ext cx="458100" cy="385500"/>
          </a:xfrm>
          <a:prstGeom prst="straightConnector1">
            <a:avLst/>
          </a:prstGeom>
          <a:noFill/>
          <a:ln cap="flat" cmpd="sng" w="28575">
            <a:solidFill>
              <a:schemeClr val="dk1"/>
            </a:solidFill>
            <a:prstDash val="dot"/>
            <a:round/>
            <a:headEnd len="med" w="med" type="none"/>
            <a:tailEnd len="med" w="med" type="triangle"/>
          </a:ln>
        </p:spPr>
      </p:cxnSp>
      <p:sp>
        <p:nvSpPr>
          <p:cNvPr id="424" name="Google Shape;424;p44"/>
          <p:cNvSpPr txBox="1"/>
          <p:nvPr/>
        </p:nvSpPr>
        <p:spPr>
          <a:xfrm>
            <a:off x="4328125" y="3327600"/>
            <a:ext cx="1353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Spectral"/>
                <a:ea typeface="Spectral"/>
                <a:cs typeface="Spectral"/>
                <a:sym typeface="Spectral"/>
              </a:rPr>
              <a:t>Lapse rate / ARM subsat</a:t>
            </a:r>
            <a:endParaRPr b="1">
              <a:latin typeface="Spectral"/>
              <a:ea typeface="Spectral"/>
              <a:cs typeface="Spectral"/>
              <a:sym typeface="Spectral"/>
            </a:endParaRPr>
          </a:p>
        </p:txBody>
      </p:sp>
      <p:cxnSp>
        <p:nvCxnSpPr>
          <p:cNvPr id="425" name="Google Shape;425;p44"/>
          <p:cNvCxnSpPr/>
          <p:nvPr/>
        </p:nvCxnSpPr>
        <p:spPr>
          <a:xfrm flipH="1">
            <a:off x="6583200" y="2782938"/>
            <a:ext cx="5700" cy="789600"/>
          </a:xfrm>
          <a:prstGeom prst="straightConnector1">
            <a:avLst/>
          </a:prstGeom>
          <a:noFill/>
          <a:ln cap="flat" cmpd="sng" w="28575">
            <a:solidFill>
              <a:schemeClr val="accent1"/>
            </a:solidFill>
            <a:prstDash val="dash"/>
            <a:round/>
            <a:headEnd len="med" w="med" type="none"/>
            <a:tailEnd len="med" w="med" type="triangle"/>
          </a:ln>
        </p:spPr>
      </p:cxn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pic>
        <p:nvPicPr>
          <p:cNvPr id="430" name="Google Shape;430;p45"/>
          <p:cNvPicPr preferRelativeResize="0"/>
          <p:nvPr/>
        </p:nvPicPr>
        <p:blipFill>
          <a:blip r:embed="rId3">
            <a:alphaModFix/>
          </a:blip>
          <a:stretch>
            <a:fillRect/>
          </a:stretch>
        </p:blipFill>
        <p:spPr>
          <a:xfrm>
            <a:off x="3137800" y="786575"/>
            <a:ext cx="5935301" cy="3805025"/>
          </a:xfrm>
          <a:prstGeom prst="rect">
            <a:avLst/>
          </a:prstGeom>
          <a:noFill/>
          <a:ln>
            <a:noFill/>
          </a:ln>
        </p:spPr>
      </p:pic>
      <p:sp>
        <p:nvSpPr>
          <p:cNvPr id="431" name="Google Shape;431;p45"/>
          <p:cNvSpPr txBox="1"/>
          <p:nvPr>
            <p:ph type="title"/>
          </p:nvPr>
        </p:nvSpPr>
        <p:spPr>
          <a:xfrm>
            <a:off x="311700" y="2331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Moisture adjustment explains pickup in CRH</a:t>
            </a:r>
            <a:endParaRPr/>
          </a:p>
        </p:txBody>
      </p:sp>
      <p:pic>
        <p:nvPicPr>
          <p:cNvPr id="432" name="Google Shape;432;p45"/>
          <p:cNvPicPr preferRelativeResize="0"/>
          <p:nvPr/>
        </p:nvPicPr>
        <p:blipFill rotWithShape="1">
          <a:blip r:embed="rId4">
            <a:alphaModFix/>
          </a:blip>
          <a:srcRect b="49300" l="0" r="50211" t="0"/>
          <a:stretch/>
        </p:blipFill>
        <p:spPr>
          <a:xfrm>
            <a:off x="256966" y="1731248"/>
            <a:ext cx="2918958" cy="2386039"/>
          </a:xfrm>
          <a:prstGeom prst="rect">
            <a:avLst/>
          </a:prstGeom>
          <a:noFill/>
          <a:ln>
            <a:noFill/>
          </a:ln>
        </p:spPr>
      </p:pic>
      <p:pic>
        <p:nvPicPr>
          <p:cNvPr id="433" name="Google Shape;433;p45"/>
          <p:cNvPicPr preferRelativeResize="0"/>
          <p:nvPr/>
        </p:nvPicPr>
        <p:blipFill rotWithShape="1">
          <a:blip r:embed="rId5">
            <a:alphaModFix/>
          </a:blip>
          <a:srcRect b="95333" l="25433" r="24705" t="0"/>
          <a:stretch/>
        </p:blipFill>
        <p:spPr>
          <a:xfrm>
            <a:off x="256647" y="1731250"/>
            <a:ext cx="2918963" cy="211455"/>
          </a:xfrm>
          <a:prstGeom prst="rect">
            <a:avLst/>
          </a:prstGeom>
          <a:noFill/>
          <a:ln>
            <a:noFill/>
          </a:ln>
        </p:spPr>
      </p:pic>
      <p:pic>
        <p:nvPicPr>
          <p:cNvPr id="434" name="Google Shape;434;p45"/>
          <p:cNvPicPr preferRelativeResize="0"/>
          <p:nvPr/>
        </p:nvPicPr>
        <p:blipFill rotWithShape="1">
          <a:blip r:embed="rId4">
            <a:alphaModFix/>
          </a:blip>
          <a:srcRect b="0" l="0" r="50211" t="95886"/>
          <a:stretch/>
        </p:blipFill>
        <p:spPr>
          <a:xfrm>
            <a:off x="256651" y="4072579"/>
            <a:ext cx="2870528" cy="190368"/>
          </a:xfrm>
          <a:prstGeom prst="rect">
            <a:avLst/>
          </a:prstGeom>
          <a:noFill/>
          <a:ln>
            <a:noFill/>
          </a:ln>
        </p:spPr>
      </p:pic>
      <p:sp>
        <p:nvSpPr>
          <p:cNvPr id="435" name="Google Shape;435;p45"/>
          <p:cNvSpPr txBox="1"/>
          <p:nvPr/>
        </p:nvSpPr>
        <p:spPr>
          <a:xfrm>
            <a:off x="6238325" y="1647175"/>
            <a:ext cx="1353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0000FF"/>
                </a:solidFill>
                <a:latin typeface="Spectral"/>
                <a:ea typeface="Spectral"/>
                <a:cs typeface="Spectral"/>
                <a:sym typeface="Spectral"/>
              </a:rPr>
              <a:t>Late pickup in CRH</a:t>
            </a:r>
            <a:endParaRPr b="1">
              <a:solidFill>
                <a:srgbClr val="0000FF"/>
              </a:solidFill>
              <a:latin typeface="Spectral"/>
              <a:ea typeface="Spectral"/>
              <a:cs typeface="Spectral"/>
              <a:sym typeface="Spectral"/>
            </a:endParaRPr>
          </a:p>
        </p:txBody>
      </p:sp>
      <p:sp>
        <p:nvSpPr>
          <p:cNvPr id="436" name="Google Shape;436;p45"/>
          <p:cNvSpPr/>
          <p:nvPr/>
        </p:nvSpPr>
        <p:spPr>
          <a:xfrm rot="1213789">
            <a:off x="5025758" y="2172470"/>
            <a:ext cx="2226229" cy="740708"/>
          </a:xfrm>
          <a:prstGeom prst="ellipse">
            <a:avLst/>
          </a:prstGeom>
          <a:noFill/>
          <a:ln cap="flat" cmpd="sng" w="2857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45"/>
          <p:cNvSpPr/>
          <p:nvPr/>
        </p:nvSpPr>
        <p:spPr>
          <a:xfrm rot="2248627">
            <a:off x="3814179" y="2088688"/>
            <a:ext cx="1947589" cy="429024"/>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45"/>
          <p:cNvSpPr txBox="1"/>
          <p:nvPr/>
        </p:nvSpPr>
        <p:spPr>
          <a:xfrm>
            <a:off x="4288900" y="4494050"/>
            <a:ext cx="39828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500">
                <a:latin typeface="Spectral Medium"/>
                <a:ea typeface="Spectral Medium"/>
                <a:cs typeface="Spectral Medium"/>
                <a:sym typeface="Spectral Medium"/>
              </a:rPr>
              <a:t>Pseudo-entrainment vs lapse rate (Emmenegger et al. 2022 (in prep)) </a:t>
            </a:r>
            <a:endParaRPr i="1" sz="1500">
              <a:latin typeface="Spectral Medium"/>
              <a:ea typeface="Spectral Medium"/>
              <a:cs typeface="Spectral Medium"/>
              <a:sym typeface="Spectral Medium"/>
            </a:endParaRPr>
          </a:p>
        </p:txBody>
      </p:sp>
      <p:sp>
        <p:nvSpPr>
          <p:cNvPr id="439" name="Google Shape;439;p4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40" name="Google Shape;440;p45"/>
          <p:cNvSpPr/>
          <p:nvPr/>
        </p:nvSpPr>
        <p:spPr>
          <a:xfrm rot="6492713">
            <a:off x="2227717" y="3304594"/>
            <a:ext cx="1072210" cy="397311"/>
          </a:xfrm>
          <a:prstGeom prst="rect">
            <a:avLst/>
          </a:prstGeom>
          <a:noFill/>
          <a:ln cap="flat" cmpd="sng" w="2857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45"/>
          <p:cNvSpPr/>
          <p:nvPr/>
        </p:nvSpPr>
        <p:spPr>
          <a:xfrm rot="6470212">
            <a:off x="1863017" y="3153282"/>
            <a:ext cx="1072450" cy="35644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46"/>
          <p:cNvSpPr txBox="1"/>
          <p:nvPr>
            <p:ph type="title"/>
          </p:nvPr>
        </p:nvSpPr>
        <p:spPr>
          <a:xfrm>
            <a:off x="311700" y="2331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Current and Future Work</a:t>
            </a:r>
            <a:endParaRPr/>
          </a:p>
        </p:txBody>
      </p:sp>
      <p:sp>
        <p:nvSpPr>
          <p:cNvPr id="447" name="Google Shape;447;p4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Entrainment sets a ‘threshold’ of LFT moisture</a:t>
            </a:r>
            <a:endParaRPr/>
          </a:p>
          <a:p>
            <a:pPr indent="-342900" lvl="0" marL="457200" rtl="0" algn="l">
              <a:spcBef>
                <a:spcPts val="1200"/>
              </a:spcBef>
              <a:spcAft>
                <a:spcPts val="0"/>
              </a:spcAft>
              <a:buSzPts val="1800"/>
              <a:buChar char="-"/>
            </a:pPr>
            <a:r>
              <a:rPr lang="en"/>
              <a:t>Moisture in LFT must be sufficient such that dilution determined by entrainment rate doesn’t kill the plume</a:t>
            </a:r>
            <a:endParaRPr/>
          </a:p>
          <a:p>
            <a:pPr indent="-342900" lvl="0" marL="457200" rtl="0" algn="l">
              <a:spcBef>
                <a:spcPts val="0"/>
              </a:spcBef>
              <a:spcAft>
                <a:spcPts val="0"/>
              </a:spcAft>
              <a:buSzPts val="1800"/>
              <a:buChar char="-"/>
            </a:pPr>
            <a:r>
              <a:rPr lang="en"/>
              <a:t>How does the LFT moisten?</a:t>
            </a:r>
            <a:endParaRPr/>
          </a:p>
          <a:p>
            <a:pPr indent="-342900" lvl="0" marL="457200" rtl="0" algn="l">
              <a:spcBef>
                <a:spcPts val="0"/>
              </a:spcBef>
              <a:spcAft>
                <a:spcPts val="0"/>
              </a:spcAft>
              <a:buSzPts val="1800"/>
              <a:buChar char="-"/>
            </a:pPr>
            <a:r>
              <a:rPr lang="en"/>
              <a:t>Vertical </a:t>
            </a:r>
            <a:r>
              <a:rPr lang="en"/>
              <a:t>advection</a:t>
            </a:r>
            <a:r>
              <a:rPr lang="en"/>
              <a:t>, horizontal advection, etc…</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47"/>
          <p:cNvSpPr txBox="1"/>
          <p:nvPr>
            <p:ph type="title"/>
          </p:nvPr>
        </p:nvSpPr>
        <p:spPr>
          <a:xfrm>
            <a:off x="0" y="0"/>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2220"/>
              <a:t>ERA5 tendency leading up to event (Hours 0 is start of rain)</a:t>
            </a:r>
            <a:endParaRPr sz="2220"/>
          </a:p>
        </p:txBody>
      </p:sp>
      <p:pic>
        <p:nvPicPr>
          <p:cNvPr id="453" name="Google Shape;453;p47"/>
          <p:cNvPicPr preferRelativeResize="0"/>
          <p:nvPr/>
        </p:nvPicPr>
        <p:blipFill rotWithShape="1">
          <a:blip r:embed="rId3">
            <a:alphaModFix/>
          </a:blip>
          <a:srcRect b="0" l="0" r="0" t="77747"/>
          <a:stretch/>
        </p:blipFill>
        <p:spPr>
          <a:xfrm>
            <a:off x="1813750" y="3930650"/>
            <a:ext cx="6030624" cy="1159051"/>
          </a:xfrm>
          <a:prstGeom prst="rect">
            <a:avLst/>
          </a:prstGeom>
          <a:noFill/>
          <a:ln>
            <a:noFill/>
          </a:ln>
        </p:spPr>
      </p:pic>
      <p:pic>
        <p:nvPicPr>
          <p:cNvPr id="454" name="Google Shape;454;p47"/>
          <p:cNvPicPr preferRelativeResize="0"/>
          <p:nvPr/>
        </p:nvPicPr>
        <p:blipFill rotWithShape="1">
          <a:blip r:embed="rId4">
            <a:alphaModFix/>
          </a:blip>
          <a:srcRect b="29543" l="0" r="0" t="24445"/>
          <a:stretch/>
        </p:blipFill>
        <p:spPr>
          <a:xfrm>
            <a:off x="272275" y="572700"/>
            <a:ext cx="8871725" cy="3537799"/>
          </a:xfrm>
          <a:prstGeom prst="rect">
            <a:avLst/>
          </a:prstGeom>
          <a:noFill/>
          <a:ln>
            <a:noFill/>
          </a:ln>
        </p:spPr>
      </p:pic>
      <p:sp>
        <p:nvSpPr>
          <p:cNvPr id="455" name="Google Shape;455;p47"/>
          <p:cNvSpPr txBox="1"/>
          <p:nvPr/>
        </p:nvSpPr>
        <p:spPr>
          <a:xfrm>
            <a:off x="581050" y="4149725"/>
            <a:ext cx="1086900" cy="72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200">
                <a:solidFill>
                  <a:schemeClr val="dk2"/>
                </a:solidFill>
              </a:rPr>
              <a:t>ΔK</a:t>
            </a:r>
            <a:endParaRPr sz="3200">
              <a:solidFill>
                <a:schemeClr val="dk2"/>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48"/>
          <p:cNvSpPr txBox="1"/>
          <p:nvPr>
            <p:ph type="title"/>
          </p:nvPr>
        </p:nvSpPr>
        <p:spPr>
          <a:xfrm>
            <a:off x="322450" y="254000"/>
            <a:ext cx="8658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020"/>
              <a:t>ERA5 Tendency conditioned on event at Nauru (red star)</a:t>
            </a:r>
            <a:endParaRPr sz="2020"/>
          </a:p>
        </p:txBody>
      </p:sp>
      <p:sp>
        <p:nvSpPr>
          <p:cNvPr id="461" name="Google Shape;461;p48"/>
          <p:cNvSpPr txBox="1"/>
          <p:nvPr>
            <p:ph idx="1" type="body"/>
          </p:nvPr>
        </p:nvSpPr>
        <p:spPr>
          <a:xfrm>
            <a:off x="178875" y="1211375"/>
            <a:ext cx="41832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Moisture looks to move as a westward propagating wave</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
              <a:t>Higher entrainment → buoyancy (hence convection) has higher dependency on these patterns</a:t>
            </a:r>
            <a:endParaRPr/>
          </a:p>
        </p:txBody>
      </p:sp>
      <p:pic>
        <p:nvPicPr>
          <p:cNvPr id="462" name="Google Shape;462;p48"/>
          <p:cNvPicPr preferRelativeResize="0"/>
          <p:nvPr/>
        </p:nvPicPr>
        <p:blipFill rotWithShape="1">
          <a:blip r:embed="rId3">
            <a:alphaModFix/>
          </a:blip>
          <a:srcRect b="59598" l="32042" r="31152" t="5911"/>
          <a:stretch/>
        </p:blipFill>
        <p:spPr>
          <a:xfrm>
            <a:off x="4163400" y="1093300"/>
            <a:ext cx="4792851" cy="3892475"/>
          </a:xfrm>
          <a:prstGeom prst="rect">
            <a:avLst/>
          </a:prstGeom>
          <a:noFill/>
          <a:ln>
            <a:noFill/>
          </a:ln>
        </p:spPr>
      </p:pic>
      <p:sp>
        <p:nvSpPr>
          <p:cNvPr id="463" name="Google Shape;463;p48"/>
          <p:cNvSpPr txBox="1"/>
          <p:nvPr/>
        </p:nvSpPr>
        <p:spPr>
          <a:xfrm>
            <a:off x="7719400" y="1204850"/>
            <a:ext cx="1491000" cy="33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Spectral Medium"/>
                <a:ea typeface="Spectral Medium"/>
                <a:cs typeface="Spectral Medium"/>
                <a:sym typeface="Spectral Medium"/>
              </a:rPr>
              <a:t>(from event)</a:t>
            </a:r>
            <a:endParaRPr sz="1800">
              <a:solidFill>
                <a:schemeClr val="dk1"/>
              </a:solidFill>
              <a:latin typeface="Spectral Medium"/>
              <a:ea typeface="Spectral Medium"/>
              <a:cs typeface="Spectral Medium"/>
              <a:sym typeface="Spectral Medium"/>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49"/>
          <p:cNvSpPr txBox="1"/>
          <p:nvPr>
            <p:ph type="title"/>
          </p:nvPr>
        </p:nvSpPr>
        <p:spPr>
          <a:xfrm>
            <a:off x="234400" y="895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Entrainment </a:t>
            </a:r>
            <a:r>
              <a:rPr lang="en"/>
              <a:t>across</a:t>
            </a:r>
            <a:r>
              <a:rPr lang="en"/>
              <a:t> the pacific</a:t>
            </a:r>
            <a:endParaRPr/>
          </a:p>
        </p:txBody>
      </p:sp>
      <p:sp>
        <p:nvSpPr>
          <p:cNvPr id="469" name="Google Shape;469;p49"/>
          <p:cNvSpPr txBox="1"/>
          <p:nvPr/>
        </p:nvSpPr>
        <p:spPr>
          <a:xfrm>
            <a:off x="88350" y="1303125"/>
            <a:ext cx="4015800" cy="245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900">
                <a:solidFill>
                  <a:schemeClr val="dk1"/>
                </a:solidFill>
                <a:latin typeface="Spectral"/>
                <a:ea typeface="Spectral"/>
                <a:cs typeface="Spectral"/>
                <a:sym typeface="Spectral"/>
              </a:rPr>
              <a:t>Regression through raining event factors tell us entrainment rate that minimizes variance of buoyancy</a:t>
            </a:r>
            <a:endParaRPr b="1" sz="1900">
              <a:solidFill>
                <a:schemeClr val="dk1"/>
              </a:solidFill>
              <a:latin typeface="Spectral"/>
              <a:ea typeface="Spectral"/>
              <a:cs typeface="Spectral"/>
              <a:sym typeface="Spectral"/>
            </a:endParaRPr>
          </a:p>
          <a:p>
            <a:pPr indent="0" lvl="0" marL="0" rtl="0" algn="l">
              <a:spcBef>
                <a:spcPts val="0"/>
              </a:spcBef>
              <a:spcAft>
                <a:spcPts val="0"/>
              </a:spcAft>
              <a:buNone/>
            </a:pPr>
            <a:r>
              <a:t/>
            </a:r>
            <a:endParaRPr sz="1800">
              <a:solidFill>
                <a:schemeClr val="dk1"/>
              </a:solidFill>
              <a:latin typeface="Spectral Medium"/>
              <a:ea typeface="Spectral Medium"/>
              <a:cs typeface="Spectral Medium"/>
              <a:sym typeface="Spectral Medium"/>
            </a:endParaRPr>
          </a:p>
          <a:p>
            <a:pPr indent="0" lvl="0" marL="0" rtl="0" algn="l">
              <a:spcBef>
                <a:spcPts val="0"/>
              </a:spcBef>
              <a:spcAft>
                <a:spcPts val="0"/>
              </a:spcAft>
              <a:buNone/>
            </a:pPr>
            <a:r>
              <a:t/>
            </a:r>
            <a:endParaRPr sz="1800">
              <a:solidFill>
                <a:schemeClr val="dk1"/>
              </a:solidFill>
              <a:latin typeface="Spectral Medium"/>
              <a:ea typeface="Spectral Medium"/>
              <a:cs typeface="Spectral Medium"/>
              <a:sym typeface="Spectral Medium"/>
            </a:endParaRPr>
          </a:p>
        </p:txBody>
      </p:sp>
      <p:pic>
        <p:nvPicPr>
          <p:cNvPr id="470" name="Google Shape;470;p49"/>
          <p:cNvPicPr preferRelativeResize="0"/>
          <p:nvPr/>
        </p:nvPicPr>
        <p:blipFill>
          <a:blip r:embed="rId3">
            <a:alphaModFix/>
          </a:blip>
          <a:stretch>
            <a:fillRect/>
          </a:stretch>
        </p:blipFill>
        <p:spPr>
          <a:xfrm>
            <a:off x="4329050" y="967025"/>
            <a:ext cx="4425955" cy="417647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p50"/>
          <p:cNvSpPr txBox="1"/>
          <p:nvPr>
            <p:ph type="title"/>
          </p:nvPr>
        </p:nvSpPr>
        <p:spPr>
          <a:xfrm>
            <a:off x="311700" y="2331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Conclusion</a:t>
            </a:r>
            <a:endParaRPr/>
          </a:p>
        </p:txBody>
      </p:sp>
      <p:sp>
        <p:nvSpPr>
          <p:cNvPr id="476" name="Google Shape;476;p5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Need more </a:t>
            </a:r>
            <a:r>
              <a:rPr lang="en"/>
              <a:t>observational</a:t>
            </a:r>
            <a:r>
              <a:rPr lang="en"/>
              <a:t> </a:t>
            </a:r>
            <a:r>
              <a:rPr lang="en"/>
              <a:t>products</a:t>
            </a:r>
            <a:r>
              <a:rPr lang="en"/>
              <a:t> to verify and </a:t>
            </a:r>
            <a:r>
              <a:rPr lang="en"/>
              <a:t>evaluate</a:t>
            </a:r>
            <a:r>
              <a:rPr lang="en"/>
              <a:t> spatial advection of moisture and buoyancy</a:t>
            </a:r>
            <a:endParaRPr/>
          </a:p>
          <a:p>
            <a:pPr indent="0" lvl="0" marL="0" rtl="0" algn="l">
              <a:spcBef>
                <a:spcPts val="1200"/>
              </a:spcBef>
              <a:spcAft>
                <a:spcPts val="12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7"/>
          <p:cNvSpPr txBox="1"/>
          <p:nvPr>
            <p:ph type="title"/>
          </p:nvPr>
        </p:nvSpPr>
        <p:spPr>
          <a:xfrm>
            <a:off x="311700" y="2331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Pickup</a:t>
            </a:r>
            <a:endParaRPr/>
          </a:p>
        </p:txBody>
      </p:sp>
      <p:sp>
        <p:nvSpPr>
          <p:cNvPr id="81" name="Google Shape;81;p17"/>
          <p:cNvSpPr txBox="1"/>
          <p:nvPr>
            <p:ph idx="1" type="body"/>
          </p:nvPr>
        </p:nvSpPr>
        <p:spPr>
          <a:xfrm>
            <a:off x="311700" y="1152475"/>
            <a:ext cx="4923600" cy="3416400"/>
          </a:xfrm>
          <a:prstGeom prst="rect">
            <a:avLst/>
          </a:prstGeom>
          <a:ln>
            <a:noFill/>
          </a:ln>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b="1" lang="en">
                <a:latin typeface="Spectral"/>
                <a:ea typeface="Spectral"/>
                <a:cs typeface="Spectral"/>
                <a:sym typeface="Spectral"/>
              </a:rPr>
              <a:t>Robust relationship between humidity and precip: conditional-average precipitation rate </a:t>
            </a:r>
            <a:r>
              <a:rPr b="1" lang="en">
                <a:solidFill>
                  <a:srgbClr val="0000FF"/>
                </a:solidFill>
                <a:latin typeface="Spectral"/>
                <a:ea typeface="Spectral"/>
                <a:cs typeface="Spectral"/>
                <a:sym typeface="Spectral"/>
              </a:rPr>
              <a:t>picks up </a:t>
            </a:r>
            <a:r>
              <a:rPr b="1" lang="en">
                <a:latin typeface="Spectral"/>
                <a:ea typeface="Spectral"/>
                <a:cs typeface="Spectral"/>
                <a:sym typeface="Spectral"/>
              </a:rPr>
              <a:t>once a critical humidity value has been reached</a:t>
            </a:r>
            <a:endParaRPr b="1">
              <a:latin typeface="Spectral"/>
              <a:ea typeface="Spectral"/>
              <a:cs typeface="Spectral"/>
              <a:sym typeface="Spectral"/>
            </a:endParaRPr>
          </a:p>
          <a:p>
            <a:pPr indent="-330200" lvl="0" marL="457200" rtl="0" algn="l">
              <a:spcBef>
                <a:spcPts val="0"/>
              </a:spcBef>
              <a:spcAft>
                <a:spcPts val="0"/>
              </a:spcAft>
              <a:buSzPts val="1600"/>
              <a:buChar char="-"/>
            </a:pPr>
            <a:r>
              <a:rPr lang="en" sz="1600"/>
              <a:t>Humidity (CWV) from microwave radiometer and precip from optical rain gauge at Atmospheric Radiation Measurement (ARM) Campaign at Nauru Island in the Tropical Western Pacific</a:t>
            </a:r>
            <a:endParaRPr sz="1600"/>
          </a:p>
          <a:p>
            <a:pPr indent="0" lvl="0" marL="457200" rtl="0" algn="l">
              <a:spcBef>
                <a:spcPts val="1200"/>
              </a:spcBef>
              <a:spcAft>
                <a:spcPts val="0"/>
              </a:spcAft>
              <a:buNone/>
            </a:pPr>
            <a:r>
              <a:t/>
            </a:r>
            <a:endParaRPr i="1">
              <a:solidFill>
                <a:schemeClr val="dk1"/>
              </a:solidFill>
              <a:latin typeface="Spectral"/>
              <a:ea typeface="Spectral"/>
              <a:cs typeface="Spectral"/>
              <a:sym typeface="Spectral"/>
            </a:endParaRPr>
          </a:p>
        </p:txBody>
      </p:sp>
      <p:pic>
        <p:nvPicPr>
          <p:cNvPr id="82" name="Google Shape;82;p17"/>
          <p:cNvPicPr preferRelativeResize="0"/>
          <p:nvPr/>
        </p:nvPicPr>
        <p:blipFill rotWithShape="1">
          <a:blip r:embed="rId3">
            <a:alphaModFix/>
          </a:blip>
          <a:srcRect b="3215" l="0" r="0" t="10106"/>
          <a:stretch/>
        </p:blipFill>
        <p:spPr>
          <a:xfrm>
            <a:off x="5340725" y="1634900"/>
            <a:ext cx="3124700" cy="2564200"/>
          </a:xfrm>
          <a:prstGeom prst="rect">
            <a:avLst/>
          </a:prstGeom>
          <a:noFill/>
          <a:ln>
            <a:noFill/>
          </a:ln>
        </p:spPr>
      </p:pic>
      <p:sp>
        <p:nvSpPr>
          <p:cNvPr id="83" name="Google Shape;83;p17"/>
          <p:cNvSpPr/>
          <p:nvPr/>
        </p:nvSpPr>
        <p:spPr>
          <a:xfrm>
            <a:off x="5340700" y="1285425"/>
            <a:ext cx="3124800" cy="349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4" name="Google Shape;84;p17"/>
          <p:cNvPicPr preferRelativeResize="0"/>
          <p:nvPr/>
        </p:nvPicPr>
        <p:blipFill>
          <a:blip r:embed="rId4">
            <a:alphaModFix/>
          </a:blip>
          <a:stretch>
            <a:fillRect/>
          </a:stretch>
        </p:blipFill>
        <p:spPr>
          <a:xfrm>
            <a:off x="5340750" y="1285414"/>
            <a:ext cx="3124700" cy="199640"/>
          </a:xfrm>
          <a:prstGeom prst="rect">
            <a:avLst/>
          </a:prstGeom>
          <a:noFill/>
          <a:ln>
            <a:noFill/>
          </a:ln>
        </p:spPr>
      </p:pic>
      <p:sp>
        <p:nvSpPr>
          <p:cNvPr id="85" name="Google Shape;85;p17"/>
          <p:cNvSpPr txBox="1"/>
          <p:nvPr/>
        </p:nvSpPr>
        <p:spPr>
          <a:xfrm>
            <a:off x="5273375" y="4199100"/>
            <a:ext cx="35157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a:solidFill>
                  <a:srgbClr val="0000FF"/>
                </a:solidFill>
                <a:latin typeface="Spectral"/>
                <a:ea typeface="Spectral"/>
                <a:cs typeface="Spectral"/>
                <a:sym typeface="Spectral"/>
              </a:rPr>
              <a:t>Conditional-average precipitation rate from measurements taken at Nauru Island </a:t>
            </a:r>
            <a:endParaRPr b="1">
              <a:solidFill>
                <a:srgbClr val="0000FF"/>
              </a:solidFill>
              <a:latin typeface="Spectral"/>
              <a:ea typeface="Spectral"/>
              <a:cs typeface="Spectral"/>
              <a:sym typeface="Spectral"/>
            </a:endParaRPr>
          </a:p>
        </p:txBody>
      </p:sp>
      <p:sp>
        <p:nvSpPr>
          <p:cNvPr id="86" name="Google Shape;86;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8"/>
          <p:cNvSpPr txBox="1"/>
          <p:nvPr>
            <p:ph type="title"/>
          </p:nvPr>
        </p:nvSpPr>
        <p:spPr>
          <a:xfrm>
            <a:off x="311700" y="2331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Pickup</a:t>
            </a:r>
            <a:endParaRPr/>
          </a:p>
        </p:txBody>
      </p:sp>
      <p:sp>
        <p:nvSpPr>
          <p:cNvPr id="92" name="Google Shape;92;p18"/>
          <p:cNvSpPr txBox="1"/>
          <p:nvPr>
            <p:ph idx="1" type="body"/>
          </p:nvPr>
        </p:nvSpPr>
        <p:spPr>
          <a:xfrm>
            <a:off x="311700" y="1152475"/>
            <a:ext cx="4721700" cy="34164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300">
                <a:solidFill>
                  <a:srgbClr val="FF0000"/>
                </a:solidFill>
                <a:latin typeface="Spectral"/>
                <a:ea typeface="Spectral"/>
                <a:cs typeface="Spectral"/>
                <a:sym typeface="Spectral"/>
              </a:rPr>
              <a:t>Pickup</a:t>
            </a:r>
            <a:r>
              <a:rPr lang="en" sz="2300"/>
              <a:t> represents the transition to deep convection</a:t>
            </a:r>
            <a:endParaRPr sz="2300"/>
          </a:p>
          <a:p>
            <a:pPr indent="0" lvl="0" marL="0" rtl="0" algn="l">
              <a:spcBef>
                <a:spcPts val="1200"/>
              </a:spcBef>
              <a:spcAft>
                <a:spcPts val="0"/>
              </a:spcAft>
              <a:buNone/>
            </a:pPr>
            <a:r>
              <a:t/>
            </a:r>
            <a:endParaRPr sz="2300"/>
          </a:p>
          <a:p>
            <a:pPr indent="0" lvl="0" marL="0" rtl="0" algn="l">
              <a:spcBef>
                <a:spcPts val="1200"/>
              </a:spcBef>
              <a:spcAft>
                <a:spcPts val="0"/>
              </a:spcAft>
              <a:buNone/>
            </a:pPr>
            <a:r>
              <a:rPr lang="en" sz="2300"/>
              <a:t>Linear fit provides estimation of critical value</a:t>
            </a:r>
            <a:endParaRPr sz="2300"/>
          </a:p>
          <a:p>
            <a:pPr indent="0" lvl="0" marL="457200" rtl="0" algn="l">
              <a:spcBef>
                <a:spcPts val="1200"/>
              </a:spcBef>
              <a:spcAft>
                <a:spcPts val="0"/>
              </a:spcAft>
              <a:buNone/>
            </a:pPr>
            <a:r>
              <a:t/>
            </a:r>
            <a:endParaRPr sz="1600"/>
          </a:p>
          <a:p>
            <a:pPr indent="0" lvl="0" marL="457200" rtl="0" algn="l">
              <a:spcBef>
                <a:spcPts val="1200"/>
              </a:spcBef>
              <a:spcAft>
                <a:spcPts val="0"/>
              </a:spcAft>
              <a:buNone/>
            </a:pPr>
            <a:r>
              <a:t/>
            </a:r>
            <a:endParaRPr b="1" i="1">
              <a:solidFill>
                <a:schemeClr val="dk1"/>
              </a:solidFill>
            </a:endParaRPr>
          </a:p>
        </p:txBody>
      </p:sp>
      <p:pic>
        <p:nvPicPr>
          <p:cNvPr id="93" name="Google Shape;93;p18"/>
          <p:cNvPicPr preferRelativeResize="0"/>
          <p:nvPr/>
        </p:nvPicPr>
        <p:blipFill rotWithShape="1">
          <a:blip r:embed="rId3">
            <a:alphaModFix amt="70000"/>
          </a:blip>
          <a:srcRect b="3215" l="0" r="0" t="10106"/>
          <a:stretch/>
        </p:blipFill>
        <p:spPr>
          <a:xfrm>
            <a:off x="5340725" y="1634900"/>
            <a:ext cx="3124700" cy="2564200"/>
          </a:xfrm>
          <a:prstGeom prst="rect">
            <a:avLst/>
          </a:prstGeom>
          <a:noFill/>
          <a:ln>
            <a:noFill/>
          </a:ln>
        </p:spPr>
      </p:pic>
      <p:sp>
        <p:nvSpPr>
          <p:cNvPr id="94" name="Google Shape;94;p18"/>
          <p:cNvSpPr/>
          <p:nvPr/>
        </p:nvSpPr>
        <p:spPr>
          <a:xfrm>
            <a:off x="5340700" y="1285425"/>
            <a:ext cx="3124800" cy="349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5" name="Google Shape;95;p18"/>
          <p:cNvPicPr preferRelativeResize="0"/>
          <p:nvPr/>
        </p:nvPicPr>
        <p:blipFill>
          <a:blip r:embed="rId4">
            <a:alphaModFix/>
          </a:blip>
          <a:stretch>
            <a:fillRect/>
          </a:stretch>
        </p:blipFill>
        <p:spPr>
          <a:xfrm>
            <a:off x="5340750" y="1285414"/>
            <a:ext cx="3124700" cy="199640"/>
          </a:xfrm>
          <a:prstGeom prst="rect">
            <a:avLst/>
          </a:prstGeom>
          <a:noFill/>
          <a:ln>
            <a:noFill/>
          </a:ln>
        </p:spPr>
      </p:pic>
      <p:sp>
        <p:nvSpPr>
          <p:cNvPr id="96" name="Google Shape;96;p18"/>
          <p:cNvSpPr txBox="1"/>
          <p:nvPr/>
        </p:nvSpPr>
        <p:spPr>
          <a:xfrm>
            <a:off x="5273375" y="4199100"/>
            <a:ext cx="35157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a:solidFill>
                  <a:srgbClr val="0000FF"/>
                </a:solidFill>
                <a:latin typeface="Spectral"/>
                <a:ea typeface="Spectral"/>
                <a:cs typeface="Spectral"/>
                <a:sym typeface="Spectral"/>
              </a:rPr>
              <a:t>Conditional-average precipitation rate from measurements taken at Nauru Island </a:t>
            </a:r>
            <a:endParaRPr b="1">
              <a:solidFill>
                <a:srgbClr val="0000FF"/>
              </a:solidFill>
              <a:latin typeface="Spectral"/>
              <a:ea typeface="Spectral"/>
              <a:cs typeface="Spectral"/>
              <a:sym typeface="Spectral"/>
            </a:endParaRPr>
          </a:p>
        </p:txBody>
      </p:sp>
      <p:cxnSp>
        <p:nvCxnSpPr>
          <p:cNvPr id="97" name="Google Shape;97;p18"/>
          <p:cNvCxnSpPr>
            <a:stCxn id="98" idx="0"/>
          </p:cNvCxnSpPr>
          <p:nvPr/>
        </p:nvCxnSpPr>
        <p:spPr>
          <a:xfrm flipH="1" rot="10800000">
            <a:off x="7437000" y="1649650"/>
            <a:ext cx="559800" cy="1960500"/>
          </a:xfrm>
          <a:prstGeom prst="straightConnector1">
            <a:avLst/>
          </a:prstGeom>
          <a:noFill/>
          <a:ln cap="flat" cmpd="sng" w="38100">
            <a:solidFill>
              <a:srgbClr val="FF0000"/>
            </a:solidFill>
            <a:prstDash val="solid"/>
            <a:round/>
            <a:headEnd len="med" w="med" type="none"/>
            <a:tailEnd len="med" w="med" type="stealth"/>
          </a:ln>
        </p:spPr>
      </p:cxnSp>
      <p:sp>
        <p:nvSpPr>
          <p:cNvPr id="99" name="Google Shape;99;p18"/>
          <p:cNvSpPr txBox="1"/>
          <p:nvPr/>
        </p:nvSpPr>
        <p:spPr>
          <a:xfrm>
            <a:off x="6035375" y="1731825"/>
            <a:ext cx="1723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rgbClr val="FF0000"/>
                </a:solidFill>
                <a:latin typeface="Spectral"/>
                <a:ea typeface="Spectral"/>
                <a:cs typeface="Spectral"/>
                <a:sym typeface="Spectral"/>
              </a:rPr>
              <a:t>‘Pickup’</a:t>
            </a:r>
            <a:endParaRPr b="1" sz="1800">
              <a:solidFill>
                <a:srgbClr val="FF0000"/>
              </a:solidFill>
              <a:latin typeface="Spectral"/>
              <a:ea typeface="Spectral"/>
              <a:cs typeface="Spectral"/>
              <a:sym typeface="Spectral"/>
            </a:endParaRPr>
          </a:p>
        </p:txBody>
      </p:sp>
      <p:sp>
        <p:nvSpPr>
          <p:cNvPr id="98" name="Google Shape;98;p18"/>
          <p:cNvSpPr txBox="1"/>
          <p:nvPr/>
        </p:nvSpPr>
        <p:spPr>
          <a:xfrm>
            <a:off x="7252650" y="3610150"/>
            <a:ext cx="368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Spectral Medium"/>
              <a:ea typeface="Spectral Medium"/>
              <a:cs typeface="Spectral Medium"/>
              <a:sym typeface="Spectral Medium"/>
            </a:endParaRPr>
          </a:p>
        </p:txBody>
      </p:sp>
      <p:sp>
        <p:nvSpPr>
          <p:cNvPr id="100" name="Google Shape;100;p18"/>
          <p:cNvSpPr txBox="1"/>
          <p:nvPr/>
        </p:nvSpPr>
        <p:spPr>
          <a:xfrm>
            <a:off x="7692500" y="3056925"/>
            <a:ext cx="944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FF0000"/>
                </a:solidFill>
                <a:latin typeface="Spectral"/>
                <a:ea typeface="Spectral"/>
                <a:cs typeface="Spectral"/>
                <a:sym typeface="Spectral"/>
              </a:rPr>
              <a:t>~60 mm</a:t>
            </a:r>
            <a:endParaRPr b="1">
              <a:solidFill>
                <a:srgbClr val="FF0000"/>
              </a:solidFill>
              <a:latin typeface="Spectral"/>
              <a:ea typeface="Spectral"/>
              <a:cs typeface="Spectral"/>
              <a:sym typeface="Spectral"/>
            </a:endParaRPr>
          </a:p>
        </p:txBody>
      </p:sp>
      <p:sp>
        <p:nvSpPr>
          <p:cNvPr id="101" name="Google Shape;101;p18"/>
          <p:cNvSpPr/>
          <p:nvPr/>
        </p:nvSpPr>
        <p:spPr>
          <a:xfrm rot="-1320082">
            <a:off x="7508512" y="3351334"/>
            <a:ext cx="239437" cy="103507"/>
          </a:xfrm>
          <a:prstGeom prst="leftArrow">
            <a:avLst>
              <a:gd fmla="val 50000" name="adj1"/>
              <a:gd fmla="val 50000" name="adj2"/>
            </a:avLst>
          </a:prstGeom>
          <a:solidFill>
            <a:schemeClr val="lt1"/>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9"/>
          <p:cNvSpPr txBox="1"/>
          <p:nvPr>
            <p:ph type="title"/>
          </p:nvPr>
        </p:nvSpPr>
        <p:spPr>
          <a:xfrm>
            <a:off x="311700" y="156900"/>
            <a:ext cx="3723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CMIP6 Models</a:t>
            </a:r>
            <a:endParaRPr/>
          </a:p>
        </p:txBody>
      </p:sp>
      <p:sp>
        <p:nvSpPr>
          <p:cNvPr id="108" name="Google Shape;108;p19"/>
          <p:cNvSpPr txBox="1"/>
          <p:nvPr>
            <p:ph idx="1" type="body"/>
          </p:nvPr>
        </p:nvSpPr>
        <p:spPr>
          <a:xfrm>
            <a:off x="311700" y="1152475"/>
            <a:ext cx="3671400" cy="3416400"/>
          </a:xfrm>
          <a:prstGeom prst="rect">
            <a:avLst/>
          </a:prstGeom>
          <a:ln>
            <a:noFill/>
          </a:ln>
        </p:spPr>
        <p:txBody>
          <a:bodyPr anchorCtr="0" anchor="t" bIns="91425" lIns="91425" spcFirstLastPara="1" rIns="91425" wrap="square" tIns="91425">
            <a:noAutofit/>
          </a:bodyPr>
          <a:lstStyle/>
          <a:p>
            <a:pPr indent="-349250" lvl="0" marL="457200" rtl="0" algn="l">
              <a:spcBef>
                <a:spcPts val="1200"/>
              </a:spcBef>
              <a:spcAft>
                <a:spcPts val="0"/>
              </a:spcAft>
              <a:buSzPts val="1900"/>
              <a:buChar char="-"/>
            </a:pPr>
            <a:r>
              <a:rPr lang="en" sz="1900"/>
              <a:t>CMIP6 models show improvement over low-CRH biased pickup in CMIP5 models shown in Rushley et al. 2018</a:t>
            </a:r>
            <a:endParaRPr sz="1900"/>
          </a:p>
          <a:p>
            <a:pPr indent="-349250" lvl="0" marL="457200" rtl="0" algn="l">
              <a:spcBef>
                <a:spcPts val="0"/>
              </a:spcBef>
              <a:spcAft>
                <a:spcPts val="0"/>
              </a:spcAft>
              <a:buClr>
                <a:srgbClr val="FF0000"/>
              </a:buClr>
              <a:buSzPts val="1900"/>
              <a:buChar char="-"/>
            </a:pPr>
            <a:r>
              <a:rPr b="1" lang="en" sz="1900">
                <a:solidFill>
                  <a:srgbClr val="FF0000"/>
                </a:solidFill>
              </a:rPr>
              <a:t>Sorted by critical value</a:t>
            </a:r>
            <a:endParaRPr b="1" sz="1900">
              <a:solidFill>
                <a:srgbClr val="FF0000"/>
              </a:solidFill>
            </a:endParaRPr>
          </a:p>
          <a:p>
            <a:pPr indent="0" lvl="0" marL="457200" rtl="0" algn="l">
              <a:spcBef>
                <a:spcPts val="1200"/>
              </a:spcBef>
              <a:spcAft>
                <a:spcPts val="1200"/>
              </a:spcAft>
              <a:buNone/>
            </a:pPr>
            <a:r>
              <a:t/>
            </a:r>
            <a:endParaRPr sz="2300"/>
          </a:p>
        </p:txBody>
      </p:sp>
      <p:sp>
        <p:nvSpPr>
          <p:cNvPr id="109" name="Google Shape;109;p19"/>
          <p:cNvSpPr txBox="1"/>
          <p:nvPr/>
        </p:nvSpPr>
        <p:spPr>
          <a:xfrm>
            <a:off x="3983175" y="4472225"/>
            <a:ext cx="51003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a:solidFill>
                  <a:schemeClr val="dk1"/>
                </a:solidFill>
                <a:latin typeface="Spectral Medium"/>
                <a:ea typeface="Spectral Medium"/>
                <a:cs typeface="Spectral Medium"/>
                <a:sym typeface="Spectral Medium"/>
              </a:rPr>
              <a:t>Convective transition statistics for CMIP6 model cohort. Emmenegger et al. 2022 (in press)</a:t>
            </a:r>
            <a:endParaRPr i="1">
              <a:solidFill>
                <a:schemeClr val="dk1"/>
              </a:solidFill>
              <a:latin typeface="Spectral Medium"/>
              <a:ea typeface="Spectral Medium"/>
              <a:cs typeface="Spectral Medium"/>
              <a:sym typeface="Spectral Medium"/>
            </a:endParaRPr>
          </a:p>
        </p:txBody>
      </p:sp>
      <p:pic>
        <p:nvPicPr>
          <p:cNvPr id="110" name="Google Shape;110;p19"/>
          <p:cNvPicPr preferRelativeResize="0"/>
          <p:nvPr/>
        </p:nvPicPr>
        <p:blipFill rotWithShape="1">
          <a:blip r:embed="rId3">
            <a:alphaModFix/>
          </a:blip>
          <a:srcRect b="49300" l="0" r="50211" t="0"/>
          <a:stretch/>
        </p:blipFill>
        <p:spPr>
          <a:xfrm>
            <a:off x="4035750" y="445025"/>
            <a:ext cx="4877476" cy="3837714"/>
          </a:xfrm>
          <a:prstGeom prst="rect">
            <a:avLst/>
          </a:prstGeom>
          <a:noFill/>
          <a:ln>
            <a:noFill/>
          </a:ln>
        </p:spPr>
      </p:pic>
      <p:pic>
        <p:nvPicPr>
          <p:cNvPr id="111" name="Google Shape;111;p19"/>
          <p:cNvPicPr preferRelativeResize="0"/>
          <p:nvPr/>
        </p:nvPicPr>
        <p:blipFill rotWithShape="1">
          <a:blip r:embed="rId4">
            <a:alphaModFix/>
          </a:blip>
          <a:srcRect b="95333" l="25433" r="24705" t="0"/>
          <a:stretch/>
        </p:blipFill>
        <p:spPr>
          <a:xfrm>
            <a:off x="4035218" y="445028"/>
            <a:ext cx="4877491" cy="340104"/>
          </a:xfrm>
          <a:prstGeom prst="rect">
            <a:avLst/>
          </a:prstGeom>
          <a:noFill/>
          <a:ln>
            <a:noFill/>
          </a:ln>
        </p:spPr>
      </p:pic>
      <p:pic>
        <p:nvPicPr>
          <p:cNvPr id="112" name="Google Shape;112;p19"/>
          <p:cNvPicPr preferRelativeResize="0"/>
          <p:nvPr/>
        </p:nvPicPr>
        <p:blipFill rotWithShape="1">
          <a:blip r:embed="rId3">
            <a:alphaModFix/>
          </a:blip>
          <a:srcRect b="0" l="0" r="50211" t="95886"/>
          <a:stretch/>
        </p:blipFill>
        <p:spPr>
          <a:xfrm>
            <a:off x="4035225" y="4210830"/>
            <a:ext cx="4796549" cy="306190"/>
          </a:xfrm>
          <a:prstGeom prst="rect">
            <a:avLst/>
          </a:prstGeom>
          <a:noFill/>
          <a:ln>
            <a:noFill/>
          </a:ln>
        </p:spPr>
      </p:pic>
      <p:sp>
        <p:nvSpPr>
          <p:cNvPr id="113" name="Google Shape;113;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cxnSp>
        <p:nvCxnSpPr>
          <p:cNvPr id="114" name="Google Shape;114;p19"/>
          <p:cNvCxnSpPr/>
          <p:nvPr/>
        </p:nvCxnSpPr>
        <p:spPr>
          <a:xfrm flipH="1" rot="10800000">
            <a:off x="3646150" y="2664125"/>
            <a:ext cx="1118100" cy="379200"/>
          </a:xfrm>
          <a:prstGeom prst="straightConnector1">
            <a:avLst/>
          </a:prstGeom>
          <a:noFill/>
          <a:ln cap="flat" cmpd="sng" w="28575">
            <a:solidFill>
              <a:srgbClr val="FF0000"/>
            </a:solidFill>
            <a:prstDash val="solid"/>
            <a:round/>
            <a:headEnd len="med" w="med" type="none"/>
            <a:tailEnd len="med" w="med" type="triangle"/>
          </a:ln>
        </p:spPr>
      </p:cxnSp>
      <p:sp>
        <p:nvSpPr>
          <p:cNvPr id="115" name="Google Shape;115;p19"/>
          <p:cNvSpPr/>
          <p:nvPr/>
        </p:nvSpPr>
        <p:spPr>
          <a:xfrm>
            <a:off x="4842075" y="1040375"/>
            <a:ext cx="2041800" cy="2596200"/>
          </a:xfrm>
          <a:prstGeom prst="rect">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0"/>
          <p:cNvSpPr txBox="1"/>
          <p:nvPr>
            <p:ph idx="1" type="body"/>
          </p:nvPr>
        </p:nvSpPr>
        <p:spPr>
          <a:xfrm>
            <a:off x="311700" y="1152475"/>
            <a:ext cx="3671400" cy="3416400"/>
          </a:xfrm>
          <a:prstGeom prst="rect">
            <a:avLst/>
          </a:prstGeom>
          <a:ln>
            <a:noFill/>
          </a:ln>
        </p:spPr>
        <p:txBody>
          <a:bodyPr anchorCtr="0" anchor="t" bIns="91425" lIns="91425" spcFirstLastPara="1" rIns="91425" wrap="square" tIns="91425">
            <a:noAutofit/>
          </a:bodyPr>
          <a:lstStyle/>
          <a:p>
            <a:pPr indent="-349250" lvl="0" marL="457200" rtl="0" algn="l">
              <a:spcBef>
                <a:spcPts val="1200"/>
              </a:spcBef>
              <a:spcAft>
                <a:spcPts val="0"/>
              </a:spcAft>
              <a:buSzPts val="1900"/>
              <a:buChar char="-"/>
            </a:pPr>
            <a:r>
              <a:rPr lang="en" sz="1900"/>
              <a:t>CMIP6 models show improvement over low-CRH biased pickup in CMIP5 models shown in Rushley et al. 2018</a:t>
            </a:r>
            <a:endParaRPr sz="1900"/>
          </a:p>
          <a:p>
            <a:pPr indent="-349250" lvl="0" marL="457200" rtl="0" algn="l">
              <a:spcBef>
                <a:spcPts val="0"/>
              </a:spcBef>
              <a:spcAft>
                <a:spcPts val="0"/>
              </a:spcAft>
              <a:buClr>
                <a:srgbClr val="0000FF"/>
              </a:buClr>
              <a:buSzPts val="1900"/>
              <a:buFont typeface="Spectral"/>
              <a:buChar char="-"/>
            </a:pPr>
            <a:r>
              <a:rPr b="1" lang="en" sz="1900">
                <a:solidFill>
                  <a:srgbClr val="0000FF"/>
                </a:solidFill>
                <a:latin typeface="Spectral"/>
                <a:ea typeface="Spectral"/>
                <a:cs typeface="Spectral"/>
                <a:sym typeface="Spectral"/>
              </a:rPr>
              <a:t>Some pickup slightly late</a:t>
            </a:r>
            <a:endParaRPr b="1" sz="1900">
              <a:solidFill>
                <a:srgbClr val="0000FF"/>
              </a:solidFill>
              <a:latin typeface="Spectral"/>
              <a:ea typeface="Spectral"/>
              <a:cs typeface="Spectral"/>
              <a:sym typeface="Spectral"/>
            </a:endParaRPr>
          </a:p>
          <a:p>
            <a:pPr indent="-374650" lvl="0" marL="457200" rtl="0" algn="l">
              <a:spcBef>
                <a:spcPts val="0"/>
              </a:spcBef>
              <a:spcAft>
                <a:spcPts val="0"/>
              </a:spcAft>
              <a:buSzPts val="2300"/>
              <a:buChar char="-"/>
            </a:pPr>
            <a:r>
              <a:rPr lang="en" sz="1900"/>
              <a:t>What errors persist?</a:t>
            </a:r>
            <a:endParaRPr sz="2300"/>
          </a:p>
        </p:txBody>
      </p:sp>
      <p:sp>
        <p:nvSpPr>
          <p:cNvPr id="121" name="Google Shape;121;p20"/>
          <p:cNvSpPr txBox="1"/>
          <p:nvPr/>
        </p:nvSpPr>
        <p:spPr>
          <a:xfrm>
            <a:off x="3983175" y="4472225"/>
            <a:ext cx="51003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a:solidFill>
                  <a:schemeClr val="dk1"/>
                </a:solidFill>
                <a:latin typeface="Spectral Medium"/>
                <a:ea typeface="Spectral Medium"/>
                <a:cs typeface="Spectral Medium"/>
                <a:sym typeface="Spectral Medium"/>
              </a:rPr>
              <a:t>Convective transition statistics for CMIP6 model cohort. Emmenegger et al. 2022 (in press)</a:t>
            </a:r>
            <a:endParaRPr i="1">
              <a:solidFill>
                <a:schemeClr val="dk1"/>
              </a:solidFill>
              <a:latin typeface="Spectral Medium"/>
              <a:ea typeface="Spectral Medium"/>
              <a:cs typeface="Spectral Medium"/>
              <a:sym typeface="Spectral Medium"/>
            </a:endParaRPr>
          </a:p>
        </p:txBody>
      </p:sp>
      <p:pic>
        <p:nvPicPr>
          <p:cNvPr id="122" name="Google Shape;122;p20"/>
          <p:cNvPicPr preferRelativeResize="0"/>
          <p:nvPr/>
        </p:nvPicPr>
        <p:blipFill rotWithShape="1">
          <a:blip r:embed="rId3">
            <a:alphaModFix/>
          </a:blip>
          <a:srcRect b="49300" l="0" r="50211" t="0"/>
          <a:stretch/>
        </p:blipFill>
        <p:spPr>
          <a:xfrm>
            <a:off x="4035750" y="445025"/>
            <a:ext cx="4877476" cy="3837714"/>
          </a:xfrm>
          <a:prstGeom prst="rect">
            <a:avLst/>
          </a:prstGeom>
          <a:noFill/>
          <a:ln>
            <a:noFill/>
          </a:ln>
        </p:spPr>
      </p:pic>
      <p:pic>
        <p:nvPicPr>
          <p:cNvPr id="123" name="Google Shape;123;p20"/>
          <p:cNvPicPr preferRelativeResize="0"/>
          <p:nvPr/>
        </p:nvPicPr>
        <p:blipFill rotWithShape="1">
          <a:blip r:embed="rId4">
            <a:alphaModFix/>
          </a:blip>
          <a:srcRect b="95333" l="25433" r="24705" t="0"/>
          <a:stretch/>
        </p:blipFill>
        <p:spPr>
          <a:xfrm>
            <a:off x="4035218" y="445028"/>
            <a:ext cx="4877491" cy="340104"/>
          </a:xfrm>
          <a:prstGeom prst="rect">
            <a:avLst/>
          </a:prstGeom>
          <a:noFill/>
          <a:ln>
            <a:noFill/>
          </a:ln>
        </p:spPr>
      </p:pic>
      <p:pic>
        <p:nvPicPr>
          <p:cNvPr id="124" name="Google Shape;124;p20"/>
          <p:cNvPicPr preferRelativeResize="0"/>
          <p:nvPr/>
        </p:nvPicPr>
        <p:blipFill rotWithShape="1">
          <a:blip r:embed="rId3">
            <a:alphaModFix/>
          </a:blip>
          <a:srcRect b="0" l="0" r="50211" t="95886"/>
          <a:stretch/>
        </p:blipFill>
        <p:spPr>
          <a:xfrm>
            <a:off x="4035225" y="4210830"/>
            <a:ext cx="4796549" cy="306190"/>
          </a:xfrm>
          <a:prstGeom prst="rect">
            <a:avLst/>
          </a:prstGeom>
          <a:noFill/>
          <a:ln>
            <a:noFill/>
          </a:ln>
        </p:spPr>
      </p:pic>
      <p:cxnSp>
        <p:nvCxnSpPr>
          <p:cNvPr id="125" name="Google Shape;125;p20"/>
          <p:cNvCxnSpPr/>
          <p:nvPr/>
        </p:nvCxnSpPr>
        <p:spPr>
          <a:xfrm>
            <a:off x="3688525" y="3092175"/>
            <a:ext cx="1099500" cy="39300"/>
          </a:xfrm>
          <a:prstGeom prst="straightConnector1">
            <a:avLst/>
          </a:prstGeom>
          <a:noFill/>
          <a:ln cap="flat" cmpd="sng" w="28575">
            <a:solidFill>
              <a:srgbClr val="0000FF"/>
            </a:solidFill>
            <a:prstDash val="solid"/>
            <a:round/>
            <a:headEnd len="med" w="med" type="none"/>
            <a:tailEnd len="med" w="med" type="triangle"/>
          </a:ln>
        </p:spPr>
      </p:cxnSp>
      <p:sp>
        <p:nvSpPr>
          <p:cNvPr id="126" name="Google Shape;126;p20"/>
          <p:cNvSpPr/>
          <p:nvPr/>
        </p:nvSpPr>
        <p:spPr>
          <a:xfrm>
            <a:off x="4897650" y="2555575"/>
            <a:ext cx="1837500" cy="886500"/>
          </a:xfrm>
          <a:prstGeom prst="rect">
            <a:avLst/>
          </a:prstGeom>
          <a:noFill/>
          <a:ln cap="flat" cmpd="sng" w="3810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28" name="Google Shape;128;p20"/>
          <p:cNvSpPr txBox="1"/>
          <p:nvPr>
            <p:ph type="title"/>
          </p:nvPr>
        </p:nvSpPr>
        <p:spPr>
          <a:xfrm>
            <a:off x="311700" y="156900"/>
            <a:ext cx="3723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CMIP6 Models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1"/>
          <p:cNvSpPr txBox="1"/>
          <p:nvPr/>
        </p:nvSpPr>
        <p:spPr>
          <a:xfrm>
            <a:off x="408600" y="1274650"/>
            <a:ext cx="2937600" cy="2801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latin typeface="Spectral Medium"/>
                <a:ea typeface="Spectral Medium"/>
                <a:cs typeface="Spectral Medium"/>
                <a:sym typeface="Spectral Medium"/>
              </a:rPr>
              <a:t>Buoyancy of Plumes drives convection hence precipitation</a:t>
            </a:r>
            <a:endParaRPr sz="1700">
              <a:latin typeface="Spectral Medium"/>
              <a:ea typeface="Spectral Medium"/>
              <a:cs typeface="Spectral Medium"/>
              <a:sym typeface="Spectral Medium"/>
            </a:endParaRPr>
          </a:p>
          <a:p>
            <a:pPr indent="-336550" lvl="0" marL="457200" rtl="0" algn="l">
              <a:spcBef>
                <a:spcPts val="0"/>
              </a:spcBef>
              <a:spcAft>
                <a:spcPts val="0"/>
              </a:spcAft>
              <a:buSzPts val="1700"/>
              <a:buFont typeface="Spectral Medium"/>
              <a:buChar char="-"/>
            </a:pPr>
            <a:r>
              <a:rPr lang="en" sz="1700">
                <a:latin typeface="Spectral Medium"/>
                <a:ea typeface="Spectral Medium"/>
                <a:cs typeface="Spectral Medium"/>
                <a:sym typeface="Spectral Medium"/>
              </a:rPr>
              <a:t>Most models use bulk plume </a:t>
            </a:r>
            <a:endParaRPr sz="1700">
              <a:latin typeface="Spectral Medium"/>
              <a:ea typeface="Spectral Medium"/>
              <a:cs typeface="Spectral Medium"/>
              <a:sym typeface="Spectral Medium"/>
            </a:endParaRPr>
          </a:p>
          <a:p>
            <a:pPr indent="-336550" lvl="0" marL="457200" rtl="0" algn="l">
              <a:spcBef>
                <a:spcPts val="0"/>
              </a:spcBef>
              <a:spcAft>
                <a:spcPts val="0"/>
              </a:spcAft>
              <a:buSzPts val="1700"/>
              <a:buFont typeface="Spectral"/>
              <a:buChar char="-"/>
            </a:pPr>
            <a:r>
              <a:rPr lang="en" sz="1700">
                <a:latin typeface="Spectral Medium"/>
                <a:ea typeface="Spectral Medium"/>
                <a:cs typeface="Spectral Medium"/>
                <a:sym typeface="Spectral Medium"/>
              </a:rPr>
              <a:t>Convection if boundary layer air would be warmer than its environment after lifting and </a:t>
            </a:r>
            <a:r>
              <a:rPr b="1" lang="en" sz="1700">
                <a:latin typeface="Spectral"/>
                <a:ea typeface="Spectral"/>
                <a:cs typeface="Spectral"/>
                <a:sym typeface="Spectral"/>
              </a:rPr>
              <a:t>mixing</a:t>
            </a:r>
            <a:endParaRPr b="1" sz="1700">
              <a:latin typeface="Spectral"/>
              <a:ea typeface="Spectral"/>
              <a:cs typeface="Spectral"/>
              <a:sym typeface="Spectral"/>
            </a:endParaRPr>
          </a:p>
        </p:txBody>
      </p:sp>
      <p:sp>
        <p:nvSpPr>
          <p:cNvPr id="134" name="Google Shape;134;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35" name="Google Shape;135;p21"/>
          <p:cNvPicPr preferRelativeResize="0"/>
          <p:nvPr/>
        </p:nvPicPr>
        <p:blipFill>
          <a:blip r:embed="rId3">
            <a:alphaModFix/>
          </a:blip>
          <a:stretch>
            <a:fillRect/>
          </a:stretch>
        </p:blipFill>
        <p:spPr>
          <a:xfrm>
            <a:off x="3420300" y="212175"/>
            <a:ext cx="5637075" cy="4304500"/>
          </a:xfrm>
          <a:prstGeom prst="rect">
            <a:avLst/>
          </a:prstGeom>
          <a:noFill/>
          <a:ln>
            <a:noFill/>
          </a:ln>
        </p:spPr>
      </p:pic>
      <p:sp>
        <p:nvSpPr>
          <p:cNvPr id="136" name="Google Shape;136;p21"/>
          <p:cNvSpPr txBox="1"/>
          <p:nvPr>
            <p:ph type="title"/>
          </p:nvPr>
        </p:nvSpPr>
        <p:spPr>
          <a:xfrm>
            <a:off x="-16050" y="76200"/>
            <a:ext cx="3742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220"/>
              <a:t>More entrainment⇒later CWV pickup</a:t>
            </a:r>
            <a:endParaRPr sz="222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2"/>
          <p:cNvSpPr txBox="1"/>
          <p:nvPr>
            <p:ph type="title"/>
          </p:nvPr>
        </p:nvSpPr>
        <p:spPr>
          <a:xfrm>
            <a:off x="-16050" y="76200"/>
            <a:ext cx="3742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220"/>
              <a:t>More entrainment⇒later CWV pickup</a:t>
            </a:r>
            <a:endParaRPr sz="2220"/>
          </a:p>
        </p:txBody>
      </p:sp>
      <p:sp>
        <p:nvSpPr>
          <p:cNvPr id="142" name="Google Shape;142;p22"/>
          <p:cNvSpPr txBox="1"/>
          <p:nvPr/>
        </p:nvSpPr>
        <p:spPr>
          <a:xfrm>
            <a:off x="3342425" y="4429325"/>
            <a:ext cx="5308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a:solidFill>
                  <a:schemeClr val="dk1"/>
                </a:solidFill>
                <a:latin typeface="Spectral Medium"/>
                <a:ea typeface="Spectral Medium"/>
                <a:cs typeface="Spectral Medium"/>
                <a:sym typeface="Spectral Medium"/>
              </a:rPr>
              <a:t>Environment and different mixing assumptions for a conserved variable (𝜽</a:t>
            </a:r>
            <a:r>
              <a:rPr baseline="-25000" i="1" lang="en">
                <a:solidFill>
                  <a:schemeClr val="dk1"/>
                </a:solidFill>
                <a:latin typeface="Spectral Medium"/>
                <a:ea typeface="Spectral Medium"/>
                <a:cs typeface="Spectral Medium"/>
                <a:sym typeface="Spectral Medium"/>
              </a:rPr>
              <a:t>e</a:t>
            </a:r>
            <a:r>
              <a:rPr i="1" lang="en">
                <a:solidFill>
                  <a:schemeClr val="dk1"/>
                </a:solidFill>
                <a:latin typeface="Spectral Medium"/>
                <a:ea typeface="Spectral Medium"/>
                <a:cs typeface="Spectral Medium"/>
                <a:sym typeface="Spectral Medium"/>
              </a:rPr>
              <a:t> ) </a:t>
            </a:r>
            <a:endParaRPr i="1">
              <a:solidFill>
                <a:schemeClr val="dk1"/>
              </a:solidFill>
              <a:latin typeface="Spectral Medium"/>
              <a:ea typeface="Spectral Medium"/>
              <a:cs typeface="Spectral Medium"/>
              <a:sym typeface="Spectral Medium"/>
            </a:endParaRPr>
          </a:p>
        </p:txBody>
      </p:sp>
      <p:pic>
        <p:nvPicPr>
          <p:cNvPr id="143" name="Google Shape;143;p22"/>
          <p:cNvPicPr preferRelativeResize="0"/>
          <p:nvPr/>
        </p:nvPicPr>
        <p:blipFill>
          <a:blip r:embed="rId3">
            <a:alphaModFix/>
          </a:blip>
          <a:stretch>
            <a:fillRect/>
          </a:stretch>
        </p:blipFill>
        <p:spPr>
          <a:xfrm>
            <a:off x="3420300" y="212175"/>
            <a:ext cx="5637075" cy="4304500"/>
          </a:xfrm>
          <a:prstGeom prst="rect">
            <a:avLst/>
          </a:prstGeom>
          <a:noFill/>
          <a:ln>
            <a:noFill/>
          </a:ln>
        </p:spPr>
      </p:pic>
      <p:cxnSp>
        <p:nvCxnSpPr>
          <p:cNvPr id="144" name="Google Shape;144;p22"/>
          <p:cNvCxnSpPr>
            <a:stCxn id="145" idx="3"/>
          </p:cNvCxnSpPr>
          <p:nvPr/>
        </p:nvCxnSpPr>
        <p:spPr>
          <a:xfrm>
            <a:off x="2710200" y="2423100"/>
            <a:ext cx="2330100" cy="411000"/>
          </a:xfrm>
          <a:prstGeom prst="straightConnector1">
            <a:avLst/>
          </a:prstGeom>
          <a:noFill/>
          <a:ln cap="flat" cmpd="sng" w="19050">
            <a:solidFill>
              <a:srgbClr val="FF0000"/>
            </a:solidFill>
            <a:prstDash val="solid"/>
            <a:round/>
            <a:headEnd len="med" w="med" type="none"/>
            <a:tailEnd len="med" w="med" type="triangle"/>
          </a:ln>
        </p:spPr>
      </p:cxnSp>
      <p:sp>
        <p:nvSpPr>
          <p:cNvPr id="145" name="Google Shape;145;p22"/>
          <p:cNvSpPr txBox="1"/>
          <p:nvPr/>
        </p:nvSpPr>
        <p:spPr>
          <a:xfrm>
            <a:off x="311700" y="1599600"/>
            <a:ext cx="2398500" cy="164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900">
                <a:solidFill>
                  <a:srgbClr val="FF0000"/>
                </a:solidFill>
                <a:latin typeface="Spectral"/>
                <a:ea typeface="Spectral"/>
                <a:cs typeface="Spectral"/>
                <a:sym typeface="Spectral"/>
              </a:rPr>
              <a:t>Heavy entrain - </a:t>
            </a:r>
            <a:endParaRPr b="1" sz="1900">
              <a:solidFill>
                <a:srgbClr val="FF0000"/>
              </a:solidFill>
              <a:latin typeface="Spectral"/>
              <a:ea typeface="Spectral"/>
              <a:cs typeface="Spectral"/>
              <a:sym typeface="Spectral"/>
            </a:endParaRPr>
          </a:p>
          <a:p>
            <a:pPr indent="0" lvl="0" marL="0" rtl="0" algn="l">
              <a:spcBef>
                <a:spcPts val="0"/>
              </a:spcBef>
              <a:spcAft>
                <a:spcPts val="0"/>
              </a:spcAft>
              <a:buNone/>
            </a:pPr>
            <a:r>
              <a:rPr b="1" lang="en" sz="1900">
                <a:solidFill>
                  <a:srgbClr val="FF0000"/>
                </a:solidFill>
                <a:latin typeface="Spectral"/>
                <a:ea typeface="Spectral"/>
                <a:cs typeface="Spectral"/>
                <a:sym typeface="Spectral"/>
              </a:rPr>
              <a:t>Buoyancy depends on lower free troposphere moisture</a:t>
            </a:r>
            <a:endParaRPr b="1" sz="2000">
              <a:solidFill>
                <a:srgbClr val="FF0000"/>
              </a:solidFill>
              <a:latin typeface="Spectral"/>
              <a:ea typeface="Spectral"/>
              <a:cs typeface="Spectral"/>
              <a:sym typeface="Spectral"/>
            </a:endParaRPr>
          </a:p>
        </p:txBody>
      </p:sp>
      <p:cxnSp>
        <p:nvCxnSpPr>
          <p:cNvPr id="146" name="Google Shape;146;p22"/>
          <p:cNvCxnSpPr/>
          <p:nvPr/>
        </p:nvCxnSpPr>
        <p:spPr>
          <a:xfrm flipH="1" rot="10800000">
            <a:off x="3011075" y="3573725"/>
            <a:ext cx="2817900" cy="562800"/>
          </a:xfrm>
          <a:prstGeom prst="straightConnector1">
            <a:avLst/>
          </a:prstGeom>
          <a:noFill/>
          <a:ln cap="flat" cmpd="sng" w="19050">
            <a:solidFill>
              <a:srgbClr val="3C78D8"/>
            </a:solidFill>
            <a:prstDash val="solid"/>
            <a:round/>
            <a:headEnd len="med" w="med" type="none"/>
            <a:tailEnd len="med" w="med" type="triangle"/>
          </a:ln>
        </p:spPr>
      </p:cxnSp>
      <p:sp>
        <p:nvSpPr>
          <p:cNvPr id="147" name="Google Shape;147;p22"/>
          <p:cNvSpPr txBox="1"/>
          <p:nvPr/>
        </p:nvSpPr>
        <p:spPr>
          <a:xfrm>
            <a:off x="311700" y="3533425"/>
            <a:ext cx="26757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rgbClr val="1155CC"/>
                </a:solidFill>
                <a:latin typeface="Spectral"/>
                <a:ea typeface="Spectral"/>
                <a:cs typeface="Spectral"/>
                <a:sym typeface="Spectral"/>
              </a:rPr>
              <a:t>No entrainment: plume buoyancy dependent on boundary layer moisture </a:t>
            </a:r>
            <a:endParaRPr sz="1800">
              <a:solidFill>
                <a:srgbClr val="1155CC"/>
              </a:solidFill>
              <a:latin typeface="Spectral Medium"/>
              <a:ea typeface="Spectral Medium"/>
              <a:cs typeface="Spectral Medium"/>
              <a:sym typeface="Spectral Medium"/>
            </a:endParaRPr>
          </a:p>
        </p:txBody>
      </p:sp>
      <p:sp>
        <p:nvSpPr>
          <p:cNvPr id="148" name="Google Shape;148;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