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0"/>
  </p:notesMasterIdLst>
  <p:sldIdLst>
    <p:sldId id="271" r:id="rId2"/>
    <p:sldId id="632" r:id="rId3"/>
    <p:sldId id="763" r:id="rId4"/>
    <p:sldId id="775" r:id="rId5"/>
    <p:sldId id="627" r:id="rId6"/>
    <p:sldId id="773" r:id="rId7"/>
    <p:sldId id="265" r:id="rId8"/>
    <p:sldId id="256" r:id="rId9"/>
    <p:sldId id="776" r:id="rId10"/>
    <p:sldId id="778" r:id="rId11"/>
    <p:sldId id="633" r:id="rId12"/>
    <p:sldId id="258" r:id="rId13"/>
    <p:sldId id="634" r:id="rId14"/>
    <p:sldId id="774" r:id="rId15"/>
    <p:sldId id="581" r:id="rId16"/>
    <p:sldId id="765" r:id="rId17"/>
    <p:sldId id="764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1893"/>
    <a:srgbClr val="0432FF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28"/>
    <p:restoredTop sz="94875"/>
  </p:normalViewPr>
  <p:slideViewPr>
    <p:cSldViewPr snapToGrid="0" showGuides="1">
      <p:cViewPr varScale="1">
        <p:scale>
          <a:sx n="142" d="100"/>
          <a:sy n="142" d="100"/>
        </p:scale>
        <p:origin x="1392" y="176"/>
      </p:cViewPr>
      <p:guideLst>
        <p:guide orient="horz" pos="6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BBF6-6463-0E47-87F0-F3C1B9F3447B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EC94-E690-2241-9157-129C16266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9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64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122C-000D-FF4C-9AE5-CA048A1E7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4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COSMIC and COSMIC-2 spacecraft are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arrangedone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-per-plane in circular orbits, with planes spaced evenly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inRAAN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around the Earth; as a result, they are typically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thousandsof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kilometers apart. This necessitates that any occultations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GNSS satellite observed by separate RO satellites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constellation will result in soundings that are far apart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ground. The satellites of the GNSS constellations are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alsotypically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 apart in their orbits, implying that occultations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ofseparate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GNSS satellites observed in quick succession by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satellite will similarly result in widely spaced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soundings.Moreover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relative locations of the Earth surface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theGNSS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constellations evolve significantly before any 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satellitecan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return for a second occultation with this GNSS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satellite.The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 of the RO satellite orbits is approximately 90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min;over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time, the Earth rotates approximately 22.5◦,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theGlobal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Positioning System (GPS) satellites (for example)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travelapproximately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45◦in their orbits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A122C-000D-FF4C-9AE5-CA048A1E74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42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redefined stability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8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2185-78D3-7D58-703B-BC5AB9E9F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C9D6F-21F8-DA3D-CF4C-FE8F1E48F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C3199-EBD5-715C-4476-3211963C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410E-0FC0-8299-03A0-57FF30B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48D9-D1F1-ADFC-0FCD-0597EDC5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0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3997-D216-3CA9-58C0-53C354AB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79D94-3422-1049-81D1-8B497A855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AF30-1A2A-2BE6-C459-85C3F8CA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2684E-2DC2-C06D-C372-4514C4A5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B1392-D040-E4B1-5DE3-AED82163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87B4C-FCC2-1E7C-5C8D-F218A6F76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81578-4738-978F-DFA4-A2BBD449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4E27C-B575-C687-07DF-0AFD4FC4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1CBD7-DE8C-93D1-D3FD-3E5946C2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4F6B-6E04-66B3-6D90-07B0352B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221" y="4460798"/>
            <a:ext cx="6129543" cy="1122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" pitchFamily="2" charset="77"/>
                <a:cs typeface="Montserrat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5220" y="712248"/>
            <a:ext cx="6912609" cy="3596515"/>
          </a:xfrm>
          <a:prstGeom prst="rect">
            <a:avLst/>
          </a:prstGeom>
        </p:spPr>
        <p:txBody>
          <a:bodyPr/>
          <a:lstStyle>
            <a:lvl1pPr algn="l">
              <a:defRPr sz="5400" b="1" i="0">
                <a:solidFill>
                  <a:schemeClr val="bg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0940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CA96-734D-704D-A9CA-6E41CCE5D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7949C-F84E-0942-9DCB-FD1FE5FE1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0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e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76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e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5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84AC1E-5FED-6145-BD61-ACBECE3901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21" y="4460798"/>
            <a:ext cx="6129543" cy="1122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" pitchFamily="2" charset="77"/>
                <a:cs typeface="Montserrat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B722D50-F693-9A4A-8EFE-50410D367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221" y="712248"/>
            <a:ext cx="7895902" cy="3596515"/>
          </a:xfrm>
          <a:prstGeom prst="rect">
            <a:avLst/>
          </a:prstGeom>
        </p:spPr>
        <p:txBody>
          <a:bodyPr/>
          <a:lstStyle>
            <a:lvl1pPr algn="l">
              <a:defRPr sz="5400" b="1" i="0">
                <a:solidFill>
                  <a:schemeClr val="bg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624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435400" y="1253879"/>
            <a:ext cx="5816600" cy="18023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buNone/>
              <a:defRPr sz="4800" b="0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435400" y="3429000"/>
            <a:ext cx="5800921" cy="11959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35400" y="3234897"/>
            <a:ext cx="5644908" cy="15413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39951" y="4856262"/>
            <a:ext cx="2973916" cy="1526116"/>
          </a:xfrm>
          <a:prstGeom prst="rect">
            <a:avLst/>
          </a:prstGeom>
        </p:spPr>
        <p:txBody>
          <a:bodyPr anchor="ctr"/>
          <a:lstStyle>
            <a:lvl1pPr marL="692133" indent="-692133" algn="ctr">
              <a:buFont typeface="+mj-lt"/>
              <a:buNone/>
              <a:tabLst/>
              <a:defRPr sz="18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[Company Logo Here]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0FF26017-3741-7042-AE49-31BC5E8F8D7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90866" y="1419462"/>
            <a:ext cx="3887728" cy="320547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</p:spTree>
    <p:extLst>
      <p:ext uri="{BB962C8B-B14F-4D97-AF65-F5344CB8AC3E}">
        <p14:creationId xmlns:p14="http://schemas.microsoft.com/office/powerpoint/2010/main" val="291641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Sp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39951" y="4856262"/>
            <a:ext cx="2973916" cy="1526116"/>
          </a:xfrm>
          <a:prstGeom prst="rect">
            <a:avLst/>
          </a:prstGeom>
        </p:spPr>
        <p:txBody>
          <a:bodyPr anchor="ctr"/>
          <a:lstStyle>
            <a:lvl1pPr marL="692133" indent="-692133" algn="ctr">
              <a:buFont typeface="+mj-lt"/>
              <a:buNone/>
              <a:tabLst/>
              <a:defRPr sz="18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[Company Logo Here]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0FF26017-3741-7042-AE49-31BC5E8F8D7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90866" y="1419462"/>
            <a:ext cx="3887728" cy="320547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C17C56A0-EEF5-D245-B91E-716484F72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400" y="1253879"/>
            <a:ext cx="5816600" cy="18023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buNone/>
              <a:defRPr sz="4800" b="0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D2A95DDB-591D-8145-9DED-E81ACB0AAC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400" y="3429000"/>
            <a:ext cx="5800921" cy="11959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4EC66B-0608-864C-962E-A98317693698}"/>
              </a:ext>
            </a:extLst>
          </p:cNvPr>
          <p:cNvCxnSpPr/>
          <p:nvPr userDrawn="1"/>
        </p:nvCxnSpPr>
        <p:spPr>
          <a:xfrm flipV="1">
            <a:off x="435400" y="3234897"/>
            <a:ext cx="5644908" cy="15413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1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40" hasCustomPrompt="1"/>
          </p:nvPr>
        </p:nvSpPr>
        <p:spPr>
          <a:xfrm>
            <a:off x="3045341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41" hasCustomPrompt="1"/>
          </p:nvPr>
        </p:nvSpPr>
        <p:spPr>
          <a:xfrm>
            <a:off x="6094894" y="1013552"/>
            <a:ext cx="3048000" cy="241544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7" name="Picture Placeholder 33"/>
          <p:cNvSpPr>
            <a:spLocks noGrp="1"/>
          </p:cNvSpPr>
          <p:nvPr>
            <p:ph type="pic" sz="quarter" idx="42" hasCustomPrompt="1"/>
          </p:nvPr>
        </p:nvSpPr>
        <p:spPr>
          <a:xfrm>
            <a:off x="9139592" y="1013549"/>
            <a:ext cx="3048000" cy="2415449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6" hasCustomPrompt="1"/>
          </p:nvPr>
        </p:nvSpPr>
        <p:spPr>
          <a:xfrm>
            <a:off x="67527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47" hasCustomPrompt="1"/>
          </p:nvPr>
        </p:nvSpPr>
        <p:spPr>
          <a:xfrm>
            <a:off x="3603991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48" hasCustomPrompt="1"/>
          </p:nvPr>
        </p:nvSpPr>
        <p:spPr>
          <a:xfrm>
            <a:off x="655886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49" hasCustomPrompt="1"/>
          </p:nvPr>
        </p:nvSpPr>
        <p:spPr>
          <a:xfrm>
            <a:off x="9538402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B4350EF7-346F-C947-9FF3-E26A61718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966" y="3508194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3D7B0DFA-E54C-DC46-956F-3D70808CAA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269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52BD290D-83DB-6248-BD18-6BD3BC0443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6312" y="3491424"/>
            <a:ext cx="2739869" cy="7999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E94D53EB-7644-3D44-B32F-C27BCD015B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03557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BE9D1EF8-32CC-1B4A-B637-F5A6AA72853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58860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5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AAFD34BB-6CA7-A543-B70E-8BAB9ABBAF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33798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A39D7ED1-60FB-1248-9558-2209C8F2625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43139" y="3508194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D6BD319F-BE04-EA49-9D4B-6229241AC8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58494" y="3499809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194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F09E-4329-F2A3-4E5A-26AB323E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7F1C-7E31-35B6-80F8-D1BF1A770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D128-4B9B-C6AC-5DF4-9CD7429E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ACA74-DE78-AD17-717C-0EB7D9AF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858A-B8EB-12FA-799B-E275A1BC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8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40" hasCustomPrompt="1"/>
          </p:nvPr>
        </p:nvSpPr>
        <p:spPr>
          <a:xfrm>
            <a:off x="3045341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41" hasCustomPrompt="1"/>
          </p:nvPr>
        </p:nvSpPr>
        <p:spPr>
          <a:xfrm>
            <a:off x="6094894" y="1013552"/>
            <a:ext cx="3048000" cy="241544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7" name="Picture Placeholder 33"/>
          <p:cNvSpPr>
            <a:spLocks noGrp="1"/>
          </p:cNvSpPr>
          <p:nvPr>
            <p:ph type="pic" sz="quarter" idx="42" hasCustomPrompt="1"/>
          </p:nvPr>
        </p:nvSpPr>
        <p:spPr>
          <a:xfrm>
            <a:off x="9139592" y="1013549"/>
            <a:ext cx="3048000" cy="2415449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6" hasCustomPrompt="1"/>
          </p:nvPr>
        </p:nvSpPr>
        <p:spPr>
          <a:xfrm>
            <a:off x="67527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47" hasCustomPrompt="1"/>
          </p:nvPr>
        </p:nvSpPr>
        <p:spPr>
          <a:xfrm>
            <a:off x="3603991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48" hasCustomPrompt="1"/>
          </p:nvPr>
        </p:nvSpPr>
        <p:spPr>
          <a:xfrm>
            <a:off x="655886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49" hasCustomPrompt="1"/>
          </p:nvPr>
        </p:nvSpPr>
        <p:spPr>
          <a:xfrm>
            <a:off x="9538402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D5260E8E-E903-D141-967A-82487FCAEF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269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F5612612-3B0E-5B42-A03E-8A638C382D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03557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289D9F02-5861-014B-B9FB-62E01B8C9BC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58860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B270B79E-9403-714D-ACF4-58E03FC539B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33798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7FF2653D-A115-7B40-83F3-AA05D11718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966" y="3508194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3481EF43-AC84-714F-9DCE-028697D403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6312" y="3491424"/>
            <a:ext cx="2739869" cy="7999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7209A0AF-1FD0-314B-B0D0-AF5B33BCBF8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43139" y="3508194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926183E7-CBF8-2C4D-95BB-0F1128A8AF3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58494" y="3499809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4871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CA96-734D-704D-A9CA-6E41CCE5D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7949C-F84E-0942-9DCB-FD1FE5FE1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93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20C286-580B-F54B-9F7E-C929BDB30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52AA-E205-984E-BC9E-204D3C98F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316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9621C-BD24-4945-8344-1C676BE86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2251571"/>
            <a:ext cx="4506912" cy="185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</a:t>
            </a:r>
            <a:br>
              <a:rPr lang="en-US" dirty="0"/>
            </a:br>
            <a:r>
              <a:rPr lang="en-US" dirty="0"/>
              <a:t>contact information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3365786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41AD7A-2675-4841-BADF-3F57548C418B}"/>
              </a:ext>
            </a:extLst>
          </p:cNvPr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B214845-27FE-F048-9C6B-A6B9C4741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2251571"/>
            <a:ext cx="4506912" cy="185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</a:t>
            </a:r>
            <a:br>
              <a:rPr lang="en-US" dirty="0"/>
            </a:br>
            <a:r>
              <a:rPr lang="en-US" dirty="0"/>
              <a:t>contact information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2347499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1639" y="2187751"/>
            <a:ext cx="46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40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TO OUR SPONSORS!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89740" y="1212251"/>
            <a:ext cx="552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400853" y="3376072"/>
            <a:ext cx="410210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1647676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ons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807253" y="3312572"/>
            <a:ext cx="410210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53677-F40F-5243-88AC-3FC8AA191B7B}"/>
              </a:ext>
            </a:extLst>
          </p:cNvPr>
          <p:cNvSpPr txBox="1"/>
          <p:nvPr userDrawn="1"/>
        </p:nvSpPr>
        <p:spPr>
          <a:xfrm>
            <a:off x="1468039" y="2124251"/>
            <a:ext cx="46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40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TO OUR SPONSORS!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C3D08-7F52-B848-8B5B-5390EECAEA33}"/>
              </a:ext>
            </a:extLst>
          </p:cNvPr>
          <p:cNvSpPr txBox="1"/>
          <p:nvPr userDrawn="1"/>
        </p:nvSpPr>
        <p:spPr>
          <a:xfrm>
            <a:off x="1096140" y="1148751"/>
            <a:ext cx="552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225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0B70-6002-4F4D-F7F4-1EBA335D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00B80-D9C0-70E9-7F89-59543D86F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DEE3-1274-88FB-69E3-5C9F40DA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E0EC-E638-E6A3-6354-86D20EFB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38F1F-D46F-2834-BDB1-01889E06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0101-6AEF-14EE-5EC1-1DE8145A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7725-4B88-4561-3312-A434BC8D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0CCE4-5BC5-80BB-EEE5-96CAFBAEE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B33EF-8C64-46F9-08D3-D6849E4D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B9845-843B-D971-035E-7432CF80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51AE2-E355-DFDC-1FE1-70EDFC50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9FDC-360F-F1C5-A50F-65AF4884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CAB8-7065-9EBC-5471-47483D46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048C0-E5EF-35D3-5CFA-24239FB4A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C24AF-B835-82F8-699C-CCB1F13C0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0027E-1D5C-6AAA-670E-E044968DE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87290-D3A2-6508-BC89-241E5666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CE3F6-2D7E-023A-8309-CAFADDCD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EDF38-7D5E-C5FB-76F6-3042669A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E1AE-23F7-1C82-B89F-C494CE68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93F04-05B1-7164-3320-2AAA90A2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AFA1B-DDF1-BE07-9B17-375063E5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497E8-81BA-51D5-353B-83DC8891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E4D06-9D5C-87A2-8FF8-31803A41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B5311-9865-0D6E-88B8-D835B347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BC46-CACA-5E2B-C06F-E9B4A883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FF73-2EC5-53EC-64F2-A4DEAC43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69C1-42DD-F0DB-3BDC-BAB36FA41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8D448-4F25-F16B-CC81-104AD333D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E2FC5-9DA4-95B2-B645-B2F399A7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95C13-1D52-F0DC-D6C0-2EA46292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43A17-2A52-A52A-FA7E-3DE2F924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7631-A47C-F5EE-2A91-862861E1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2AD40-4867-CF17-BE87-4C4589FBF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C74A4-D306-D681-DE4C-05475969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A3249-FFDF-CDCB-198D-724E8F95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8EEFF-2A20-50B5-0E4B-80587E6E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5F5B-9D58-BE55-C553-52A35B44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C4D06-BAEC-0CFD-5761-EAEF439E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E4E3E-E2CA-D2F9-92F8-38DD350D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C1B94-EB8C-0793-4742-C10049A5E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BE03-C336-434C-B28A-03A2A2761486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30C16-D676-B794-538E-1A07B4D0E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CC4AC-73BA-37AE-A51C-61B43DD3D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4090" r:id="rId12"/>
    <p:sldLayoutId id="2147484091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dpi.com/2073-4433/13/2/25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175/JTECH-D-21-0044.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30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turk@jpl.nasa.gov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i.org/10.1175/JAS-D-21-0052.1" TargetMode="External"/><Relationship Id="rId4" Type="http://schemas.openxmlformats.org/officeDocument/2006/relationships/hyperlink" Target="https://ui.adsabs.harvard.edu/abs/2022AGUFM.A32D1439N/abstra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AE54237C-F055-AC29-902A-0DEF36EDB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52100"/>
          <a:stretch/>
        </p:blipFill>
        <p:spPr bwMode="auto">
          <a:xfrm>
            <a:off x="5525286" y="3213937"/>
            <a:ext cx="6666714" cy="32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698DDF-9C0D-5B4F-B143-420C71A9F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364" y="2048676"/>
            <a:ext cx="5267190" cy="2790601"/>
          </a:xfrm>
        </p:spPr>
        <p:txBody>
          <a:bodyPr/>
          <a:lstStyle/>
          <a:p>
            <a:r>
              <a:rPr lang="en-US" sz="2000" b="1" dirty="0"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F. </a:t>
            </a:r>
            <a:r>
              <a:rPr lang="en-US" sz="2000" b="1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Joseph Turk</a:t>
            </a:r>
            <a:r>
              <a:rPr lang="en-US" sz="2000" b="1" baseline="30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, Todd Emmenegger</a:t>
            </a:r>
            <a:r>
              <a:rPr lang="en-US" sz="2000" b="1" baseline="30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J. David Neelin</a:t>
            </a:r>
            <a:r>
              <a:rPr lang="en-US" sz="2000" b="1" baseline="30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2</a:t>
            </a:r>
          </a:p>
          <a:p>
            <a:endParaRPr lang="en-US" sz="2000" dirty="0"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r>
              <a:rPr lang="en-US" sz="2000" baseline="30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Jet Propulsion Laboratory, California Institute of Technology, Pasadena CA</a:t>
            </a:r>
          </a:p>
          <a:p>
            <a:r>
              <a:rPr lang="en-US" sz="2000" baseline="30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Dept. of Atmos. and Ocean. Sci., University of California, Los Angeles</a:t>
            </a:r>
            <a:endParaRPr lang="en-US" sz="2000" dirty="0"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effectLst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GNSS Polarimetric RO User Workshop</a:t>
            </a:r>
          </a:p>
          <a:p>
            <a:pPr algn="ctr"/>
            <a:r>
              <a:rPr lang="en-US" sz="1600" dirty="0">
                <a:effectLst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Caltech, 28-29 November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CC6086-2B04-F74B-83BE-E446E058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0" y="73476"/>
            <a:ext cx="9269539" cy="16234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Moisture in the Lower Free Troposphere and Observational Strategies for Obtaining Vertical Profiles In and Near Convection</a:t>
            </a:r>
            <a:endParaRPr lang="en-US" sz="3200" b="1" dirty="0">
              <a:solidFill>
                <a:srgbClr val="FFC000"/>
              </a:solidFill>
              <a:effectLst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B0570-CAEA-B6FD-41B9-D5098158A20B}"/>
              </a:ext>
            </a:extLst>
          </p:cNvPr>
          <p:cNvSpPr/>
          <p:nvPr/>
        </p:nvSpPr>
        <p:spPr>
          <a:xfrm>
            <a:off x="4945707" y="6267282"/>
            <a:ext cx="709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work contained in this presentation was carried out at the Jet Propulsion Laboratory, California Institute of Technology, under a contract with NASA. © 2023 all rights reserved.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68584-E33C-23F8-4730-F03C2CCBE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12902" r="34144" b="62160"/>
          <a:stretch/>
        </p:blipFill>
        <p:spPr>
          <a:xfrm>
            <a:off x="8999023" y="1291234"/>
            <a:ext cx="2934392" cy="221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5ED1D-4D75-323F-9501-87290DA358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07" t="55439" r="20757"/>
          <a:stretch/>
        </p:blipFill>
        <p:spPr>
          <a:xfrm>
            <a:off x="6147221" y="3443977"/>
            <a:ext cx="5342412" cy="2676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FE5E0F-F0F1-E004-75F3-08BCB51C1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144" y="1779914"/>
            <a:ext cx="1613879" cy="793302"/>
          </a:xfrm>
          <a:prstGeom prst="rect">
            <a:avLst/>
          </a:prstGeom>
        </p:spPr>
      </p:pic>
      <p:pic>
        <p:nvPicPr>
          <p:cNvPr id="12" name="Picture 11" descr="Tribrand_ColorWhite_rgb_16x3_160601.png">
            <a:extLst>
              <a:ext uri="{FF2B5EF4-FFF2-40B4-BE49-F238E27FC236}">
                <a16:creationId xmlns:a16="http://schemas.microsoft.com/office/drawing/2014/main" id="{903E9C40-920C-CE63-867B-C96B177CD4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0" y="6037296"/>
            <a:ext cx="2259316" cy="62758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19F727F-D1ED-F433-DF6E-A1BA1911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721" y="306052"/>
            <a:ext cx="1400912" cy="5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SMIC-2">
            <a:extLst>
              <a:ext uri="{FF2B5EF4-FFF2-40B4-BE49-F238E27FC236}">
                <a16:creationId xmlns:a16="http://schemas.microsoft.com/office/drawing/2014/main" id="{8CC1D281-032C-2882-B9C5-2B36B378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86" y="1844306"/>
            <a:ext cx="1437193" cy="13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DF71F-A322-7015-4E7A-254DC940FB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4604" y="6046728"/>
            <a:ext cx="1316782" cy="6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FDAD44-E220-5B13-BD2D-363B4A314A79}"/>
              </a:ext>
            </a:extLst>
          </p:cNvPr>
          <p:cNvSpPr txBox="1"/>
          <p:nvPr/>
        </p:nvSpPr>
        <p:spPr>
          <a:xfrm>
            <a:off x="635879" y="146668"/>
            <a:ext cx="1093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Instability from PAZ-ROHP (data through mid-2021)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288B26-3322-1269-CBFF-FD93FDA53673}"/>
              </a:ext>
            </a:extLst>
          </p:cNvPr>
          <p:cNvCxnSpPr>
            <a:cxnSpLocks/>
          </p:cNvCxnSpPr>
          <p:nvPr/>
        </p:nvCxnSpPr>
        <p:spPr>
          <a:xfrm flipH="1">
            <a:off x="8643786" y="2235887"/>
            <a:ext cx="1460718" cy="10879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BE1059-47A8-8CBD-FF14-82AA379FCBC9}"/>
              </a:ext>
            </a:extLst>
          </p:cNvPr>
          <p:cNvCxnSpPr>
            <a:cxnSpLocks/>
          </p:cNvCxnSpPr>
          <p:nvPr/>
        </p:nvCxnSpPr>
        <p:spPr>
          <a:xfrm flipV="1">
            <a:off x="7261412" y="4130094"/>
            <a:ext cx="604241" cy="14472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873EE9-11A5-F363-5743-0D96D3708533}"/>
                  </a:ext>
                </a:extLst>
              </p:cNvPr>
              <p:cNvSpPr txBox="1"/>
              <p:nvPr/>
            </p:nvSpPr>
            <p:spPr>
              <a:xfrm>
                <a:off x="1146209" y="5356927"/>
                <a:ext cx="105454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ROHP RO where the associated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∆∅ 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profile top was located: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dirty="0">
                    <a:solidFill>
                      <a:srgbClr val="FF0000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T=228K or colder (very deep convection)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dirty="0">
                    <a:solidFill>
                      <a:srgbClr val="008F00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Between 228-238K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dirty="0">
                    <a:solidFill>
                      <a:srgbClr val="0070C0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Between 238-248K (less deep)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873EE9-11A5-F363-5743-0D96D370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09" y="5356927"/>
                <a:ext cx="10545445" cy="1323439"/>
              </a:xfrm>
              <a:prstGeom prst="rect">
                <a:avLst/>
              </a:prstGeom>
              <a:blipFill>
                <a:blip r:embed="rId2"/>
                <a:stretch>
                  <a:fillRect l="-602" t="-188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F1D9B2-42C8-2656-5AB4-ED6157C38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88" t="49943"/>
          <a:stretch/>
        </p:blipFill>
        <p:spPr>
          <a:xfrm>
            <a:off x="635879" y="2489242"/>
            <a:ext cx="5200659" cy="2627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48171-12C5-E059-C60D-C913BEAA4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36" t="49943"/>
          <a:stretch/>
        </p:blipFill>
        <p:spPr>
          <a:xfrm>
            <a:off x="6759248" y="2536684"/>
            <a:ext cx="5080307" cy="2627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4A65A-217A-BADE-479C-3546F8F9514C}"/>
              </a:ext>
            </a:extLst>
          </p:cNvPr>
          <p:cNvSpPr txBox="1"/>
          <p:nvPr/>
        </p:nvSpPr>
        <p:spPr>
          <a:xfrm>
            <a:off x="6418931" y="975623"/>
            <a:ext cx="523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ROHP is a single satellite, ~150 RO/day.  How to obtain more observations?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2D682-A399-1AFD-A553-AD9403A625F7}"/>
              </a:ext>
            </a:extLst>
          </p:cNvPr>
          <p:cNvSpPr txBox="1"/>
          <p:nvPr/>
        </p:nvSpPr>
        <p:spPr>
          <a:xfrm>
            <a:off x="1607852" y="2072702"/>
            <a:ext cx="353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From ROHP Pol-RO alone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2B5C3-86F9-018E-1909-12B9873C99ED}"/>
              </a:ext>
            </a:extLst>
          </p:cNvPr>
          <p:cNvSpPr txBox="1"/>
          <p:nvPr/>
        </p:nvSpPr>
        <p:spPr>
          <a:xfrm>
            <a:off x="6438636" y="2078632"/>
            <a:ext cx="563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Same as left, with ERA-I overlaid (black points)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7D4EA-A05D-5FC3-CF8C-33D668ED506C}"/>
              </a:ext>
            </a:extLst>
          </p:cNvPr>
          <p:cNvSpPr txBox="1"/>
          <p:nvPr/>
        </p:nvSpPr>
        <p:spPr>
          <a:xfrm>
            <a:off x="689893" y="983035"/>
            <a:ext cx="490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With polarimetric RO, these terms can be computed from the same observation</a:t>
            </a:r>
          </a:p>
        </p:txBody>
      </p:sp>
    </p:spTree>
    <p:extLst>
      <p:ext uri="{BB962C8B-B14F-4D97-AF65-F5344CB8AC3E}">
        <p14:creationId xmlns:p14="http://schemas.microsoft.com/office/powerpoint/2010/main" val="229397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EFE407-F5DA-79C9-91CF-B10546A365C2}"/>
              </a:ext>
            </a:extLst>
          </p:cNvPr>
          <p:cNvSpPr txBox="1"/>
          <p:nvPr/>
        </p:nvSpPr>
        <p:spPr>
          <a:xfrm>
            <a:off x="1342348" y="199838"/>
            <a:ext cx="95353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STORM-PROBE</a:t>
            </a:r>
            <a:r>
              <a:rPr kumimoji="0" lang="en-US" sz="2800" b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Concept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732D2-1070-8E19-9F29-130CA9B3DAF1}"/>
              </a:ext>
            </a:extLst>
          </p:cNvPr>
          <p:cNvSpPr txBox="1"/>
          <p:nvPr/>
        </p:nvSpPr>
        <p:spPr>
          <a:xfrm>
            <a:off x="778671" y="6319608"/>
            <a:ext cx="1063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 Storm Thermodynamic Occultation for the Role of Moisture-Polarimetric Radio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OBservations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of the Environment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22B7F-26D8-C8EB-8D72-AD5763DDE521}"/>
              </a:ext>
            </a:extLst>
          </p:cNvPr>
          <p:cNvSpPr txBox="1"/>
          <p:nvPr/>
        </p:nvSpPr>
        <p:spPr>
          <a:xfrm>
            <a:off x="335667" y="967243"/>
            <a:ext cx="40440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STORM-PROBE concept consists of a low-Earth orbiting satellite constellation of GNSS polarimetric RO (PRO) measurements</a:t>
            </a:r>
          </a:p>
          <a:p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receiving satellites are spaced such that adjacent PRO would view the same GNSS transmitting satellite</a:t>
            </a:r>
          </a:p>
          <a:p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Captures independent moisture profiles within and in the nearby environment surrounding convection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1216E-5CA6-0C28-5B64-40E5D4FE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07" y="1247072"/>
            <a:ext cx="7250065" cy="3310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4DAD6B-52F1-E76C-FAC7-D5274387B3C0}"/>
              </a:ext>
            </a:extLst>
          </p:cNvPr>
          <p:cNvSpPr txBox="1"/>
          <p:nvPr/>
        </p:nvSpPr>
        <p:spPr>
          <a:xfrm>
            <a:off x="6248400" y="4896780"/>
            <a:ext cx="575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Turk et al., 2022, doi</a:t>
            </a:r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  <a:hlinkClick r:id="rId4"/>
              </a:rPr>
              <a:t>10.3390/atmos13020259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4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CDD7446-B99D-62F6-4C9E-020FDBED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052" y="284605"/>
            <a:ext cx="3117643" cy="3072460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1F5AA-8EB6-42A1-6E8D-276F51894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9618"/>
            <a:ext cx="12192000" cy="29425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A16930-7996-1C53-235E-E91E301FF874}"/>
              </a:ext>
            </a:extLst>
          </p:cNvPr>
          <p:cNvSpPr/>
          <p:nvPr/>
        </p:nvSpPr>
        <p:spPr>
          <a:xfrm>
            <a:off x="1933632" y="4152963"/>
            <a:ext cx="1236133" cy="12615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519AE4-04D2-0B78-0A6E-734CAB5CB289}"/>
              </a:ext>
            </a:extLst>
          </p:cNvPr>
          <p:cNvCxnSpPr>
            <a:cxnSpLocks/>
          </p:cNvCxnSpPr>
          <p:nvPr/>
        </p:nvCxnSpPr>
        <p:spPr>
          <a:xfrm flipV="1">
            <a:off x="3169765" y="3357066"/>
            <a:ext cx="2512608" cy="205743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C2E6CCB-4BD8-B922-2B23-871A65018E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0" t="1832" r="4155" b="4020"/>
          <a:stretch/>
        </p:blipFill>
        <p:spPr>
          <a:xfrm>
            <a:off x="2645665" y="313779"/>
            <a:ext cx="3036708" cy="3043287"/>
          </a:xfrm>
          <a:prstGeom prst="rect">
            <a:avLst/>
          </a:prstGeom>
          <a:solidFill>
            <a:srgbClr val="000000"/>
          </a:solidFill>
          <a:ln w="19050">
            <a:solidFill>
              <a:schemeClr val="tx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C4D1509-755C-C5F8-3F28-D2933F3C50FE}"/>
              </a:ext>
            </a:extLst>
          </p:cNvPr>
          <p:cNvSpPr/>
          <p:nvPr/>
        </p:nvSpPr>
        <p:spPr>
          <a:xfrm>
            <a:off x="4550054" y="1020471"/>
            <a:ext cx="453543" cy="453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EAA1F5-47BE-F988-4580-09EE57C5741E}"/>
              </a:ext>
            </a:extLst>
          </p:cNvPr>
          <p:cNvCxnSpPr>
            <a:cxnSpLocks/>
          </p:cNvCxnSpPr>
          <p:nvPr/>
        </p:nvCxnSpPr>
        <p:spPr>
          <a:xfrm flipV="1">
            <a:off x="4776825" y="313778"/>
            <a:ext cx="2602754" cy="70669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AAE5F6-8788-D3C1-3C57-5E953FD4FEA7}"/>
              </a:ext>
            </a:extLst>
          </p:cNvPr>
          <p:cNvCxnSpPr>
            <a:cxnSpLocks/>
          </p:cNvCxnSpPr>
          <p:nvPr/>
        </p:nvCxnSpPr>
        <p:spPr>
          <a:xfrm>
            <a:off x="4756061" y="1474014"/>
            <a:ext cx="2623518" cy="188305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712703-5416-A28C-1518-5CF15EA2ACAA}"/>
              </a:ext>
            </a:extLst>
          </p:cNvPr>
          <p:cNvCxnSpPr>
            <a:cxnSpLocks/>
          </p:cNvCxnSpPr>
          <p:nvPr/>
        </p:nvCxnSpPr>
        <p:spPr>
          <a:xfrm>
            <a:off x="9053409" y="1532070"/>
            <a:ext cx="1102548" cy="952556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C5EEB6-59AF-AEC0-506E-59EA60482898}"/>
              </a:ext>
            </a:extLst>
          </p:cNvPr>
          <p:cNvCxnSpPr>
            <a:cxnSpLocks/>
          </p:cNvCxnSpPr>
          <p:nvPr/>
        </p:nvCxnSpPr>
        <p:spPr>
          <a:xfrm>
            <a:off x="9132659" y="1143149"/>
            <a:ext cx="1102548" cy="952556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C43B95-4F3A-BCE1-97CA-0762ABE81D69}"/>
              </a:ext>
            </a:extLst>
          </p:cNvPr>
          <p:cNvCxnSpPr>
            <a:cxnSpLocks/>
          </p:cNvCxnSpPr>
          <p:nvPr/>
        </p:nvCxnSpPr>
        <p:spPr>
          <a:xfrm>
            <a:off x="9227754" y="770068"/>
            <a:ext cx="1102548" cy="952556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88342D-3B04-AA7C-4303-7534EF4E66F7}"/>
              </a:ext>
            </a:extLst>
          </p:cNvPr>
          <p:cNvSpPr txBox="1"/>
          <p:nvPr/>
        </p:nvSpPr>
        <p:spPr>
          <a:xfrm>
            <a:off x="7965756" y="3036998"/>
            <a:ext cx="2163221" cy="2769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STORM-PROBE observation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E4DE44-2CAA-14A0-E25A-FA24FA1AF655}"/>
              </a:ext>
            </a:extLst>
          </p:cNvPr>
          <p:cNvSpPr txBox="1"/>
          <p:nvPr/>
        </p:nvSpPr>
        <p:spPr>
          <a:xfrm>
            <a:off x="722489" y="5698918"/>
            <a:ext cx="3645550" cy="2769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2-days of STORM-PROBE observation locations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856784-C604-2D93-138E-67E247D4E436}"/>
              </a:ext>
            </a:extLst>
          </p:cNvPr>
          <p:cNvCxnSpPr>
            <a:cxnSpLocks/>
          </p:cNvCxnSpPr>
          <p:nvPr/>
        </p:nvCxnSpPr>
        <p:spPr>
          <a:xfrm flipH="1">
            <a:off x="9476823" y="1169541"/>
            <a:ext cx="214939" cy="26547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FF81D05-1FBA-BF5C-562B-1DED47D6B8E7}"/>
              </a:ext>
            </a:extLst>
          </p:cNvPr>
          <p:cNvSpPr txBox="1"/>
          <p:nvPr/>
        </p:nvSpPr>
        <p:spPr>
          <a:xfrm>
            <a:off x="9753907" y="911875"/>
            <a:ext cx="771365" cy="2769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100-km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FACC8F-872C-4481-1F97-68EE68BA93D8}"/>
              </a:ext>
            </a:extLst>
          </p:cNvPr>
          <p:cNvCxnSpPr>
            <a:cxnSpLocks/>
          </p:cNvCxnSpPr>
          <p:nvPr/>
        </p:nvCxnSpPr>
        <p:spPr>
          <a:xfrm flipH="1">
            <a:off x="9101730" y="814099"/>
            <a:ext cx="140088" cy="165599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DEB19A-EE91-8A57-CFB0-3023B03032B4}"/>
              </a:ext>
            </a:extLst>
          </p:cNvPr>
          <p:cNvCxnSpPr>
            <a:cxnSpLocks/>
          </p:cNvCxnSpPr>
          <p:nvPr/>
        </p:nvCxnSpPr>
        <p:spPr>
          <a:xfrm flipH="1">
            <a:off x="9277129" y="632037"/>
            <a:ext cx="124257" cy="138381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1C15D00-23A5-2761-B1A5-1D780376CD27}"/>
              </a:ext>
            </a:extLst>
          </p:cNvPr>
          <p:cNvSpPr txBox="1"/>
          <p:nvPr/>
        </p:nvSpPr>
        <p:spPr>
          <a:xfrm>
            <a:off x="8600100" y="507426"/>
            <a:ext cx="566181" cy="2769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1-km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D38A7-BF6F-CA2F-F632-64ACBE1050F5}"/>
              </a:ext>
            </a:extLst>
          </p:cNvPr>
          <p:cNvSpPr txBox="1"/>
          <p:nvPr/>
        </p:nvSpPr>
        <p:spPr>
          <a:xfrm>
            <a:off x="19341" y="1039072"/>
            <a:ext cx="2303836" cy="175432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Constellation of three closely-spaced PRO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45-deg inclination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475-km altitude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A9C754-DA21-97DD-F358-7D5196C197B6}"/>
              </a:ext>
            </a:extLst>
          </p:cNvPr>
          <p:cNvSpPr txBox="1"/>
          <p:nvPr/>
        </p:nvSpPr>
        <p:spPr>
          <a:xfrm>
            <a:off x="10617226" y="1091939"/>
            <a:ext cx="1529464" cy="203132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Captures moisture gradient in the “across-ray” direction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DFCA99-657B-30A9-C787-63F91F2281A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043847" y="2793398"/>
            <a:ext cx="127412" cy="287711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E5D7C74-A585-7E68-628C-311659372CCB}"/>
              </a:ext>
            </a:extLst>
          </p:cNvPr>
          <p:cNvSpPr/>
          <p:nvPr/>
        </p:nvSpPr>
        <p:spPr>
          <a:xfrm>
            <a:off x="59473" y="6444344"/>
            <a:ext cx="12102085" cy="36933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Each STORM-PROBE satellite has </a:t>
            </a:r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identical dual-polarization GNSS receiver, capturing simultaneous PRO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834F5-60E2-DE7F-5B0B-864C6DAEB9A9}"/>
              </a:ext>
            </a:extLst>
          </p:cNvPr>
          <p:cNvSpPr txBox="1"/>
          <p:nvPr/>
        </p:nvSpPr>
        <p:spPr>
          <a:xfrm>
            <a:off x="52409" y="115523"/>
            <a:ext cx="230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STORM-PROBE</a:t>
            </a:r>
            <a:endParaRPr lang="en-US" sz="2400" b="1" dirty="0">
              <a:solidFill>
                <a:srgbClr val="FFC000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Concept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7E8D12-57AC-F215-9B51-665BBAD24BE2}"/>
              </a:ext>
            </a:extLst>
          </p:cNvPr>
          <p:cNvCxnSpPr>
            <a:cxnSpLocks/>
          </p:cNvCxnSpPr>
          <p:nvPr/>
        </p:nvCxnSpPr>
        <p:spPr>
          <a:xfrm flipV="1">
            <a:off x="1933632" y="313779"/>
            <a:ext cx="712033" cy="383918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13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D7D1F-3231-A39E-41B5-497B3ED1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2" y="914635"/>
            <a:ext cx="6073716" cy="499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01B81-E181-C821-3B8A-7C2A221CB69E}"/>
              </a:ext>
            </a:extLst>
          </p:cNvPr>
          <p:cNvSpPr txBox="1"/>
          <p:nvPr/>
        </p:nvSpPr>
        <p:spPr>
          <a:xfrm>
            <a:off x="1342348" y="137787"/>
            <a:ext cx="95353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STORM-PROBE</a:t>
            </a:r>
            <a:r>
              <a:rPr kumimoji="0" lang="en-US" sz="2800" b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Concept: Polarimetric 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53D11-6FC8-1000-7B36-DAAF1882928A}"/>
              </a:ext>
            </a:extLst>
          </p:cNvPr>
          <p:cNvSpPr txBox="1"/>
          <p:nvPr/>
        </p:nvSpPr>
        <p:spPr>
          <a:xfrm>
            <a:off x="1135715" y="6455977"/>
            <a:ext cx="1014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 Storm Thermodynamic Occultation for the Role of Moisture-Polarimetric Radio </a:t>
            </a:r>
            <a:r>
              <a:rPr lang="en-US" sz="14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OBservations</a:t>
            </a:r>
            <a:r>
              <a:rPr lang="en-US" sz="1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of the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8BA46D-4EAF-A6B8-0DC2-E756C91DE827}"/>
                  </a:ext>
                </a:extLst>
              </p:cNvPr>
              <p:cNvSpPr txBox="1"/>
              <p:nvPr/>
            </p:nvSpPr>
            <p:spPr>
              <a:xfrm>
                <a:off x="6627747" y="844727"/>
                <a:ext cx="5231801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Polarimetric RO (PRO) relies upon hydrometeor shape asymmetry, such that a differential phase time delay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) is induced between the H- and V-polarized GNSS signals propagating through heavy precipitation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The (T, q) profile and the precipitation detection profile are measured along the identical air mass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PRO concept flight-proven by the Spanish PAZ-ROHP satellite continuously since 2018 (</a:t>
                </a:r>
                <a:r>
                  <a:rPr lang="en-US" sz="2000" dirty="0" err="1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Cardellach</a:t>
                </a:r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 et al, 2019)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JPL-developed Cion GNSS receiver (CICERO, NTS-3, </a:t>
                </a:r>
                <a:r>
                  <a:rPr lang="en-US" sz="2000" dirty="0" err="1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SunRISE</a:t>
                </a:r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</a:rPr>
                  <a:t>, SNOOPI…)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8BA46D-4EAF-A6B8-0DC2-E756C91D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747" y="844727"/>
                <a:ext cx="5231801" cy="5324535"/>
              </a:xfrm>
              <a:prstGeom prst="rect">
                <a:avLst/>
              </a:prstGeom>
              <a:blipFill>
                <a:blip r:embed="rId4"/>
                <a:stretch>
                  <a:fillRect l="-1211" t="-714" r="-1937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3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E3D0C-5C4B-07E2-0D28-0E3A5A90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41" t="52367" r="-2141"/>
          <a:stretch>
            <a:fillRect/>
          </a:stretch>
        </p:blipFill>
        <p:spPr bwMode="auto">
          <a:xfrm>
            <a:off x="1805008" y="2011004"/>
            <a:ext cx="4331835" cy="457883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A4E4E3-8BCB-0B7E-7A0E-106C21CAC092}"/>
              </a:ext>
            </a:extLst>
          </p:cNvPr>
          <p:cNvCxnSpPr>
            <a:cxnSpLocks/>
          </p:cNvCxnSpPr>
          <p:nvPr/>
        </p:nvCxnSpPr>
        <p:spPr>
          <a:xfrm>
            <a:off x="3658181" y="2676723"/>
            <a:ext cx="432028" cy="98109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958F9F-8B9A-A14F-AC3E-84C0451532E6}"/>
              </a:ext>
            </a:extLst>
          </p:cNvPr>
          <p:cNvSpPr txBox="1"/>
          <p:nvPr/>
        </p:nvSpPr>
        <p:spPr>
          <a:xfrm flipH="1">
            <a:off x="7897897" y="672795"/>
            <a:ext cx="42087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Traditional MW radar and radiometer observations don’t provide a resolved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q,T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profile within/near heavy precipitation</a:t>
            </a: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Usually, synoptic-time NWP model or associated reanalysis fields are brought in – the user has to interpolate to “align” these to the radar pulse volume</a:t>
            </a: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Pol-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RO, the observation is naturally spatially averaged in the “along-ray” direction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precipitation structure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and moisture are directly sampled along the same air mass volume, at the same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F0756D-1A02-C744-8697-EF432DDF8FA8}"/>
              </a:ext>
            </a:extLst>
          </p:cNvPr>
          <p:cNvSpPr txBox="1"/>
          <p:nvPr/>
        </p:nvSpPr>
        <p:spPr>
          <a:xfrm>
            <a:off x="141321" y="77411"/>
            <a:ext cx="1192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Interpreting the traditional RO and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𝛥𝜙</a:t>
            </a:r>
            <a:r>
              <a:rPr lang="en-US" sz="2800" b="1" noProof="0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</a:t>
            </a:r>
            <a:r>
              <a:rPr lang="en-US" sz="2800" b="1" noProof="0" dirty="0" err="1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ignal</a:t>
            </a:r>
            <a:r>
              <a:rPr lang="en-US" sz="2800" b="1" noProof="0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together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EB966-1C77-EA78-9F94-4EBEF7B50CB7}"/>
              </a:ext>
            </a:extLst>
          </p:cNvPr>
          <p:cNvSpPr txBox="1"/>
          <p:nvPr/>
        </p:nvSpPr>
        <p:spPr>
          <a:xfrm flipH="1">
            <a:off x="811206" y="2423175"/>
            <a:ext cx="27945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et of ROHP ray paths as the RO sets below 20-km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416D7F-32A5-B61D-FEC9-3A4F47729FF3}"/>
              </a:ext>
            </a:extLst>
          </p:cNvPr>
          <p:cNvCxnSpPr>
            <a:cxnSpLocks/>
          </p:cNvCxnSpPr>
          <p:nvPr/>
        </p:nvCxnSpPr>
        <p:spPr>
          <a:xfrm flipH="1">
            <a:off x="4218054" y="3429000"/>
            <a:ext cx="367113" cy="217903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539194-DC80-415F-15D8-D6DFF9CA22E9}"/>
              </a:ext>
            </a:extLst>
          </p:cNvPr>
          <p:cNvSpPr txBox="1"/>
          <p:nvPr/>
        </p:nvSpPr>
        <p:spPr>
          <a:xfrm flipH="1">
            <a:off x="4610054" y="2890970"/>
            <a:ext cx="25205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et of tangent points.  </a:t>
            </a:r>
            <a:r>
              <a:rPr lang="en-US" sz="1600" dirty="0"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“bending” mostly occurs near here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DA5141-BAD2-3C08-04EF-0864D5825A28}"/>
              </a:ext>
            </a:extLst>
          </p:cNvPr>
          <p:cNvSpPr/>
          <p:nvPr/>
        </p:nvSpPr>
        <p:spPr>
          <a:xfrm>
            <a:off x="3825033" y="3414190"/>
            <a:ext cx="360485" cy="830997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60DA29-F183-13B2-CD70-6FC9DB742DC2}"/>
              </a:ext>
            </a:extLst>
          </p:cNvPr>
          <p:cNvSpPr txBox="1"/>
          <p:nvPr/>
        </p:nvSpPr>
        <p:spPr>
          <a:xfrm flipH="1">
            <a:off x="4325167" y="4366270"/>
            <a:ext cx="31934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But the observed 𝛥𝜙 could have been induced from wherever precipitation was traversed along the ray path (figure above)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CABB2D8-070A-26C4-FF70-DE8B3095AE02}"/>
              </a:ext>
            </a:extLst>
          </p:cNvPr>
          <p:cNvSpPr/>
          <p:nvPr/>
        </p:nvSpPr>
        <p:spPr>
          <a:xfrm flipV="1">
            <a:off x="768728" y="-1450935"/>
            <a:ext cx="7033168" cy="3039540"/>
          </a:xfrm>
          <a:prstGeom prst="arc">
            <a:avLst>
              <a:gd name="adj1" fmla="val 11742966"/>
              <a:gd name="adj2" fmla="val 206516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794D52-AACE-2FA3-94C3-85C24794D4A6}"/>
              </a:ext>
            </a:extLst>
          </p:cNvPr>
          <p:cNvCxnSpPr/>
          <p:nvPr/>
        </p:nvCxnSpPr>
        <p:spPr>
          <a:xfrm>
            <a:off x="1375058" y="1685871"/>
            <a:ext cx="5820508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E1B51A35-1DF9-52A9-814D-264A8B9CD0C7}"/>
              </a:ext>
            </a:extLst>
          </p:cNvPr>
          <p:cNvSpPr/>
          <p:nvPr/>
        </p:nvSpPr>
        <p:spPr>
          <a:xfrm>
            <a:off x="1367930" y="876492"/>
            <a:ext cx="874155" cy="4434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C6E367-3A47-415C-89F5-877A15BFABF7}"/>
              </a:ext>
            </a:extLst>
          </p:cNvPr>
          <p:cNvSpPr/>
          <p:nvPr/>
        </p:nvSpPr>
        <p:spPr>
          <a:xfrm rot="5400000">
            <a:off x="4109451" y="1191677"/>
            <a:ext cx="360485" cy="830997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CAAEB4-527A-1AC1-89B7-D46FA7EADF2C}"/>
              </a:ext>
            </a:extLst>
          </p:cNvPr>
          <p:cNvCxnSpPr/>
          <p:nvPr/>
        </p:nvCxnSpPr>
        <p:spPr>
          <a:xfrm>
            <a:off x="1367930" y="1107707"/>
            <a:ext cx="5820508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371475-2817-A8E2-7090-0CD24DB26435}"/>
              </a:ext>
            </a:extLst>
          </p:cNvPr>
          <p:cNvSpPr txBox="1"/>
          <p:nvPr/>
        </p:nvSpPr>
        <p:spPr>
          <a:xfrm flipH="1">
            <a:off x="6062936" y="1362165"/>
            <a:ext cx="109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surface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99F10E-507E-EA4A-730F-45D842EB7A23}"/>
              </a:ext>
            </a:extLst>
          </p:cNvPr>
          <p:cNvSpPr txBox="1"/>
          <p:nvPr/>
        </p:nvSpPr>
        <p:spPr>
          <a:xfrm flipH="1">
            <a:off x="5234390" y="751923"/>
            <a:ext cx="189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freezing level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5C2DE33A-C2BD-5725-BCFC-F2F636F668D7}"/>
              </a:ext>
            </a:extLst>
          </p:cNvPr>
          <p:cNvSpPr/>
          <p:nvPr/>
        </p:nvSpPr>
        <p:spPr>
          <a:xfrm>
            <a:off x="5111948" y="1179018"/>
            <a:ext cx="874155" cy="4434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EC9276-3DF8-F06F-C18F-543D445EB12A}"/>
              </a:ext>
            </a:extLst>
          </p:cNvPr>
          <p:cNvSpPr txBox="1"/>
          <p:nvPr/>
        </p:nvSpPr>
        <p:spPr>
          <a:xfrm flipH="1">
            <a:off x="141321" y="1696733"/>
            <a:ext cx="197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(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exaggerated depiction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75B8ACB-DE99-A337-2B29-6BEDD3AD2237}"/>
              </a:ext>
            </a:extLst>
          </p:cNvPr>
          <p:cNvCxnSpPr>
            <a:cxnSpLocks/>
          </p:cNvCxnSpPr>
          <p:nvPr/>
        </p:nvCxnSpPr>
        <p:spPr>
          <a:xfrm flipH="1" flipV="1">
            <a:off x="4704920" y="1787418"/>
            <a:ext cx="658171" cy="1114271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F736104-2A06-781C-0F2A-A41DBB9311F4}"/>
              </a:ext>
            </a:extLst>
          </p:cNvPr>
          <p:cNvSpPr txBox="1"/>
          <p:nvPr/>
        </p:nvSpPr>
        <p:spPr>
          <a:xfrm>
            <a:off x="1646149" y="7667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601663-E1A8-7530-6633-8656BF1963B6}"/>
              </a:ext>
            </a:extLst>
          </p:cNvPr>
          <p:cNvSpPr txBox="1"/>
          <p:nvPr/>
        </p:nvSpPr>
        <p:spPr>
          <a:xfrm>
            <a:off x="5393933" y="119196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DB7AE6-B25E-3BF4-644D-8A9A2DB88511}"/>
              </a:ext>
            </a:extLst>
          </p:cNvPr>
          <p:cNvSpPr txBox="1"/>
          <p:nvPr/>
        </p:nvSpPr>
        <p:spPr>
          <a:xfrm>
            <a:off x="35162" y="6550223"/>
            <a:ext cx="597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Turk et al., </a:t>
            </a:r>
            <a:r>
              <a:rPr lang="en-US" sz="1400" i="1" dirty="0" err="1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JTech</a:t>
            </a:r>
            <a:r>
              <a:rPr lang="en-US" sz="14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, Oct. 2021, </a:t>
            </a:r>
            <a:r>
              <a:rPr lang="en-US" sz="1400" dirty="0" err="1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  <a:hlinkClick r:id="rId4"/>
              </a:rPr>
              <a:t>10.1175/JTECH-D-21-0044.1</a:t>
            </a:r>
            <a:r>
              <a:rPr lang="en-US" sz="1400" dirty="0"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89595-6DFE-AE6E-D794-BCDA4FDF55F2}"/>
              </a:ext>
            </a:extLst>
          </p:cNvPr>
          <p:cNvSpPr txBox="1"/>
          <p:nvPr/>
        </p:nvSpPr>
        <p:spPr>
          <a:xfrm>
            <a:off x="7195566" y="60135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𝛥𝜙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8A8BF-2993-044F-A264-CB7140D5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76" y="1459409"/>
            <a:ext cx="5092700" cy="533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3CE359-44E4-3042-B93D-75DF87CF40E8}"/>
                  </a:ext>
                </a:extLst>
              </p:cNvPr>
              <p:cNvSpPr txBox="1"/>
              <p:nvPr/>
            </p:nvSpPr>
            <p:spPr>
              <a:xfrm>
                <a:off x="6705942" y="795744"/>
                <a:ext cx="5092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All ROHP, Separated by Height of Top-Most Temperature Level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&gt; 3-mm</a:t>
                </a:r>
                <a:endParaRPr lang="en-US" b="1" baseline="30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3CE359-44E4-3042-B93D-75DF87CF4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42" y="795744"/>
                <a:ext cx="5092700" cy="646331"/>
              </a:xfrm>
              <a:prstGeom prst="rect">
                <a:avLst/>
              </a:prstGeom>
              <a:blipFill>
                <a:blip r:embed="rId4"/>
                <a:stretch>
                  <a:fillRect l="-998" t="-3846" r="-998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BEE30-E780-DA41-AE67-C407730C15D2}"/>
                  </a:ext>
                </a:extLst>
              </p:cNvPr>
              <p:cNvSpPr txBox="1"/>
              <p:nvPr/>
            </p:nvSpPr>
            <p:spPr>
              <a:xfrm>
                <a:off x="9221417" y="2742571"/>
                <a:ext cx="21181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as a top-height proxy, indications of increased moistening in lower free troposphere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BEE30-E780-DA41-AE67-C407730C1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417" y="2742571"/>
                <a:ext cx="2118151" cy="1569660"/>
              </a:xfrm>
              <a:prstGeom prst="rect">
                <a:avLst/>
              </a:prstGeom>
              <a:blipFill>
                <a:blip r:embed="rId5"/>
                <a:stretch>
                  <a:fillRect l="-1796" t="-1613" r="-3593"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D5000D1-8605-2940-94F9-E3A8372E5FE2}"/>
              </a:ext>
            </a:extLst>
          </p:cNvPr>
          <p:cNvSpPr txBox="1"/>
          <p:nvPr/>
        </p:nvSpPr>
        <p:spPr>
          <a:xfrm>
            <a:off x="8410939" y="172127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65DA8E-D5DA-AC45-868A-641E505443FD}"/>
                  </a:ext>
                </a:extLst>
              </p:cNvPr>
              <p:cNvSpPr txBox="1"/>
              <p:nvPr/>
            </p:nvSpPr>
            <p:spPr>
              <a:xfrm>
                <a:off x="642024" y="1442075"/>
                <a:ext cx="516749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Use the top-most level where 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exceeds a threshold value above the freezing level (proxy for “radar cloud top”)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Contrast stability from profiles ”inside” and “outside” regions of heavy precipitation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Would better pinpoint layer-sensitivity to the LFT water vapor structure, conditioned on the “depth” of convection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65DA8E-D5DA-AC45-868A-641E5054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4" y="1442075"/>
                <a:ext cx="5167490" cy="4093428"/>
              </a:xfrm>
              <a:prstGeom prst="rect">
                <a:avLst/>
              </a:prstGeom>
              <a:blipFill>
                <a:blip r:embed="rId6"/>
                <a:stretch>
                  <a:fillRect l="-1225" t="-929" r="-1225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C7970251-272A-9240-ABC2-9630B94EF09F}"/>
              </a:ext>
            </a:extLst>
          </p:cNvPr>
          <p:cNvSpPr txBox="1">
            <a:spLocks/>
          </p:cNvSpPr>
          <p:nvPr/>
        </p:nvSpPr>
        <p:spPr>
          <a:xfrm>
            <a:off x="597875" y="125597"/>
            <a:ext cx="11007968" cy="44098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STORM-PROBE Concept: Moisture and “Depth” of Convection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C5947-3CC3-F28E-1B99-C649500C6741}"/>
              </a:ext>
            </a:extLst>
          </p:cNvPr>
          <p:cNvSpPr txBox="1"/>
          <p:nvPr/>
        </p:nvSpPr>
        <p:spPr>
          <a:xfrm>
            <a:off x="9976567" y="4762060"/>
            <a:ext cx="136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deep convection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DFBEA-ADC3-47BA-9D4A-C20E859B7712}"/>
              </a:ext>
            </a:extLst>
          </p:cNvPr>
          <p:cNvSpPr txBox="1"/>
          <p:nvPr/>
        </p:nvSpPr>
        <p:spPr>
          <a:xfrm>
            <a:off x="7217426" y="5208336"/>
            <a:ext cx="136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shallow convection</a:t>
            </a:r>
          </a:p>
        </p:txBody>
      </p:sp>
    </p:spTree>
    <p:extLst>
      <p:ext uri="{BB962C8B-B14F-4D97-AF65-F5344CB8AC3E}">
        <p14:creationId xmlns:p14="http://schemas.microsoft.com/office/powerpoint/2010/main" val="307853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EB7DF5-D718-7DB8-FC8B-6BFED9DC3F74}"/>
              </a:ext>
            </a:extLst>
          </p:cNvPr>
          <p:cNvSpPr txBox="1"/>
          <p:nvPr/>
        </p:nvSpPr>
        <p:spPr>
          <a:xfrm>
            <a:off x="8404205" y="2528558"/>
            <a:ext cx="3364432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After Quality Control: </a:t>
            </a:r>
            <a:r>
              <a:rPr lang="en-US" sz="20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Including o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nly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those RO reaching to at least 920 hPa (ocean) or to within 500-m of terrain height (land)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18CF8-6726-B00A-3832-A2EBED19AF7C}"/>
              </a:ext>
            </a:extLst>
          </p:cNvPr>
          <p:cNvSpPr txBox="1"/>
          <p:nvPr/>
        </p:nvSpPr>
        <p:spPr>
          <a:xfrm>
            <a:off x="8669350" y="1112926"/>
            <a:ext cx="33644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Only COSMIC-2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2926C0BA-BB4E-95C7-139F-1F3266E72FED}"/>
              </a:ext>
            </a:extLst>
          </p:cNvPr>
          <p:cNvSpPr/>
          <p:nvPr/>
        </p:nvSpPr>
        <p:spPr>
          <a:xfrm>
            <a:off x="8062076" y="1181520"/>
            <a:ext cx="449335" cy="3085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39697587-AC0E-1F90-C23E-988B76F8751C}"/>
              </a:ext>
            </a:extLst>
          </p:cNvPr>
          <p:cNvSpPr/>
          <p:nvPr/>
        </p:nvSpPr>
        <p:spPr>
          <a:xfrm>
            <a:off x="8062075" y="5607923"/>
            <a:ext cx="449335" cy="3085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54549-0226-7E98-01C3-AA9DC04C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45" r="30954" b="6354"/>
          <a:stretch/>
        </p:blipFill>
        <p:spPr>
          <a:xfrm>
            <a:off x="344232" y="835266"/>
            <a:ext cx="7672889" cy="2672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595678-CB15-6326-B5D3-7BBA4B1EB19B}"/>
              </a:ext>
            </a:extLst>
          </p:cNvPr>
          <p:cNvSpPr txBox="1"/>
          <p:nvPr/>
        </p:nvSpPr>
        <p:spPr>
          <a:xfrm>
            <a:off x="469246" y="99322"/>
            <a:ext cx="112535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RO Sampling </a:t>
            </a:r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with NASA’s CSDA Data Sources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   JJA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A5BF3-10D3-76A1-FE6C-0EB543F625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956" r="31331" b="4583"/>
          <a:stretch/>
        </p:blipFill>
        <p:spPr>
          <a:xfrm>
            <a:off x="365760" y="3745519"/>
            <a:ext cx="7658044" cy="28135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358E5A-435E-6C29-A51E-F1D02D26837A}"/>
              </a:ext>
            </a:extLst>
          </p:cNvPr>
          <p:cNvSpPr txBox="1"/>
          <p:nvPr/>
        </p:nvSpPr>
        <p:spPr>
          <a:xfrm>
            <a:off x="8669349" y="5562158"/>
            <a:ext cx="33644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COSMIC-2 plus Spire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71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0855F7-9F9F-D08E-EABE-9F8F3C6464B7}"/>
              </a:ext>
            </a:extLst>
          </p:cNvPr>
          <p:cNvSpPr txBox="1"/>
          <p:nvPr/>
        </p:nvSpPr>
        <p:spPr>
          <a:xfrm>
            <a:off x="263953" y="134827"/>
            <a:ext cx="116515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3-month Totals (Using UCAR CDAAC Data)   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JJA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CCF4C-2102-785C-8F42-CD0F25100F9F}"/>
              </a:ext>
            </a:extLst>
          </p:cNvPr>
          <p:cNvSpPr txBox="1"/>
          <p:nvPr/>
        </p:nvSpPr>
        <p:spPr>
          <a:xfrm>
            <a:off x="1449659" y="895559"/>
            <a:ext cx="96197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Land and Ocean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20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60-deg Latitudes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97524-6E4C-4FA3-01C0-F10D89CB7C43}"/>
              </a:ext>
            </a:extLst>
          </p:cNvPr>
          <p:cNvSpPr txBox="1"/>
          <p:nvPr/>
        </p:nvSpPr>
        <p:spPr>
          <a:xfrm>
            <a:off x="1109160" y="5264477"/>
            <a:ext cx="1011882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number of nearby rain RO profiles is limited, &lt; 1000 events/year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These are conventional RO, not PRO, with no capability to directly detect the coincident presence of heavy precipitation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4968FC49-AD9D-CFBA-5997-FC2D56E10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87264"/>
              </p:ext>
            </p:extLst>
          </p:nvPr>
        </p:nvGraphicFramePr>
        <p:xfrm>
          <a:off x="1109160" y="1771313"/>
          <a:ext cx="962716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309">
                  <a:extLst>
                    <a:ext uri="{9D8B030D-6E8A-4147-A177-3AD203B41FA5}">
                      <a16:colId xmlns:a16="http://schemas.microsoft.com/office/drawing/2014/main" val="1576036829"/>
                    </a:ext>
                  </a:extLst>
                </a:gridCol>
                <a:gridCol w="1375309">
                  <a:extLst>
                    <a:ext uri="{9D8B030D-6E8A-4147-A177-3AD203B41FA5}">
                      <a16:colId xmlns:a16="http://schemas.microsoft.com/office/drawing/2014/main" val="40425145"/>
                    </a:ext>
                  </a:extLst>
                </a:gridCol>
                <a:gridCol w="1375309">
                  <a:extLst>
                    <a:ext uri="{9D8B030D-6E8A-4147-A177-3AD203B41FA5}">
                      <a16:colId xmlns:a16="http://schemas.microsoft.com/office/drawing/2014/main" val="3616793974"/>
                    </a:ext>
                  </a:extLst>
                </a:gridCol>
                <a:gridCol w="1375309">
                  <a:extLst>
                    <a:ext uri="{9D8B030D-6E8A-4147-A177-3AD203B41FA5}">
                      <a16:colId xmlns:a16="http://schemas.microsoft.com/office/drawing/2014/main" val="2937110500"/>
                    </a:ext>
                  </a:extLst>
                </a:gridCol>
                <a:gridCol w="1375309">
                  <a:extLst>
                    <a:ext uri="{9D8B030D-6E8A-4147-A177-3AD203B41FA5}">
                      <a16:colId xmlns:a16="http://schemas.microsoft.com/office/drawing/2014/main" val="3419040220"/>
                    </a:ext>
                  </a:extLst>
                </a:gridCol>
                <a:gridCol w="1375309">
                  <a:extLst>
                    <a:ext uri="{9D8B030D-6E8A-4147-A177-3AD203B41FA5}">
                      <a16:colId xmlns:a16="http://schemas.microsoft.com/office/drawing/2014/main" val="368413430"/>
                    </a:ext>
                  </a:extLst>
                </a:gridCol>
                <a:gridCol w="1375309">
                  <a:extLst>
                    <a:ext uri="{9D8B030D-6E8A-4147-A177-3AD203B41FA5}">
                      <a16:colId xmlns:a16="http://schemas.microsoft.com/office/drawing/2014/main" val="1073282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neva" panose="020B0503030404040204" pitchFamily="34" charset="0"/>
                        <a:ea typeface="Geneva" panose="020B05030304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Total 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Total RO After QC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Nearby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Nearby with 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Nearby with Rain and No-Rain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Percent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Geneva" panose="020B0503030404040204" pitchFamily="34" charset="0"/>
                          <a:ea typeface="Geneva" panose="020B05030304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0 deg latitude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COSMIC-2 (Excluding Spire)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500319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293498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3935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All Data (Including Spire)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895951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551283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23534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1407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neva" panose="020B0503030404040204" pitchFamily="34" charset="0"/>
                          <a:ea typeface="Geneva" panose="020B0503030404040204" pitchFamily="34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72571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BB1198E-9BA8-35E1-4415-B223858AE3BD}"/>
              </a:ext>
            </a:extLst>
          </p:cNvPr>
          <p:cNvSpPr/>
          <p:nvPr/>
        </p:nvSpPr>
        <p:spPr>
          <a:xfrm>
            <a:off x="7839500" y="2817090"/>
            <a:ext cx="1045882" cy="172720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F1AEC0-5896-E634-DB8B-F7EE66E14793}"/>
              </a:ext>
            </a:extLst>
          </p:cNvPr>
          <p:cNvCxnSpPr/>
          <p:nvPr/>
        </p:nvCxnSpPr>
        <p:spPr>
          <a:xfrm flipV="1">
            <a:off x="7622445" y="4544291"/>
            <a:ext cx="434109" cy="72018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2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292AC7-1437-5505-798C-0AEC3421BF6B}"/>
              </a:ext>
            </a:extLst>
          </p:cNvPr>
          <p:cNvSpPr txBox="1"/>
          <p:nvPr/>
        </p:nvSpPr>
        <p:spPr>
          <a:xfrm>
            <a:off x="590883" y="235573"/>
            <a:ext cx="110004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Summary</a:t>
            </a:r>
          </a:p>
          <a:p>
            <a:pPr algn="just"/>
            <a:endParaRPr lang="en-US" sz="2400" b="1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lvl="0" algn="just" defTabSz="914400">
              <a:buClr>
                <a:srgbClr val="000000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Dense RO global sampling, preferably with some near-coincident, provide unique diagnostics for the parameterization of convection in climate and weather forecast models 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4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lvl="0" algn="just" defTabSz="914400">
              <a:buClr>
                <a:srgbClr val="000000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Using PRO, these observations provide a direct measure of the “height” reached by the convection, alongside the thermodynamical profile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400" kern="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  <a:sym typeface="Arial"/>
            </a:endParaRPr>
          </a:p>
          <a:p>
            <a:pPr lvl="0" algn="just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The PRO signal is not (currently) assimilated in operational NWP models; provides an independent model assessment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400" kern="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  <a:sym typeface="Arial"/>
            </a:endParaRPr>
          </a:p>
          <a:p>
            <a:pPr lvl="0" algn="just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Some S-P science objectives may be achievable with existing observations:  COSMIC-2 with commercial RO (even better, polarimetric RO) data sources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400" kern="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  <a:sym typeface="Arial"/>
            </a:endParaRPr>
          </a:p>
          <a:p>
            <a:pPr lvl="0" algn="just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For further information, ideas, collaborations:  </a:t>
            </a:r>
            <a:r>
              <a:rPr lang="en-US" sz="2400" kern="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  <a:hlinkClick r:id="rId2"/>
              </a:rPr>
              <a:t>jturk@jpl.nasa.gov</a:t>
            </a:r>
            <a:r>
              <a:rPr lang="en-US" sz="2400" kern="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26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FDAD44-E220-5B13-BD2D-363B4A314A79}"/>
              </a:ext>
            </a:extLst>
          </p:cNvPr>
          <p:cNvSpPr txBox="1"/>
          <p:nvPr/>
        </p:nvSpPr>
        <p:spPr>
          <a:xfrm>
            <a:off x="428643" y="167006"/>
            <a:ext cx="1133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Precipitation-water vapor relation guiding model development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08FFF520-2DA5-3372-AB3F-685ED6651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8" t="9669" b="3320"/>
          <a:stretch/>
        </p:blipFill>
        <p:spPr bwMode="auto">
          <a:xfrm>
            <a:off x="6969774" y="1966146"/>
            <a:ext cx="4517271" cy="29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C7A1E-36C1-CD66-ECE9-42EFF4490DC8}"/>
              </a:ext>
            </a:extLst>
          </p:cNvPr>
          <p:cNvSpPr txBox="1"/>
          <p:nvPr/>
        </p:nvSpPr>
        <p:spPr>
          <a:xfrm>
            <a:off x="7166617" y="5032652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Emmenegger</a:t>
            </a:r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et. al., 2023, in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FA53C-228D-5513-2AC4-BF8DABC2BC57}"/>
              </a:ext>
            </a:extLst>
          </p:cNvPr>
          <p:cNvSpPr txBox="1"/>
          <p:nvPr/>
        </p:nvSpPr>
        <p:spPr>
          <a:xfrm>
            <a:off x="6969774" y="1220486"/>
            <a:ext cx="480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Each curve shows the “pickup” from a different climate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FA09D-AFB0-1D24-FF41-A78F65B091ED}"/>
              </a:ext>
            </a:extLst>
          </p:cNvPr>
          <p:cNvSpPr txBox="1"/>
          <p:nvPr/>
        </p:nvSpPr>
        <p:spPr>
          <a:xfrm>
            <a:off x="9359924" y="228725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704396-7696-74C8-7F6C-DF2A7B38FC5B}"/>
              </a:ext>
            </a:extLst>
          </p:cNvPr>
          <p:cNvCxnSpPr>
            <a:cxnSpLocks/>
          </p:cNvCxnSpPr>
          <p:nvPr/>
        </p:nvCxnSpPr>
        <p:spPr>
          <a:xfrm>
            <a:off x="9926746" y="2610620"/>
            <a:ext cx="409606" cy="73315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CCB2E0-8B2A-32BD-A897-E892974A5F4C}"/>
              </a:ext>
            </a:extLst>
          </p:cNvPr>
          <p:cNvSpPr txBox="1"/>
          <p:nvPr/>
        </p:nvSpPr>
        <p:spPr>
          <a:xfrm>
            <a:off x="227262" y="820615"/>
            <a:ext cx="6288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C00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Convective transition statistics</a:t>
            </a:r>
            <a:r>
              <a:rPr lang="en-US" sz="20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serve as diagnostics for the parameterization of convection in climate and weather forecast models by characterizing the dependence of convection on the humidity-temperature environment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observed strong pickup of precipitation (P) as a function of layer-averaged water vapor (q) and temperature (T) is captured in models with varying accuracy (</a:t>
            </a:r>
            <a:r>
              <a:rPr lang="en-US" sz="20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Kuo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et al., 2018, 2020)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000" kern="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en-US" sz="2000" kern="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For independent assessment amongst models, observations of extreme (P, q, T) conditions are limited</a:t>
            </a:r>
          </a:p>
          <a:p>
            <a:pPr algn="just">
              <a:buClr>
                <a:srgbClr val="000000"/>
              </a:buClr>
              <a:defRPr/>
            </a:pPr>
            <a:endParaRPr lang="en-US" sz="2000" kern="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 particular, global observations under the “</a:t>
            </a:r>
            <a:r>
              <a:rPr lang="en-US" sz="2000" dirty="0">
                <a:solidFill>
                  <a:srgbClr val="C0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high P, high q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” domain: Conventional IR or MW satellite observations challenged by attenuation, clouds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5B713-B934-BADA-04D9-F52C948B8AA0}"/>
              </a:ext>
            </a:extLst>
          </p:cNvPr>
          <p:cNvSpPr txBox="1"/>
          <p:nvPr/>
        </p:nvSpPr>
        <p:spPr>
          <a:xfrm>
            <a:off x="7142584" y="6007088"/>
            <a:ext cx="482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Neelin</a:t>
            </a:r>
            <a:r>
              <a:rPr lang="en-US" sz="1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et al; 2022 </a:t>
            </a:r>
            <a:r>
              <a:rPr lang="en-US" sz="1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hlinkClick r:id="rId4"/>
              </a:rPr>
              <a:t>AGU poster on “turbocharging”</a:t>
            </a:r>
            <a:endParaRPr lang="en-US" sz="14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Padulles</a:t>
            </a:r>
            <a:r>
              <a:rPr lang="en-US" sz="1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et al, 2022: </a:t>
            </a:r>
            <a:r>
              <a:rPr lang="en-US" sz="14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doi</a:t>
            </a:r>
            <a:r>
              <a:rPr lang="en-US" sz="1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hlinkClick r:id="rId5"/>
              </a:rPr>
              <a:t>10.1175/JAS-D-21-0052.1</a:t>
            </a:r>
            <a:endParaRPr lang="en-US" sz="14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F3C241-6317-3EBC-3774-BFDBA51F7D62}"/>
              </a:ext>
            </a:extLst>
          </p:cNvPr>
          <p:cNvSpPr/>
          <p:nvPr/>
        </p:nvSpPr>
        <p:spPr>
          <a:xfrm rot="1198870">
            <a:off x="10585319" y="1808064"/>
            <a:ext cx="724204" cy="116659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65408E9-E085-F1CE-2CF5-F8C440421A71}"/>
              </a:ext>
            </a:extLst>
          </p:cNvPr>
          <p:cNvCxnSpPr>
            <a:cxnSpLocks/>
          </p:cNvCxnSpPr>
          <p:nvPr/>
        </p:nvCxnSpPr>
        <p:spPr>
          <a:xfrm flipV="1">
            <a:off x="6600305" y="2709949"/>
            <a:ext cx="4189615" cy="29275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9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FDAD44-E220-5B13-BD2D-363B4A314A79}"/>
              </a:ext>
            </a:extLst>
          </p:cNvPr>
          <p:cNvSpPr txBox="1"/>
          <p:nvPr/>
        </p:nvSpPr>
        <p:spPr>
          <a:xfrm>
            <a:off x="428640" y="167006"/>
            <a:ext cx="1132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Precipitation-water vapor relation guiding model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993A1-3C59-0AD4-B9B8-6933668A9708}"/>
              </a:ext>
            </a:extLst>
          </p:cNvPr>
          <p:cNvSpPr txBox="1"/>
          <p:nvPr/>
        </p:nvSpPr>
        <p:spPr>
          <a:xfrm>
            <a:off x="465884" y="1115303"/>
            <a:ext cx="57598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buClr>
                <a:srgbClr val="000000"/>
              </a:buClr>
              <a:defRPr/>
            </a:pPr>
            <a:r>
              <a:rPr lang="en-US" sz="2000" kern="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  <a:sym typeface="Arial"/>
              </a:rPr>
              <a:t>Many models “pick up” early (rain too frequently at too low of a rate)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000" kern="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  <a:sym typeface="Arial"/>
            </a:endParaRPr>
          </a:p>
          <a:p>
            <a:pPr lvl="0" algn="just" defTabSz="914400">
              <a:buClr>
                <a:srgbClr val="000000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Individual or multiple convective clouds are typically represented as plumes of buoyant air exchanging air through interactions with their environment (Todd </a:t>
            </a:r>
            <a:r>
              <a:rPr lang="en-US" sz="20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Emmenegger’s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previous presentation today)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Convection initiated if boundary layer air would be warmer than its environment after lifting and mixing:</a:t>
            </a:r>
          </a:p>
          <a:p>
            <a:pPr algn="just">
              <a:buClr>
                <a:srgbClr val="000000"/>
              </a:buClr>
              <a:defRPr/>
            </a:pP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Too strong coupling to 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to </a:t>
            </a: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surface → convection triggered too easily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Insufficient sensitivity to moisture through entrainment </a:t>
            </a:r>
          </a:p>
          <a:p>
            <a:pPr lvl="0" algn="just" defTabSz="914400">
              <a:buClr>
                <a:srgbClr val="000000"/>
              </a:buClr>
              <a:defRPr/>
            </a:pP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C7A1E-36C1-CD66-ECE9-42EFF4490DC8}"/>
              </a:ext>
            </a:extLst>
          </p:cNvPr>
          <p:cNvSpPr txBox="1"/>
          <p:nvPr/>
        </p:nvSpPr>
        <p:spPr>
          <a:xfrm>
            <a:off x="7240370" y="6333152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Emmenegger</a:t>
            </a:r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et. al., 2023, in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64FB-2322-C654-A1D2-FC145773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370" y="1368193"/>
            <a:ext cx="4165600" cy="3378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72C17B-B4C8-0B00-C8C3-EAD596E181BA}"/>
              </a:ext>
            </a:extLst>
          </p:cNvPr>
          <p:cNvCxnSpPr>
            <a:cxnSpLocks/>
          </p:cNvCxnSpPr>
          <p:nvPr/>
        </p:nvCxnSpPr>
        <p:spPr>
          <a:xfrm>
            <a:off x="6225759" y="1368193"/>
            <a:ext cx="4154510" cy="16198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1D98D2A-8614-798C-75F1-D3C8BBA69DC6}"/>
              </a:ext>
            </a:extLst>
          </p:cNvPr>
          <p:cNvSpPr/>
          <p:nvPr/>
        </p:nvSpPr>
        <p:spPr>
          <a:xfrm rot="1198870">
            <a:off x="10585319" y="1808064"/>
            <a:ext cx="724204" cy="116659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A9478-B87E-3B45-D857-E481FA73871E}"/>
              </a:ext>
            </a:extLst>
          </p:cNvPr>
          <p:cNvSpPr txBox="1"/>
          <p:nvPr/>
        </p:nvSpPr>
        <p:spPr>
          <a:xfrm>
            <a:off x="6919179" y="4985774"/>
            <a:ext cx="56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“high precipitation, high moisture” domain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A02993-8050-EC5D-33CC-EB5D8AE6E48F}"/>
              </a:ext>
            </a:extLst>
          </p:cNvPr>
          <p:cNvCxnSpPr>
            <a:cxnSpLocks/>
          </p:cNvCxnSpPr>
          <p:nvPr/>
        </p:nvCxnSpPr>
        <p:spPr>
          <a:xfrm flipV="1">
            <a:off x="10788162" y="2809037"/>
            <a:ext cx="432184" cy="2167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8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FDAD44-E220-5B13-BD2D-363B4A314A79}"/>
              </a:ext>
            </a:extLst>
          </p:cNvPr>
          <p:cNvSpPr txBox="1"/>
          <p:nvPr/>
        </p:nvSpPr>
        <p:spPr>
          <a:xfrm>
            <a:off x="635879" y="146668"/>
            <a:ext cx="10930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Using vertical profile information to assess convective conditions in CMIP6 models (courtesy Todd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Emmenegger</a:t>
            </a:r>
            <a:r>
              <a:rPr lang="en-US" sz="2800" b="1" dirty="0">
                <a:solidFill>
                  <a:srgbClr val="FFC000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)</a:t>
            </a:r>
            <a:endParaRPr lang="en-US" sz="2800" b="1" dirty="0">
              <a:solidFill>
                <a:srgbClr val="FFC000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214D54B1-76C9-2655-0EAD-C0D1FA035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84" b="3320"/>
          <a:stretch/>
        </p:blipFill>
        <p:spPr bwMode="auto">
          <a:xfrm>
            <a:off x="6455477" y="2214447"/>
            <a:ext cx="5184939" cy="32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13EA27-FE06-5EFB-2559-2C0CE5294EFA}"/>
              </a:ext>
            </a:extLst>
          </p:cNvPr>
          <p:cNvSpPr txBox="1"/>
          <p:nvPr/>
        </p:nvSpPr>
        <p:spPr>
          <a:xfrm>
            <a:off x="137543" y="1249389"/>
            <a:ext cx="62376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E</a:t>
            </a: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quivalent potential temperature (</a:t>
            </a:r>
            <a:r>
              <a:rPr lang="en-US" sz="2000" b="1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e) (</a:t>
            </a: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solid lines) and saturation equivalent potential temperature (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e</a:t>
            </a:r>
            <a:r>
              <a:rPr lang="en-US" sz="2000" b="1" baseline="-25000" dirty="0" err="1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sat</a:t>
            </a: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) (dashed lines) at the Nauru island Atmospheric Radiation Mission (ARM) 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site</a:t>
            </a:r>
          </a:p>
          <a:p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he orange shaded area gives a measure of conditional instability for a non-entraining parcel</a:t>
            </a: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</a:rPr>
              <a:t>he gray shaded area indicates the subsaturation in the lower free troposphere (LFT)  (750–900 hPa)</a:t>
            </a:r>
            <a:endParaRPr lang="en-US" sz="2000" dirty="0">
              <a:solidFill>
                <a:schemeClr val="bg1"/>
              </a:solidFill>
              <a:effectLst/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Two models are shown for comparison with the ARM best estimate data</a:t>
            </a:r>
          </a:p>
          <a:p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/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These same quantities can be computed from RO profiles (but conventional RO does not provide a direct measure of precipitation P)</a:t>
            </a:r>
            <a:endParaRPr lang="en-US" sz="2000" dirty="0">
              <a:solidFill>
                <a:schemeClr val="bg1"/>
              </a:solidFill>
              <a:effectLst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C0AD6-3FEB-12D5-2728-696C7B826C23}"/>
              </a:ext>
            </a:extLst>
          </p:cNvPr>
          <p:cNvSpPr txBox="1"/>
          <p:nvPr/>
        </p:nvSpPr>
        <p:spPr>
          <a:xfrm>
            <a:off x="10104504" y="168464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sat</a:t>
            </a:r>
            <a:r>
              <a:rPr lang="en-US" sz="2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(dashed)</a:t>
            </a:r>
            <a:endParaRPr lang="en-US" sz="2400" baseline="-25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288B26-3322-1269-CBFF-FD93FDA53673}"/>
              </a:ext>
            </a:extLst>
          </p:cNvPr>
          <p:cNvCxnSpPr>
            <a:cxnSpLocks/>
          </p:cNvCxnSpPr>
          <p:nvPr/>
        </p:nvCxnSpPr>
        <p:spPr>
          <a:xfrm flipH="1">
            <a:off x="8643786" y="2040107"/>
            <a:ext cx="1460718" cy="10879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842D9A-CEDC-6DA8-7968-85596D2C8B48}"/>
              </a:ext>
            </a:extLst>
          </p:cNvPr>
          <p:cNvSpPr txBox="1"/>
          <p:nvPr/>
        </p:nvSpPr>
        <p:spPr>
          <a:xfrm>
            <a:off x="7138173" y="5511347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 (solid)</a:t>
            </a:r>
            <a:endParaRPr lang="en-US" sz="2400" baseline="-25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BE1059-47A8-8CBD-FF14-82AA379FCBC9}"/>
              </a:ext>
            </a:extLst>
          </p:cNvPr>
          <p:cNvCxnSpPr>
            <a:cxnSpLocks/>
          </p:cNvCxnSpPr>
          <p:nvPr/>
        </p:nvCxnSpPr>
        <p:spPr>
          <a:xfrm flipV="1">
            <a:off x="7261412" y="4261974"/>
            <a:ext cx="604241" cy="14472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7ED4DC-95EB-AF3B-AAD3-EE69CE8DEC8E}"/>
              </a:ext>
            </a:extLst>
          </p:cNvPr>
          <p:cNvSpPr txBox="1"/>
          <p:nvPr/>
        </p:nvSpPr>
        <p:spPr>
          <a:xfrm>
            <a:off x="7319473" y="6342000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Emmenegger</a:t>
            </a:r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et. al., 2023, in review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1B0BCF-1B32-D3F2-CBD9-FF0A8E723378}"/>
              </a:ext>
            </a:extLst>
          </p:cNvPr>
          <p:cNvSpPr>
            <a:spLocks noChangeAspect="1"/>
          </p:cNvSpPr>
          <p:nvPr/>
        </p:nvSpPr>
        <p:spPr>
          <a:xfrm>
            <a:off x="8404175" y="3747506"/>
            <a:ext cx="74815" cy="748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02CECD-3715-A69A-69AB-69E5983FF5A0}"/>
              </a:ext>
            </a:extLst>
          </p:cNvPr>
          <p:cNvSpPr>
            <a:spLocks noChangeAspect="1"/>
          </p:cNvSpPr>
          <p:nvPr/>
        </p:nvSpPr>
        <p:spPr>
          <a:xfrm>
            <a:off x="9137292" y="4771425"/>
            <a:ext cx="74815" cy="748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4533E2-A4DA-7947-932D-A464A80DBB9E}"/>
              </a:ext>
            </a:extLst>
          </p:cNvPr>
          <p:cNvSpPr txBox="1"/>
          <p:nvPr/>
        </p:nvSpPr>
        <p:spPr>
          <a:xfrm>
            <a:off x="3515358" y="1198721"/>
            <a:ext cx="8490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COSMIC-2: 6-satellites, 24-deg orbit inclination, 500-km altitude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These RO observations sense through 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heavy precipitation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, but cannot directly detect the presence/absence of precipitation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Once an RO finishes, the Earth rotates before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same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COSMIC-2 receiving satellite can return for a second RO (viewing the same GNSS transmitting satellite)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n occasion,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second (or third)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receiving satellite may occult the same GNSS transmitter, within a time offset relevant to the convective time scale (e.g., 10 mins or less)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NASA is increasingly obtaining more RO data through their Commercial Small Satellite Data Acquisition (CSDA)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OSMIC-2">
            <a:extLst>
              <a:ext uri="{FF2B5EF4-FFF2-40B4-BE49-F238E27FC236}">
                <a16:creationId xmlns:a16="http://schemas.microsoft.com/office/drawing/2014/main" id="{60A8F8F7-FDFE-D14E-8F0F-816118D01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3" y="723322"/>
            <a:ext cx="2844695" cy="27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DF0BE-73C0-784C-A657-66CF95FEACF5}"/>
              </a:ext>
            </a:extLst>
          </p:cNvPr>
          <p:cNvSpPr txBox="1"/>
          <p:nvPr/>
        </p:nvSpPr>
        <p:spPr>
          <a:xfrm>
            <a:off x="745061" y="111202"/>
            <a:ext cx="110676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COSMIC-2 Radio Occultation (RO) Sampling Characteristics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F8DA6-A037-764C-BCAC-EBFC57C1DD5B}"/>
              </a:ext>
            </a:extLst>
          </p:cNvPr>
          <p:cNvSpPr txBox="1"/>
          <p:nvPr/>
        </p:nvSpPr>
        <p:spPr>
          <a:xfrm>
            <a:off x="517625" y="3637719"/>
            <a:ext cx="2579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COSMIC-2 satellites are arranged one-per orbit plane, resulting in RO soundings that are spaced far apart on the 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0EB62-530E-988D-04E6-1BA92AC93F9D}"/>
              </a:ext>
            </a:extLst>
          </p:cNvPr>
          <p:cNvSpPr txBox="1"/>
          <p:nvPr/>
        </p:nvSpPr>
        <p:spPr>
          <a:xfrm>
            <a:off x="1033485" y="6415396"/>
            <a:ext cx="95353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Constellation Observing System for Meteorology, Ionosphere and Climate (COSMIC-2)</a:t>
            </a:r>
          </a:p>
        </p:txBody>
      </p:sp>
    </p:spTree>
    <p:extLst>
      <p:ext uri="{BB962C8B-B14F-4D97-AF65-F5344CB8AC3E}">
        <p14:creationId xmlns:p14="http://schemas.microsoft.com/office/powerpoint/2010/main" val="43114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1BD5976C-C296-3016-6B0E-5A48CD99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8" y="1326498"/>
            <a:ext cx="7967937" cy="539472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566CFB-E00D-D042-9ED8-A7EB4F8DBB54}"/>
              </a:ext>
            </a:extLst>
          </p:cNvPr>
          <p:cNvCxnSpPr>
            <a:cxnSpLocks/>
          </p:cNvCxnSpPr>
          <p:nvPr/>
        </p:nvCxnSpPr>
        <p:spPr>
          <a:xfrm flipV="1">
            <a:off x="4275121" y="2571262"/>
            <a:ext cx="0" cy="192092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6CE36E-DF89-A54B-87D2-8FFE9F34B967}"/>
              </a:ext>
            </a:extLst>
          </p:cNvPr>
          <p:cNvCxnSpPr>
            <a:cxnSpLocks/>
          </p:cNvCxnSpPr>
          <p:nvPr/>
        </p:nvCxnSpPr>
        <p:spPr>
          <a:xfrm flipV="1">
            <a:off x="4119559" y="3634158"/>
            <a:ext cx="0" cy="121891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159008-7A30-1B47-8058-C13DDA0BC02B}"/>
              </a:ext>
            </a:extLst>
          </p:cNvPr>
          <p:cNvSpPr txBox="1"/>
          <p:nvPr/>
        </p:nvSpPr>
        <p:spPr>
          <a:xfrm flipH="1">
            <a:off x="3089185" y="6173236"/>
            <a:ext cx="432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Trace of tangent points on Earth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F106E-4BE2-DA4B-AAFE-9478E9CEF206}"/>
              </a:ext>
            </a:extLst>
          </p:cNvPr>
          <p:cNvSpPr txBox="1"/>
          <p:nvPr/>
        </p:nvSpPr>
        <p:spPr>
          <a:xfrm flipH="1">
            <a:off x="1566126" y="4182814"/>
            <a:ext cx="1421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upper  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51147-DA42-F646-96CC-F8A9CC4AA116}"/>
              </a:ext>
            </a:extLst>
          </p:cNvPr>
          <p:cNvSpPr txBox="1"/>
          <p:nvPr/>
        </p:nvSpPr>
        <p:spPr>
          <a:xfrm flipH="1">
            <a:off x="4975601" y="5056168"/>
            <a:ext cx="1428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lower  rays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01E2A02-FF9F-DB48-9970-546A3AEF5066}"/>
              </a:ext>
            </a:extLst>
          </p:cNvPr>
          <p:cNvSpPr/>
          <p:nvPr/>
        </p:nvSpPr>
        <p:spPr>
          <a:xfrm>
            <a:off x="3070718" y="4187389"/>
            <a:ext cx="1572414" cy="1421082"/>
          </a:xfrm>
          <a:custGeom>
            <a:avLst/>
            <a:gdLst>
              <a:gd name="connsiteX0" fmla="*/ 0 w 2047875"/>
              <a:gd name="connsiteY0" fmla="*/ 0 h 1676400"/>
              <a:gd name="connsiteX1" fmla="*/ 863600 w 2047875"/>
              <a:gd name="connsiteY1" fmla="*/ 444500 h 1676400"/>
              <a:gd name="connsiteX2" fmla="*/ 2047875 w 2047875"/>
              <a:gd name="connsiteY2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875" h="1676400">
                <a:moveTo>
                  <a:pt x="0" y="0"/>
                </a:moveTo>
                <a:cubicBezTo>
                  <a:pt x="261143" y="82550"/>
                  <a:pt x="522287" y="165100"/>
                  <a:pt x="863600" y="444500"/>
                </a:cubicBezTo>
                <a:cubicBezTo>
                  <a:pt x="1204913" y="723900"/>
                  <a:pt x="1626394" y="1200150"/>
                  <a:pt x="2047875" y="1676400"/>
                </a:cubicBezTo>
              </a:path>
            </a:pathLst>
          </a:custGeom>
          <a:noFill/>
          <a:ln w="19050">
            <a:solidFill>
              <a:srgbClr val="FFFF00"/>
            </a:solidFill>
            <a:prstDash val="sysDash"/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75EA5F-C9DC-F740-B6EA-E3B9ACDF1752}"/>
              </a:ext>
            </a:extLst>
          </p:cNvPr>
          <p:cNvSpPr>
            <a:spLocks noChangeAspect="1"/>
          </p:cNvSpPr>
          <p:nvPr/>
        </p:nvSpPr>
        <p:spPr>
          <a:xfrm>
            <a:off x="3304336" y="423754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F2A592-3EB0-2842-A9D6-26D07035E2EF}"/>
              </a:ext>
            </a:extLst>
          </p:cNvPr>
          <p:cNvSpPr>
            <a:spLocks noChangeAspect="1"/>
          </p:cNvSpPr>
          <p:nvPr/>
        </p:nvSpPr>
        <p:spPr>
          <a:xfrm>
            <a:off x="3907587" y="473386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50BD17-B315-304A-B03F-CE8EECC46580}"/>
              </a:ext>
            </a:extLst>
          </p:cNvPr>
          <p:cNvSpPr>
            <a:spLocks noChangeAspect="1"/>
          </p:cNvSpPr>
          <p:nvPr/>
        </p:nvSpPr>
        <p:spPr>
          <a:xfrm>
            <a:off x="4406061" y="533169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E83BCB-6451-0948-80F4-72EE9D1C651B}"/>
              </a:ext>
            </a:extLst>
          </p:cNvPr>
          <p:cNvCxnSpPr>
            <a:cxnSpLocks/>
          </p:cNvCxnSpPr>
          <p:nvPr/>
        </p:nvCxnSpPr>
        <p:spPr>
          <a:xfrm flipV="1">
            <a:off x="5763887" y="1463278"/>
            <a:ext cx="0" cy="606738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A13263-1ACB-7E42-B9D5-E25B289D3997}"/>
              </a:ext>
            </a:extLst>
          </p:cNvPr>
          <p:cNvSpPr txBox="1"/>
          <p:nvPr/>
        </p:nvSpPr>
        <p:spPr>
          <a:xfrm flipH="1">
            <a:off x="6105816" y="1658004"/>
            <a:ext cx="148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setting occultation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958F9F-8B9A-A14F-AC3E-84C0451532E6}"/>
              </a:ext>
            </a:extLst>
          </p:cNvPr>
          <p:cNvSpPr txBox="1"/>
          <p:nvPr/>
        </p:nvSpPr>
        <p:spPr>
          <a:xfrm flipH="1">
            <a:off x="8192071" y="751923"/>
            <a:ext cx="39234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resolution in the “along-ray” dimension is fairly coarse, ~200-km or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resolution in the vertical (~200 m) is much finer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than the vertical information contained in current passive MW sounders, e.g. ATMS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resolution in the “across-ray” dimension is very fine (1-km), determined by the Fresnel zone volume 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along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the propagation path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C00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RO measurement has very high resolution in 2 of the 3 spatial dimensions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DCFBD5-ADA6-1E40-A3F8-31E7769E7041}"/>
              </a:ext>
            </a:extLst>
          </p:cNvPr>
          <p:cNvSpPr txBox="1"/>
          <p:nvPr/>
        </p:nvSpPr>
        <p:spPr>
          <a:xfrm flipH="1">
            <a:off x="217015" y="4827802"/>
            <a:ext cx="3847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During each RO, the on-Earth tangent point “drifts” while the transmit and receive satellite occult each other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FA6EAB-C5EA-754D-ABC2-B543D0D38319}"/>
              </a:ext>
            </a:extLst>
          </p:cNvPr>
          <p:cNvSpPr txBox="1"/>
          <p:nvPr/>
        </p:nvSpPr>
        <p:spPr>
          <a:xfrm flipH="1">
            <a:off x="458037" y="1306189"/>
            <a:ext cx="2337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(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exaggerated depiction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F0756D-1A02-C744-8697-EF432DDF8FA8}"/>
              </a:ext>
            </a:extLst>
          </p:cNvPr>
          <p:cNvSpPr txBox="1"/>
          <p:nvPr/>
        </p:nvSpPr>
        <p:spPr>
          <a:xfrm>
            <a:off x="141321" y="77411"/>
            <a:ext cx="1192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Dispelling the “Coarse Resolution” Myth: “Along-ray” Perspective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F60E15-F305-DCA4-CF45-A255C5114907}"/>
              </a:ext>
            </a:extLst>
          </p:cNvPr>
          <p:cNvCxnSpPr>
            <a:cxnSpLocks/>
          </p:cNvCxnSpPr>
          <p:nvPr/>
        </p:nvCxnSpPr>
        <p:spPr>
          <a:xfrm flipV="1">
            <a:off x="4280105" y="3852988"/>
            <a:ext cx="0" cy="116271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6F6E8DF-B451-FDE7-055F-EEFC90A66381}"/>
              </a:ext>
            </a:extLst>
          </p:cNvPr>
          <p:cNvSpPr>
            <a:spLocks noChangeAspect="1"/>
          </p:cNvSpPr>
          <p:nvPr/>
        </p:nvSpPr>
        <p:spPr>
          <a:xfrm>
            <a:off x="4076361" y="491882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B6E2BF0-EEB9-D9C4-CD0B-CE149685C322}"/>
              </a:ext>
            </a:extLst>
          </p:cNvPr>
          <p:cNvCxnSpPr>
            <a:cxnSpLocks/>
          </p:cNvCxnSpPr>
          <p:nvPr/>
        </p:nvCxnSpPr>
        <p:spPr>
          <a:xfrm flipV="1">
            <a:off x="3952499" y="3477850"/>
            <a:ext cx="0" cy="120292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F826173-7494-7A5C-357F-8A883EF1302B}"/>
              </a:ext>
            </a:extLst>
          </p:cNvPr>
          <p:cNvSpPr>
            <a:spLocks noChangeAspect="1"/>
          </p:cNvSpPr>
          <p:nvPr/>
        </p:nvSpPr>
        <p:spPr>
          <a:xfrm>
            <a:off x="4231531" y="5073992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D9215B-7348-18F7-0909-AD15B3C1852E}"/>
              </a:ext>
            </a:extLst>
          </p:cNvPr>
          <p:cNvSpPr txBox="1"/>
          <p:nvPr/>
        </p:nvSpPr>
        <p:spPr>
          <a:xfrm>
            <a:off x="7651262" y="3477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979A9C-248D-A4F7-255C-3F713C6E3618}"/>
              </a:ext>
            </a:extLst>
          </p:cNvPr>
          <p:cNvSpPr txBox="1"/>
          <p:nvPr/>
        </p:nvSpPr>
        <p:spPr>
          <a:xfrm>
            <a:off x="6463323" y="415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933AF7C2-B51B-365D-85E0-ED67E5972919}"/>
              </a:ext>
            </a:extLst>
          </p:cNvPr>
          <p:cNvSpPr/>
          <p:nvPr/>
        </p:nvSpPr>
        <p:spPr>
          <a:xfrm rot="1164342">
            <a:off x="442775" y="4135325"/>
            <a:ext cx="7745042" cy="1570960"/>
          </a:xfrm>
          <a:prstGeom prst="arc">
            <a:avLst>
              <a:gd name="adj1" fmla="val 11272495"/>
              <a:gd name="adj2" fmla="val 21369310"/>
            </a:avLst>
          </a:prstGeom>
          <a:ln w="9525">
            <a:solidFill>
              <a:srgbClr val="FF0000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8663E19C-E7CA-4A88-6851-0A5AA1D01FD2}"/>
              </a:ext>
            </a:extLst>
          </p:cNvPr>
          <p:cNvSpPr/>
          <p:nvPr/>
        </p:nvSpPr>
        <p:spPr>
          <a:xfrm rot="1164342">
            <a:off x="88356" y="3007270"/>
            <a:ext cx="7745042" cy="1144318"/>
          </a:xfrm>
          <a:prstGeom prst="arc">
            <a:avLst>
              <a:gd name="adj1" fmla="val 11141752"/>
              <a:gd name="adj2" fmla="val 20972228"/>
            </a:avLst>
          </a:prstGeom>
          <a:ln w="9525">
            <a:solidFill>
              <a:srgbClr val="FF0000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F2681711-9081-7C63-B087-D35E7C0B2AEF}"/>
              </a:ext>
            </a:extLst>
          </p:cNvPr>
          <p:cNvSpPr/>
          <p:nvPr/>
        </p:nvSpPr>
        <p:spPr>
          <a:xfrm rot="1164342">
            <a:off x="-27604" y="3113255"/>
            <a:ext cx="7745042" cy="1510001"/>
          </a:xfrm>
          <a:prstGeom prst="arc">
            <a:avLst>
              <a:gd name="adj1" fmla="val 11323378"/>
              <a:gd name="adj2" fmla="val 20898477"/>
            </a:avLst>
          </a:prstGeom>
          <a:ln w="9525">
            <a:solidFill>
              <a:srgbClr val="FF0000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F525BD10-15FF-25A7-EF5F-5D4833A898EB}"/>
              </a:ext>
            </a:extLst>
          </p:cNvPr>
          <p:cNvSpPr/>
          <p:nvPr/>
        </p:nvSpPr>
        <p:spPr>
          <a:xfrm rot="1164342">
            <a:off x="-128820" y="3240071"/>
            <a:ext cx="7745042" cy="1510001"/>
          </a:xfrm>
          <a:prstGeom prst="arc">
            <a:avLst>
              <a:gd name="adj1" fmla="val 11406945"/>
              <a:gd name="adj2" fmla="val 21134740"/>
            </a:avLst>
          </a:prstGeom>
          <a:ln w="9525">
            <a:solidFill>
              <a:srgbClr val="FF0000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A99FAB5E-5200-CF69-5FB6-99F30E88A4B0}"/>
              </a:ext>
            </a:extLst>
          </p:cNvPr>
          <p:cNvSpPr/>
          <p:nvPr/>
        </p:nvSpPr>
        <p:spPr>
          <a:xfrm rot="1164342">
            <a:off x="113855" y="3507562"/>
            <a:ext cx="7745042" cy="1510001"/>
          </a:xfrm>
          <a:prstGeom prst="arc">
            <a:avLst>
              <a:gd name="adj1" fmla="val 11310032"/>
              <a:gd name="adj2" fmla="val 21198080"/>
            </a:avLst>
          </a:prstGeom>
          <a:ln w="9525">
            <a:solidFill>
              <a:srgbClr val="FF0000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4DE8BFF7-601D-6E5B-08A0-2253C19DABFC}"/>
              </a:ext>
            </a:extLst>
          </p:cNvPr>
          <p:cNvSpPr/>
          <p:nvPr/>
        </p:nvSpPr>
        <p:spPr>
          <a:xfrm rot="1164342">
            <a:off x="261562" y="3750270"/>
            <a:ext cx="7745042" cy="1373231"/>
          </a:xfrm>
          <a:prstGeom prst="arc">
            <a:avLst>
              <a:gd name="adj1" fmla="val 11250086"/>
              <a:gd name="adj2" fmla="val 21325249"/>
            </a:avLst>
          </a:prstGeom>
          <a:ln w="9525">
            <a:solidFill>
              <a:srgbClr val="FF0000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F514EBDE-2632-057C-D2AE-7B60DE630C58}"/>
              </a:ext>
            </a:extLst>
          </p:cNvPr>
          <p:cNvSpPr/>
          <p:nvPr/>
        </p:nvSpPr>
        <p:spPr>
          <a:xfrm rot="1164342">
            <a:off x="348184" y="3940987"/>
            <a:ext cx="7745042" cy="1322211"/>
          </a:xfrm>
          <a:prstGeom prst="arc">
            <a:avLst>
              <a:gd name="adj1" fmla="val 11204260"/>
              <a:gd name="adj2" fmla="val 21354610"/>
            </a:avLst>
          </a:prstGeom>
          <a:ln w="9525">
            <a:solidFill>
              <a:srgbClr val="FF0000"/>
            </a:solidFill>
            <a:prstDash val="soli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AEA2CD5-75EB-047E-3590-58D966A103EA}"/>
              </a:ext>
            </a:extLst>
          </p:cNvPr>
          <p:cNvCxnSpPr>
            <a:cxnSpLocks/>
          </p:cNvCxnSpPr>
          <p:nvPr/>
        </p:nvCxnSpPr>
        <p:spPr>
          <a:xfrm flipV="1">
            <a:off x="4438503" y="4242848"/>
            <a:ext cx="0" cy="103003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5550C0D-5EE8-5237-17D6-00D6D54595B2}"/>
              </a:ext>
            </a:extLst>
          </p:cNvPr>
          <p:cNvCxnSpPr>
            <a:cxnSpLocks/>
          </p:cNvCxnSpPr>
          <p:nvPr/>
        </p:nvCxnSpPr>
        <p:spPr>
          <a:xfrm flipV="1">
            <a:off x="3354623" y="2438400"/>
            <a:ext cx="0" cy="174609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B0D09651-5637-CE08-DEA0-14C2788D38D2}"/>
              </a:ext>
            </a:extLst>
          </p:cNvPr>
          <p:cNvSpPr>
            <a:spLocks noChangeAspect="1"/>
          </p:cNvSpPr>
          <p:nvPr/>
        </p:nvSpPr>
        <p:spPr>
          <a:xfrm>
            <a:off x="3622321" y="4487684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DA8437A-D426-ED86-4DA5-B63B459B878A}"/>
              </a:ext>
            </a:extLst>
          </p:cNvPr>
          <p:cNvCxnSpPr>
            <a:cxnSpLocks/>
          </p:cNvCxnSpPr>
          <p:nvPr/>
        </p:nvCxnSpPr>
        <p:spPr>
          <a:xfrm flipV="1">
            <a:off x="3667233" y="3231671"/>
            <a:ext cx="0" cy="120292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C03A5F5-922F-EB82-68F3-3B0FD696A497}"/>
              </a:ext>
            </a:extLst>
          </p:cNvPr>
          <p:cNvCxnSpPr>
            <a:cxnSpLocks/>
          </p:cNvCxnSpPr>
          <p:nvPr/>
        </p:nvCxnSpPr>
        <p:spPr>
          <a:xfrm>
            <a:off x="5883259" y="1698887"/>
            <a:ext cx="0" cy="661662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671A5075-787D-8094-47D2-A43021010B66}"/>
              </a:ext>
            </a:extLst>
          </p:cNvPr>
          <p:cNvSpPr txBox="1"/>
          <p:nvPr/>
        </p:nvSpPr>
        <p:spPr>
          <a:xfrm rot="16200000" flipH="1">
            <a:off x="5220851" y="1653349"/>
            <a:ext cx="874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F313029-64E4-C625-8BD6-A6B41838AC98}"/>
              </a:ext>
            </a:extLst>
          </p:cNvPr>
          <p:cNvSpPr txBox="1"/>
          <p:nvPr/>
        </p:nvSpPr>
        <p:spPr>
          <a:xfrm flipH="1">
            <a:off x="334765" y="3148930"/>
            <a:ext cx="81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00-m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923A47B-4206-0A01-2107-BB9220B01442}"/>
              </a:ext>
            </a:extLst>
          </p:cNvPr>
          <p:cNvCxnSpPr>
            <a:cxnSpLocks/>
          </p:cNvCxnSpPr>
          <p:nvPr/>
        </p:nvCxnSpPr>
        <p:spPr>
          <a:xfrm flipV="1">
            <a:off x="802183" y="2854165"/>
            <a:ext cx="0" cy="2252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B81EE1D-339D-E8E2-2991-39072E05FB19}"/>
              </a:ext>
            </a:extLst>
          </p:cNvPr>
          <p:cNvCxnSpPr>
            <a:cxnSpLocks/>
          </p:cNvCxnSpPr>
          <p:nvPr/>
        </p:nvCxnSpPr>
        <p:spPr>
          <a:xfrm flipV="1">
            <a:off x="6663208" y="3314453"/>
            <a:ext cx="0" cy="844017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95A145C-D3FF-0FEE-E521-AAE62D9F97A7}"/>
              </a:ext>
            </a:extLst>
          </p:cNvPr>
          <p:cNvCxnSpPr>
            <a:cxnSpLocks/>
          </p:cNvCxnSpPr>
          <p:nvPr/>
        </p:nvCxnSpPr>
        <p:spPr>
          <a:xfrm flipV="1">
            <a:off x="6877771" y="3169136"/>
            <a:ext cx="0" cy="79794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E2F2170B-168F-228D-FD08-A8E09760B778}"/>
              </a:ext>
            </a:extLst>
          </p:cNvPr>
          <p:cNvSpPr txBox="1"/>
          <p:nvPr/>
        </p:nvSpPr>
        <p:spPr>
          <a:xfrm rot="19788764" flipH="1">
            <a:off x="6477839" y="2788408"/>
            <a:ext cx="81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1-km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C9CDA11-B373-8AA5-B243-AB80124E75E4}"/>
              </a:ext>
            </a:extLst>
          </p:cNvPr>
          <p:cNvCxnSpPr>
            <a:cxnSpLocks/>
          </p:cNvCxnSpPr>
          <p:nvPr/>
        </p:nvCxnSpPr>
        <p:spPr>
          <a:xfrm>
            <a:off x="252740" y="2838535"/>
            <a:ext cx="897743" cy="32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A8A547E-A109-D3F0-4BF5-DC65EF84CB27}"/>
              </a:ext>
            </a:extLst>
          </p:cNvPr>
          <p:cNvCxnSpPr>
            <a:cxnSpLocks/>
          </p:cNvCxnSpPr>
          <p:nvPr/>
        </p:nvCxnSpPr>
        <p:spPr>
          <a:xfrm>
            <a:off x="253430" y="3099782"/>
            <a:ext cx="897743" cy="32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75B9F8A-A697-42F0-AFC1-A6509319E0B2}"/>
              </a:ext>
            </a:extLst>
          </p:cNvPr>
          <p:cNvCxnSpPr>
            <a:cxnSpLocks/>
          </p:cNvCxnSpPr>
          <p:nvPr/>
        </p:nvCxnSpPr>
        <p:spPr>
          <a:xfrm flipH="1" flipV="1">
            <a:off x="4468993" y="5104376"/>
            <a:ext cx="476119" cy="7522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5973CBB-FDB9-55E2-4045-F7A454934A57}"/>
              </a:ext>
            </a:extLst>
          </p:cNvPr>
          <p:cNvCxnSpPr>
            <a:cxnSpLocks/>
          </p:cNvCxnSpPr>
          <p:nvPr/>
        </p:nvCxnSpPr>
        <p:spPr>
          <a:xfrm flipH="1">
            <a:off x="4539151" y="5295973"/>
            <a:ext cx="405961" cy="7722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4690505-2069-1693-91CE-4A04E30800A1}"/>
              </a:ext>
            </a:extLst>
          </p:cNvPr>
          <p:cNvCxnSpPr>
            <a:cxnSpLocks/>
          </p:cNvCxnSpPr>
          <p:nvPr/>
        </p:nvCxnSpPr>
        <p:spPr>
          <a:xfrm flipV="1">
            <a:off x="2886700" y="4309318"/>
            <a:ext cx="313544" cy="2875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BF7D3C-9768-464D-7476-76A3A182BB39}"/>
              </a:ext>
            </a:extLst>
          </p:cNvPr>
          <p:cNvSpPr txBox="1"/>
          <p:nvPr/>
        </p:nvSpPr>
        <p:spPr>
          <a:xfrm rot="1094977" flipH="1">
            <a:off x="3257589" y="2685723"/>
            <a:ext cx="186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hundreds of km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3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9639F-8ABB-2308-38E1-68864197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237" y="1186330"/>
            <a:ext cx="7772400" cy="4918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B7243-8BF7-D4F2-0C77-C0DA223AF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0" y="3567055"/>
            <a:ext cx="3291840" cy="3291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0F79C-88DE-6FF6-4F54-AB583321D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34" y="213360"/>
            <a:ext cx="3291840" cy="32918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93730F-CB1A-4ECC-BB05-FF4F37A9863E}"/>
              </a:ext>
            </a:extLst>
          </p:cNvPr>
          <p:cNvCxnSpPr>
            <a:cxnSpLocks/>
          </p:cNvCxnSpPr>
          <p:nvPr/>
        </p:nvCxnSpPr>
        <p:spPr>
          <a:xfrm flipV="1">
            <a:off x="3512820" y="4346986"/>
            <a:ext cx="2812676" cy="263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3772F6-E7BB-8ACB-1FA4-E3D1C4359017}"/>
              </a:ext>
            </a:extLst>
          </p:cNvPr>
          <p:cNvCxnSpPr>
            <a:cxnSpLocks/>
          </p:cNvCxnSpPr>
          <p:nvPr/>
        </p:nvCxnSpPr>
        <p:spPr>
          <a:xfrm>
            <a:off x="3566160" y="1973580"/>
            <a:ext cx="1995544" cy="16862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83F701-0BEC-81A6-237B-DB11FF2FAC40}"/>
              </a:ext>
            </a:extLst>
          </p:cNvPr>
          <p:cNvSpPr txBox="1"/>
          <p:nvPr/>
        </p:nvSpPr>
        <p:spPr>
          <a:xfrm>
            <a:off x="5119219" y="97278"/>
            <a:ext cx="609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Stability from nearby COSMIC-2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3D243-E3D4-14E3-22B2-994443C76685}"/>
              </a:ext>
            </a:extLst>
          </p:cNvPr>
          <p:cNvSpPr txBox="1"/>
          <p:nvPr/>
        </p:nvSpPr>
        <p:spPr>
          <a:xfrm>
            <a:off x="11210193" y="214705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Java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1754A-66D7-AC96-0C77-006A823BD038}"/>
              </a:ext>
            </a:extLst>
          </p:cNvPr>
          <p:cNvSpPr txBox="1"/>
          <p:nvPr/>
        </p:nvSpPr>
        <p:spPr>
          <a:xfrm>
            <a:off x="10140462" y="1698007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S. Sumatra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27858-16CD-B617-9F0B-2DB4E9303CFE}"/>
              </a:ext>
            </a:extLst>
          </p:cNvPr>
          <p:cNvSpPr txBox="1"/>
          <p:nvPr/>
        </p:nvSpPr>
        <p:spPr>
          <a:xfrm>
            <a:off x="10557294" y="3322435"/>
            <a:ext cx="136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F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inside</a:t>
            </a:r>
          </a:p>
          <a:p>
            <a:r>
              <a:rPr lang="en-US" dirty="0">
                <a:solidFill>
                  <a:srgbClr val="FF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outside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71B16-F0BB-5EA4-D746-2EEE8A10E06C}"/>
              </a:ext>
            </a:extLst>
          </p:cNvPr>
          <p:cNvSpPr txBox="1"/>
          <p:nvPr/>
        </p:nvSpPr>
        <p:spPr>
          <a:xfrm>
            <a:off x="4363155" y="6174166"/>
            <a:ext cx="734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IMERG provides no vertical precipitation information; look for cases where the RO encompasses the GPM-DPR radar swath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F347-2DDC-B392-F738-8C6D67500EA6}"/>
              </a:ext>
            </a:extLst>
          </p:cNvPr>
          <p:cNvSpPr txBox="1"/>
          <p:nvPr/>
        </p:nvSpPr>
        <p:spPr>
          <a:xfrm>
            <a:off x="5131437" y="637782"/>
            <a:ext cx="683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Background is the nearest 30-min IMERG (from NASA GPM)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E77B0-B77F-99AD-1B11-18A8FDE9FD22}"/>
              </a:ext>
            </a:extLst>
          </p:cNvPr>
          <p:cNvSpPr txBox="1"/>
          <p:nvPr/>
        </p:nvSpPr>
        <p:spPr>
          <a:xfrm>
            <a:off x="917994" y="755669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outside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9A2353-A93B-C512-1ACC-E64D5DEA3A1F}"/>
              </a:ext>
            </a:extLst>
          </p:cNvPr>
          <p:cNvSpPr txBox="1"/>
          <p:nvPr/>
        </p:nvSpPr>
        <p:spPr>
          <a:xfrm>
            <a:off x="1001814" y="4067077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F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inside</a:t>
            </a:r>
          </a:p>
        </p:txBody>
      </p:sp>
    </p:spTree>
    <p:extLst>
      <p:ext uri="{BB962C8B-B14F-4D97-AF65-F5344CB8AC3E}">
        <p14:creationId xmlns:p14="http://schemas.microsoft.com/office/powerpoint/2010/main" val="72737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AEAB2-D336-CC48-B4ED-DBDDAF4DE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30"/>
          <a:stretch/>
        </p:blipFill>
        <p:spPr>
          <a:xfrm>
            <a:off x="193691" y="1769182"/>
            <a:ext cx="11804618" cy="2926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1EC037-559B-B495-D628-7C8F4CB56391}"/>
              </a:ext>
            </a:extLst>
          </p:cNvPr>
          <p:cNvSpPr txBox="1"/>
          <p:nvPr/>
        </p:nvSpPr>
        <p:spPr>
          <a:xfrm>
            <a:off x="1485036" y="94991"/>
            <a:ext cx="9228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“Nearby” COSMIC-2     (Whenever GPM-IMERG &gt; 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9CADE-BB75-E680-597E-B6CFEB51913B}"/>
              </a:ext>
            </a:extLst>
          </p:cNvPr>
          <p:cNvSpPr txBox="1"/>
          <p:nvPr/>
        </p:nvSpPr>
        <p:spPr>
          <a:xfrm>
            <a:off x="1666902" y="646904"/>
            <a:ext cx="886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Points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Heaviest Precipitation (Upper 10% of the Precipitation Rate Distribution)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EEF91-DD7B-18CC-5615-292F2EAE1FCB}"/>
              </a:ext>
            </a:extLst>
          </p:cNvPr>
          <p:cNvSpPr txBox="1"/>
          <p:nvPr/>
        </p:nvSpPr>
        <p:spPr>
          <a:xfrm>
            <a:off x="1321190" y="138611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98153-D711-B056-1110-BAA8B5BAFD79}"/>
              </a:ext>
            </a:extLst>
          </p:cNvPr>
          <p:cNvSpPr txBox="1"/>
          <p:nvPr/>
        </p:nvSpPr>
        <p:spPr>
          <a:xfrm>
            <a:off x="3763982" y="137115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– 900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20378-F88B-7DE9-51F7-51211B262920}"/>
              </a:ext>
            </a:extLst>
          </p:cNvPr>
          <p:cNvSpPr txBox="1"/>
          <p:nvPr/>
        </p:nvSpPr>
        <p:spPr>
          <a:xfrm>
            <a:off x="6987242" y="136353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900-600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C32AE-4812-B14B-98C2-CE96C66D5ED7}"/>
              </a:ext>
            </a:extLst>
          </p:cNvPr>
          <p:cNvSpPr txBox="1"/>
          <p:nvPr/>
        </p:nvSpPr>
        <p:spPr>
          <a:xfrm>
            <a:off x="9890462" y="136353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600-200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43A8E-7443-9503-43B6-3C18D8E18EAE}"/>
              </a:ext>
            </a:extLst>
          </p:cNvPr>
          <p:cNvSpPr txBox="1"/>
          <p:nvPr/>
        </p:nvSpPr>
        <p:spPr>
          <a:xfrm>
            <a:off x="7342095" y="5052507"/>
            <a:ext cx="432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is in the lower free tropospheric layers, above 900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1AAE58-4321-B466-1F1D-83D7EA4DCAB3}"/>
              </a:ext>
            </a:extLst>
          </p:cNvPr>
          <p:cNvCxnSpPr/>
          <p:nvPr/>
        </p:nvCxnSpPr>
        <p:spPr>
          <a:xfrm flipH="1" flipV="1">
            <a:off x="7848600" y="3704663"/>
            <a:ext cx="670560" cy="13182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08DCED-9E99-85A3-0253-3EEF85F4C09A}"/>
              </a:ext>
            </a:extLst>
          </p:cNvPr>
          <p:cNvCxnSpPr>
            <a:cxnSpLocks/>
          </p:cNvCxnSpPr>
          <p:nvPr/>
        </p:nvCxnSpPr>
        <p:spPr>
          <a:xfrm flipV="1">
            <a:off x="9883140" y="3634432"/>
            <a:ext cx="394332" cy="13884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81658F-160C-2D5E-A681-247129CFE5AF}"/>
              </a:ext>
            </a:extLst>
          </p:cNvPr>
          <p:cNvSpPr txBox="1"/>
          <p:nvPr/>
        </p:nvSpPr>
        <p:spPr>
          <a:xfrm>
            <a:off x="1705126" y="6208771"/>
            <a:ext cx="878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2020-2022       Over-Ocean     ±30-deg latitude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709AF-B6D8-561B-CB5C-81A80AC1FF57}"/>
              </a:ext>
            </a:extLst>
          </p:cNvPr>
          <p:cNvSpPr txBox="1"/>
          <p:nvPr/>
        </p:nvSpPr>
        <p:spPr>
          <a:xfrm>
            <a:off x="3998258" y="5052507"/>
            <a:ext cx="284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discernable difference below 900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4E8FAA-1F35-FE0F-B39C-3DD2B8CFC736}"/>
              </a:ext>
            </a:extLst>
          </p:cNvPr>
          <p:cNvCxnSpPr>
            <a:cxnSpLocks/>
          </p:cNvCxnSpPr>
          <p:nvPr/>
        </p:nvCxnSpPr>
        <p:spPr>
          <a:xfrm flipH="1" flipV="1">
            <a:off x="4867835" y="3899645"/>
            <a:ext cx="663389" cy="10581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FC6BE4-B116-D97E-410C-5DB178524760}"/>
              </a:ext>
            </a:extLst>
          </p:cNvPr>
          <p:cNvSpPr txBox="1"/>
          <p:nvPr/>
        </p:nvSpPr>
        <p:spPr>
          <a:xfrm>
            <a:off x="207305" y="5022923"/>
            <a:ext cx="328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vapor higher inside precipitation relative to outside environment (not surprisingly)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C26E24-5572-66ED-1AE3-3CD522B69F24}"/>
              </a:ext>
            </a:extLst>
          </p:cNvPr>
          <p:cNvCxnSpPr>
            <a:cxnSpLocks/>
          </p:cNvCxnSpPr>
          <p:nvPr/>
        </p:nvCxnSpPr>
        <p:spPr>
          <a:xfrm flipV="1">
            <a:off x="1568824" y="3668113"/>
            <a:ext cx="469439" cy="13548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FDAD44-E220-5B13-BD2D-363B4A314A79}"/>
              </a:ext>
            </a:extLst>
          </p:cNvPr>
          <p:cNvSpPr txBox="1"/>
          <p:nvPr/>
        </p:nvSpPr>
        <p:spPr>
          <a:xfrm>
            <a:off x="635879" y="146668"/>
            <a:ext cx="1093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Instability from COSMIC-2 and GPM-DPR precipitation radar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3EA27-FE06-5EFB-2559-2C0CE5294EFA}"/>
              </a:ext>
            </a:extLst>
          </p:cNvPr>
          <p:cNvSpPr txBox="1"/>
          <p:nvPr/>
        </p:nvSpPr>
        <p:spPr>
          <a:xfrm>
            <a:off x="521579" y="796971"/>
            <a:ext cx="6237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Emmenegger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 et al (2023) estimated a mixing rate based on environmental factors (𝜀)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288B26-3322-1269-CBFF-FD93FDA53673}"/>
              </a:ext>
            </a:extLst>
          </p:cNvPr>
          <p:cNvCxnSpPr>
            <a:cxnSpLocks/>
          </p:cNvCxnSpPr>
          <p:nvPr/>
        </p:nvCxnSpPr>
        <p:spPr>
          <a:xfrm flipH="1">
            <a:off x="8643786" y="1908227"/>
            <a:ext cx="1460718" cy="10879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BE1059-47A8-8CBD-FF14-82AA379FCBC9}"/>
              </a:ext>
            </a:extLst>
          </p:cNvPr>
          <p:cNvCxnSpPr>
            <a:cxnSpLocks/>
          </p:cNvCxnSpPr>
          <p:nvPr/>
        </p:nvCxnSpPr>
        <p:spPr>
          <a:xfrm flipV="1">
            <a:off x="7261412" y="4130094"/>
            <a:ext cx="604241" cy="14472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A24648-66DC-1818-991A-AC13B1FAB63A}"/>
              </a:ext>
            </a:extLst>
          </p:cNvPr>
          <p:cNvSpPr txBox="1"/>
          <p:nvPr/>
        </p:nvSpPr>
        <p:spPr>
          <a:xfrm>
            <a:off x="8798750" y="713114"/>
            <a:ext cx="91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F7B7E2-5A4B-6684-5389-1D825AF80F79}"/>
              </a:ext>
            </a:extLst>
          </p:cNvPr>
          <p:cNvSpPr txBox="1"/>
          <p:nvPr/>
        </p:nvSpPr>
        <p:spPr>
          <a:xfrm>
            <a:off x="8798750" y="1202743"/>
            <a:ext cx="331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vertically integrated subsaturation from 900-600 </a:t>
            </a:r>
            <a:r>
              <a:rPr lang="en-US" dirty="0" err="1">
                <a:solidFill>
                  <a:schemeClr val="bg1"/>
                </a:solidFill>
              </a:rPr>
              <a:t>hPa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F4BC7E-1E1F-55BE-5FA7-08249DD277DC}"/>
                  </a:ext>
                </a:extLst>
              </p:cNvPr>
              <p:cNvSpPr txBox="1"/>
              <p:nvPr/>
            </p:nvSpPr>
            <p:spPr>
              <a:xfrm>
                <a:off x="6467103" y="990146"/>
                <a:ext cx="1795043" cy="603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600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𝐵𝐿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F4BC7E-1E1F-55BE-5FA7-08249DD27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03" y="990146"/>
                <a:ext cx="1795043" cy="603435"/>
              </a:xfrm>
              <a:prstGeom prst="rect">
                <a:avLst/>
              </a:prstGeom>
              <a:blipFill>
                <a:blip r:embed="rId4"/>
                <a:stretch>
                  <a:fillRect l="-1408" t="-8163" r="-4930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F78D5C-531C-FA42-F549-2B2905A3C86D}"/>
              </a:ext>
            </a:extLst>
          </p:cNvPr>
          <p:cNvCxnSpPr>
            <a:cxnSpLocks/>
          </p:cNvCxnSpPr>
          <p:nvPr/>
        </p:nvCxnSpPr>
        <p:spPr>
          <a:xfrm flipH="1">
            <a:off x="8270017" y="917014"/>
            <a:ext cx="500214" cy="18473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9853E1-C896-2917-C3B3-7C240BD4401E}"/>
              </a:ext>
            </a:extLst>
          </p:cNvPr>
          <p:cNvCxnSpPr>
            <a:cxnSpLocks/>
          </p:cNvCxnSpPr>
          <p:nvPr/>
        </p:nvCxnSpPr>
        <p:spPr>
          <a:xfrm flipH="1" flipV="1">
            <a:off x="7842687" y="1525908"/>
            <a:ext cx="924244" cy="7709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873EE9-11A5-F363-5743-0D96D3708533}"/>
              </a:ext>
            </a:extLst>
          </p:cNvPr>
          <p:cNvSpPr txBox="1"/>
          <p:nvPr/>
        </p:nvSpPr>
        <p:spPr>
          <a:xfrm>
            <a:off x="814513" y="5356927"/>
            <a:ext cx="10545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COSMIC-2 RO conditioned on the GPM-DPR radar profile top (up to 2-hr after RO):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more than 10-km above the freezing level (very deep convection)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8F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8-10 km above the freezing level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4-8 km above the freezing level (less deep)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DEE65-44B5-DFA0-3FA5-104BBC907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361"/>
          <a:stretch/>
        </p:blipFill>
        <p:spPr>
          <a:xfrm>
            <a:off x="1260309" y="1938466"/>
            <a:ext cx="9679992" cy="33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18862</TotalTime>
  <Words>1963</Words>
  <Application>Microsoft Macintosh PowerPoint</Application>
  <PresentationFormat>Widescreen</PresentationFormat>
  <Paragraphs>228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Geneva</vt:lpstr>
      <vt:lpstr>Libre Franklin</vt:lpstr>
      <vt:lpstr>Montserrat</vt:lpstr>
      <vt:lpstr>Montserrat Light</vt:lpstr>
      <vt:lpstr>Montserrat SemiBold</vt:lpstr>
      <vt:lpstr>Wingdings</vt:lpstr>
      <vt:lpstr>Office Theme 2013 - 2022</vt:lpstr>
      <vt:lpstr>Moisture in the Lower Free Troposphere and Observational Strategies for Obtaining Vertical Profiles In and Near Convection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Turk, Joe (US 334H)</dc:creator>
  <cp:lastModifiedBy>Turk, Joe (US 334H)</cp:lastModifiedBy>
  <cp:revision>384</cp:revision>
  <dcterms:created xsi:type="dcterms:W3CDTF">2022-11-18T20:39:12Z</dcterms:created>
  <dcterms:modified xsi:type="dcterms:W3CDTF">2023-11-25T21:12:27Z</dcterms:modified>
</cp:coreProperties>
</file>