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71" r:id="rId3"/>
    <p:sldId id="272" r:id="rId4"/>
    <p:sldId id="280" r:id="rId5"/>
    <p:sldId id="283" r:id="rId6"/>
    <p:sldId id="284" r:id="rId7"/>
    <p:sldId id="285" r:id="rId8"/>
    <p:sldId id="268" r:id="rId9"/>
    <p:sldId id="274" r:id="rId10"/>
    <p:sldId id="277" r:id="rId11"/>
    <p:sldId id="279" r:id="rId12"/>
    <p:sldId id="282" r:id="rId13"/>
    <p:sldId id="270" r:id="rId14"/>
    <p:sldId id="269" r:id="rId15"/>
    <p:sldId id="256" r:id="rId16"/>
    <p:sldId id="257" r:id="rId17"/>
    <p:sldId id="263" r:id="rId18"/>
    <p:sldId id="258" r:id="rId19"/>
    <p:sldId id="259" r:id="rId20"/>
    <p:sldId id="260" r:id="rId21"/>
    <p:sldId id="261" r:id="rId22"/>
    <p:sldId id="264" r:id="rId23"/>
    <p:sldId id="266" r:id="rId24"/>
    <p:sldId id="267" r:id="rId25"/>
    <p:sldId id="286"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5" autoAdjust="0"/>
    <p:restoredTop sz="94660"/>
  </p:normalViewPr>
  <p:slideViewPr>
    <p:cSldViewPr snapToGrid="0">
      <p:cViewPr varScale="1">
        <p:scale>
          <a:sx n="86" d="100"/>
          <a:sy n="86" d="100"/>
        </p:scale>
        <p:origin x="41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9B20-A674-4E44-9094-9133C2577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710D79-935D-448D-8348-94F9E22FE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9A0FC-4CCA-497A-925D-6AE05D8C711A}"/>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3FE8CB93-82E8-4508-9E34-43FF1AD22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7E5DC-04D0-4D33-ADE5-1AB873308A52}"/>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425638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FBE2-0025-490C-B67A-D21660B0F7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F7DBD4-0DBB-405F-86BD-1EEDA4C87C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EE9CB6-EEFD-4C54-B255-C8DA8DCC8433}"/>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D6CA2DC9-A8D8-40F6-A0B1-9A246410E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4855D-C92F-4341-9549-E235E0E324B8}"/>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330048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9B3F4B-1F71-4125-AD4A-3B53AC5D62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0AA920-C131-4CD7-96C7-B925A5112F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BC6BD-718A-4E95-B072-2F6BE3481F39}"/>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DF8C8C5B-D18D-4DE2-8E61-F38FEE702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5C63E-E4E9-4F89-8D54-BDC9E54F84D0}"/>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3190978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8AA9-CD4A-4C60-9401-F10E298E4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09FAB-DB5C-418F-AA5B-A5DCCA6855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3C83D-B876-4809-B3A1-BAA60103185F}"/>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04C8DCF3-6E98-415C-BE6D-FE8C1FA97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06E95-361F-4426-83CA-A37E28AE3341}"/>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172485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B17C-B113-4F03-89A5-CFED95F7C7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6BAA5-EF29-49D0-BB28-214701DCB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226460-7344-4290-B773-649D8EE4D762}"/>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0252652C-550D-4760-A693-5F9AA2543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455FD-CDB7-4371-A5C8-B6E85A266438}"/>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750635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4D00-66F6-4257-9D88-7C05059DC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2FA3D7-ABD6-475B-80D1-5F1C762CD2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13CE31-F3DD-418A-AA39-2C878D33D0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6C599E-1733-480A-90C7-E5D83619928C}"/>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6" name="Footer Placeholder 5">
            <a:extLst>
              <a:ext uri="{FF2B5EF4-FFF2-40B4-BE49-F238E27FC236}">
                <a16:creationId xmlns:a16="http://schemas.microsoft.com/office/drawing/2014/main" id="{644333A9-86D6-47A6-AB82-D50F552B8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D29820-4BBB-406C-85BD-56A1250690CA}"/>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34061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58C3-0E9A-41F0-BBE8-937F41A335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5D525-200E-4AE0-8A0F-90E704CAE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6BA62A-5BBD-42AA-87AE-8A31C9DD97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3873EC-DD27-4C7D-B7CE-D8837A9D3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A24F1F7-3937-4DB6-B16E-E7D9FC302E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C6E86-BC49-4C56-B966-34336948764F}"/>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8" name="Footer Placeholder 7">
            <a:extLst>
              <a:ext uri="{FF2B5EF4-FFF2-40B4-BE49-F238E27FC236}">
                <a16:creationId xmlns:a16="http://schemas.microsoft.com/office/drawing/2014/main" id="{1C98E729-D55E-4357-82B7-880FBB5F87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F1BD33-B020-4071-82D9-51997B69FC7E}"/>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2333807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632EF-0BA7-4E61-839C-786F5C554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A159F-8C6E-465D-9FA2-2BC43B97E9EA}"/>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4" name="Footer Placeholder 3">
            <a:extLst>
              <a:ext uri="{FF2B5EF4-FFF2-40B4-BE49-F238E27FC236}">
                <a16:creationId xmlns:a16="http://schemas.microsoft.com/office/drawing/2014/main" id="{B4A89F2B-E06A-42BF-86C5-D60ECB1E71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3F1438-E832-43AE-B573-8E67E6ED96B1}"/>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132245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0F78E7-879B-4C0A-A7EE-FD50C1BAC985}"/>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3" name="Footer Placeholder 2">
            <a:extLst>
              <a:ext uri="{FF2B5EF4-FFF2-40B4-BE49-F238E27FC236}">
                <a16:creationId xmlns:a16="http://schemas.microsoft.com/office/drawing/2014/main" id="{CE809DA8-6165-40C6-B27B-4D1D0CA19A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DD370-38B9-4886-B0E0-11DAC82BB808}"/>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3869883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103D-3358-40B9-9A31-080C42372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2A0CC6-39DF-4872-AC7D-949A35DE7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8E76C-42A3-4D7F-8BFB-82A957C71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3B09D0-9235-478F-A584-F23113EFEF65}"/>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6" name="Footer Placeholder 5">
            <a:extLst>
              <a:ext uri="{FF2B5EF4-FFF2-40B4-BE49-F238E27FC236}">
                <a16:creationId xmlns:a16="http://schemas.microsoft.com/office/drawing/2014/main" id="{B3A7BCC9-D691-4314-80A2-619CE4E5B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A3984-9FD3-41A1-9E3B-F1FF71BD50AF}"/>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309946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5EE3-E744-4FD3-9E2B-5CDB087C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D0A956-9C4A-4407-92C4-D15EC2FFFA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3D3DEB-09C7-47D3-B39B-0E3CB3586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13DE26-FBAF-4968-9CC5-A66510B7ECCE}"/>
              </a:ext>
            </a:extLst>
          </p:cNvPr>
          <p:cNvSpPr>
            <a:spLocks noGrp="1"/>
          </p:cNvSpPr>
          <p:nvPr>
            <p:ph type="dt" sz="half" idx="10"/>
          </p:nvPr>
        </p:nvSpPr>
        <p:spPr/>
        <p:txBody>
          <a:bodyPr/>
          <a:lstStyle/>
          <a:p>
            <a:fld id="{0EE8013D-956C-4878-A2DA-8D67A47C1584}" type="datetimeFigureOut">
              <a:rPr lang="en-US" smtClean="0"/>
              <a:t>11/29/2023</a:t>
            </a:fld>
            <a:endParaRPr lang="en-US"/>
          </a:p>
        </p:txBody>
      </p:sp>
      <p:sp>
        <p:nvSpPr>
          <p:cNvPr id="6" name="Footer Placeholder 5">
            <a:extLst>
              <a:ext uri="{FF2B5EF4-FFF2-40B4-BE49-F238E27FC236}">
                <a16:creationId xmlns:a16="http://schemas.microsoft.com/office/drawing/2014/main" id="{C761A9D4-3D84-4DE4-93D4-301C8BED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14CB7-67CE-474C-9BB4-B6BE8762F6F6}"/>
              </a:ext>
            </a:extLst>
          </p:cNvPr>
          <p:cNvSpPr>
            <a:spLocks noGrp="1"/>
          </p:cNvSpPr>
          <p:nvPr>
            <p:ph type="sldNum" sz="quarter" idx="12"/>
          </p:nvPr>
        </p:nvSpPr>
        <p:spPr/>
        <p:txBody>
          <a:bodyPr/>
          <a:lstStyle/>
          <a:p>
            <a:fld id="{7541B047-F21B-47B4-BE7C-296397682220}" type="slidenum">
              <a:rPr lang="en-US" smtClean="0"/>
              <a:t>‹#›</a:t>
            </a:fld>
            <a:endParaRPr lang="en-US"/>
          </a:p>
        </p:txBody>
      </p:sp>
    </p:spTree>
    <p:extLst>
      <p:ext uri="{BB962C8B-B14F-4D97-AF65-F5344CB8AC3E}">
        <p14:creationId xmlns:p14="http://schemas.microsoft.com/office/powerpoint/2010/main" val="13447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CEE06-0699-4739-9C78-02CD0E9769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8643F-3D97-4341-A4C2-DE4C2ED4EF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4F6E9-EC36-406F-B3C7-868274293A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8013D-956C-4878-A2DA-8D67A47C1584}" type="datetimeFigureOut">
              <a:rPr lang="en-US" smtClean="0"/>
              <a:t>11/29/2023</a:t>
            </a:fld>
            <a:endParaRPr lang="en-US"/>
          </a:p>
        </p:txBody>
      </p:sp>
      <p:sp>
        <p:nvSpPr>
          <p:cNvPr id="5" name="Footer Placeholder 4">
            <a:extLst>
              <a:ext uri="{FF2B5EF4-FFF2-40B4-BE49-F238E27FC236}">
                <a16:creationId xmlns:a16="http://schemas.microsoft.com/office/drawing/2014/main" id="{9BCCC3AA-C8DB-4BF4-8D85-DB90FDC73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C128AD-24B9-4910-8D7A-607AB3339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1B047-F21B-47B4-BE7C-296397682220}" type="slidenum">
              <a:rPr lang="en-US" smtClean="0"/>
              <a:t>‹#›</a:t>
            </a:fld>
            <a:endParaRPr lang="en-US"/>
          </a:p>
        </p:txBody>
      </p:sp>
    </p:spTree>
    <p:extLst>
      <p:ext uri="{BB962C8B-B14F-4D97-AF65-F5344CB8AC3E}">
        <p14:creationId xmlns:p14="http://schemas.microsoft.com/office/powerpoint/2010/main" val="2051378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C73687E-D90D-4091-A774-874A068FEA76}"/>
                  </a:ext>
                </a:extLst>
              </p:cNvPr>
              <p:cNvSpPr/>
              <p:nvPr/>
            </p:nvSpPr>
            <p:spPr>
              <a:xfrm>
                <a:off x="0" y="470634"/>
                <a:ext cx="8890000" cy="5816977"/>
              </a:xfrm>
              <a:prstGeom prst="rect">
                <a:avLst/>
              </a:prstGeom>
              <a:noFill/>
            </p:spPr>
            <p:txBody>
              <a:bodyPr wrap="square">
                <a:spAutoFit/>
              </a:bodyPr>
              <a:lstStyle/>
              <a:p>
                <a:pPr algn="ctr"/>
                <a:r>
                  <a:rPr lang="en-US" sz="3600" dirty="0">
                    <a:solidFill>
                      <a:srgbClr val="FFFF00"/>
                    </a:solidFill>
                  </a:rPr>
                  <a:t>Relationships Between Deep Convection and Tropospheric Layers Using Polarimetric Radio Occultation Data</a:t>
                </a:r>
              </a:p>
              <a:p>
                <a:pPr algn="ctr"/>
                <a:endParaRPr lang="en-US" sz="1600" dirty="0">
                  <a:solidFill>
                    <a:srgbClr val="FFFF00"/>
                  </a:solidFill>
                </a:endParaRPr>
              </a:p>
              <a:p>
                <a:pPr algn="ctr"/>
                <a:r>
                  <a:rPr lang="en-US" sz="2400" dirty="0">
                    <a:solidFill>
                      <a:srgbClr val="FFFF00"/>
                    </a:solidFill>
                  </a:rPr>
                  <a:t>2</a:t>
                </a:r>
                <a:r>
                  <a:rPr lang="en-US" sz="2400" baseline="30000" dirty="0">
                    <a:solidFill>
                      <a:srgbClr val="FFFF00"/>
                    </a:solidFill>
                  </a:rPr>
                  <a:t>nd</a:t>
                </a:r>
                <a:r>
                  <a:rPr lang="en-US" sz="2400" dirty="0">
                    <a:solidFill>
                      <a:srgbClr val="FFFF00"/>
                    </a:solidFill>
                  </a:rPr>
                  <a:t> PAZ Polarimetric Radio Occultations User Workshop</a:t>
                </a:r>
              </a:p>
              <a:p>
                <a:pPr algn="ctr"/>
                <a:endParaRPr lang="en-US" sz="1600" dirty="0">
                  <a:solidFill>
                    <a:srgbClr val="FFFF00"/>
                  </a:solidFill>
                </a:endParaRPr>
              </a:p>
              <a:p>
                <a:pPr algn="ctr"/>
                <a:r>
                  <a:rPr lang="en-US" sz="2400" dirty="0">
                    <a:solidFill>
                      <a:srgbClr val="FFFF00"/>
                    </a:solidFill>
                  </a:rPr>
                  <a:t>	Terence Kubar</a:t>
                </a:r>
                <a:r>
                  <a:rPr lang="en-US" sz="2400" baseline="30000" dirty="0">
                    <a:solidFill>
                      <a:srgbClr val="FFFF00"/>
                    </a:solidFill>
                  </a:rPr>
                  <a:t>2,1</a:t>
                </a:r>
                <a:endParaRPr lang="en-US" sz="2400" dirty="0">
                  <a:solidFill>
                    <a:srgbClr val="FFFF00"/>
                  </a:solidFill>
                </a:endParaRPr>
              </a:p>
              <a:p>
                <a:pPr algn="ctr"/>
                <a:r>
                  <a:rPr lang="en-US" sz="2400" dirty="0">
                    <a:solidFill>
                      <a:srgbClr val="FFFF00"/>
                    </a:solidFill>
                  </a:rPr>
                  <a:t>	Manuel de la Torre Ju</a:t>
                </a:r>
                <a14:m>
                  <m:oMath xmlns:m="http://schemas.openxmlformats.org/officeDocument/2006/math">
                    <m:acc>
                      <m:accPr>
                        <m:chr m:val="́"/>
                        <m:ctrlPr>
                          <a:rPr lang="en-US" sz="2400" i="1" dirty="0" smtClean="0">
                            <a:solidFill>
                              <a:srgbClr val="FFFF00"/>
                            </a:solidFill>
                            <a:latin typeface="Cambria Math" panose="02040503050406030204" pitchFamily="18" charset="0"/>
                          </a:rPr>
                        </m:ctrlPr>
                      </m:accPr>
                      <m:e>
                        <m:r>
                          <m:rPr>
                            <m:sty m:val="p"/>
                          </m:rPr>
                          <a:rPr lang="en-US" sz="2400" b="0" i="0" dirty="0" smtClean="0">
                            <a:solidFill>
                              <a:srgbClr val="FFFF00"/>
                            </a:solidFill>
                            <a:latin typeface="Cambria Math" panose="02040503050406030204" pitchFamily="18" charset="0"/>
                          </a:rPr>
                          <m:t>a</m:t>
                        </m:r>
                      </m:e>
                    </m:acc>
                  </m:oMath>
                </a14:m>
                <a:r>
                  <a:rPr lang="en-US" sz="2400" dirty="0">
                    <a:solidFill>
                      <a:srgbClr val="FFFF00"/>
                    </a:solidFill>
                  </a:rPr>
                  <a:t>rez</a:t>
                </a:r>
                <a:r>
                  <a:rPr lang="en-US" sz="2400" baseline="30000" dirty="0">
                    <a:solidFill>
                      <a:srgbClr val="FFFF00"/>
                    </a:solidFill>
                  </a:rPr>
                  <a:t>1</a:t>
                </a:r>
                <a:endParaRPr lang="en-US" sz="2400" dirty="0">
                  <a:solidFill>
                    <a:srgbClr val="FFFF00"/>
                  </a:solidFill>
                </a:endParaRPr>
              </a:p>
              <a:p>
                <a:pPr algn="ctr"/>
                <a:r>
                  <a:rPr lang="en-US" sz="2400" dirty="0">
                    <a:solidFill>
                      <a:srgbClr val="FFFF00"/>
                    </a:solidFill>
                  </a:rPr>
                  <a:t>	Jonas Katona</a:t>
                </a:r>
                <a:r>
                  <a:rPr lang="en-US" sz="2400" baseline="30000" dirty="0">
                    <a:solidFill>
                      <a:srgbClr val="FFFF00"/>
                    </a:solidFill>
                  </a:rPr>
                  <a:t>1</a:t>
                </a:r>
                <a:r>
                  <a:rPr lang="en-US" sz="2400" dirty="0">
                    <a:solidFill>
                      <a:srgbClr val="FFFF00"/>
                    </a:solidFill>
                  </a:rPr>
                  <a:t> </a:t>
                </a:r>
              </a:p>
              <a:p>
                <a:pPr algn="ctr"/>
                <a:r>
                  <a:rPr lang="en-US" sz="2400" dirty="0">
                    <a:solidFill>
                      <a:srgbClr val="FFFF00"/>
                    </a:solidFill>
                  </a:rPr>
                  <a:t>	F. Joseph Turk</a:t>
                </a:r>
                <a:r>
                  <a:rPr lang="en-US" sz="2400" baseline="30000" dirty="0">
                    <a:solidFill>
                      <a:srgbClr val="FFFF00"/>
                    </a:solidFill>
                  </a:rPr>
                  <a:t>1</a:t>
                </a:r>
                <a:r>
                  <a:rPr lang="en-US" sz="2400" dirty="0">
                    <a:solidFill>
                      <a:srgbClr val="FFFF00"/>
                    </a:solidFill>
                  </a:rPr>
                  <a:t> </a:t>
                </a:r>
              </a:p>
              <a:p>
                <a:pPr algn="ctr"/>
                <a:r>
                  <a:rPr lang="en-US" sz="2400" dirty="0">
                    <a:solidFill>
                      <a:srgbClr val="FFFF00"/>
                    </a:solidFill>
                  </a:rPr>
                  <a:t>	Ramon </a:t>
                </a:r>
                <a:r>
                  <a:rPr lang="en-US" sz="2400" dirty="0" err="1">
                    <a:solidFill>
                      <a:srgbClr val="FFFF00"/>
                    </a:solidFill>
                  </a:rPr>
                  <a:t>Padull</a:t>
                </a:r>
                <a14:m>
                  <m:oMath xmlns:m="http://schemas.openxmlformats.org/officeDocument/2006/math">
                    <m:acc>
                      <m:accPr>
                        <m:chr m:val="́"/>
                        <m:ctrlPr>
                          <a:rPr lang="en-US" sz="2400" i="1">
                            <a:solidFill>
                              <a:srgbClr val="FFFF00"/>
                            </a:solidFill>
                            <a:latin typeface="Cambria Math" panose="02040503050406030204" pitchFamily="18" charset="0"/>
                          </a:rPr>
                        </m:ctrlPr>
                      </m:accPr>
                      <m:e>
                        <m:r>
                          <m:rPr>
                            <m:sty m:val="p"/>
                          </m:rPr>
                          <a:rPr lang="en-US" sz="2400">
                            <a:solidFill>
                              <a:srgbClr val="FFFF00"/>
                            </a:solidFill>
                            <a:latin typeface="Cambria Math" panose="02040503050406030204" pitchFamily="18" charset="0"/>
                          </a:rPr>
                          <m:t>e</m:t>
                        </m:r>
                      </m:e>
                    </m:acc>
                  </m:oMath>
                </a14:m>
                <a:r>
                  <a:rPr lang="en-US" sz="2400" dirty="0">
                    <a:solidFill>
                      <a:srgbClr val="FFFF00"/>
                    </a:solidFill>
                  </a:rPr>
                  <a:t>s</a:t>
                </a:r>
                <a:r>
                  <a:rPr lang="en-US" sz="2400" baseline="30000" dirty="0">
                    <a:solidFill>
                      <a:srgbClr val="FFFF00"/>
                    </a:solidFill>
                  </a:rPr>
                  <a:t>3,4</a:t>
                </a:r>
              </a:p>
              <a:p>
                <a:pPr algn="ctr"/>
                <a:endParaRPr lang="en-US" sz="2400" baseline="30000" dirty="0">
                  <a:solidFill>
                    <a:srgbClr val="FFFF00"/>
                  </a:solidFill>
                </a:endParaRPr>
              </a:p>
              <a:p>
                <a:pPr algn="just"/>
                <a:endParaRPr lang="en-US" sz="2400" baseline="30000" dirty="0">
                  <a:solidFill>
                    <a:srgbClr val="FFFF00"/>
                  </a:solidFill>
                </a:endParaRPr>
              </a:p>
              <a:p>
                <a:pPr algn="just"/>
                <a:endParaRPr lang="en-US" sz="2400" baseline="30000" dirty="0">
                  <a:solidFill>
                    <a:srgbClr val="FFFF00"/>
                  </a:solidFill>
                </a:endParaRPr>
              </a:p>
              <a:p>
                <a:pPr algn="just"/>
                <a:endParaRPr lang="en-US" sz="2400" baseline="30000" dirty="0">
                  <a:solidFill>
                    <a:srgbClr val="FFFF00"/>
                  </a:solidFill>
                </a:endParaRPr>
              </a:p>
              <a:p>
                <a:pPr algn="ctr"/>
                <a:endParaRPr lang="en-US" sz="2400" dirty="0"/>
              </a:p>
            </p:txBody>
          </p:sp>
        </mc:Choice>
        <mc:Fallback xmlns="">
          <p:sp>
            <p:nvSpPr>
              <p:cNvPr id="2" name="Rectangle 1">
                <a:extLst>
                  <a:ext uri="{FF2B5EF4-FFF2-40B4-BE49-F238E27FC236}">
                    <a16:creationId xmlns:a16="http://schemas.microsoft.com/office/drawing/2014/main" id="{BC73687E-D90D-4091-A774-874A068FEA76}"/>
                  </a:ext>
                </a:extLst>
              </p:cNvPr>
              <p:cNvSpPr>
                <a:spLocks noRot="1" noChangeAspect="1" noMove="1" noResize="1" noEditPoints="1" noAdjustHandles="1" noChangeArrowheads="1" noChangeShapeType="1" noTextEdit="1"/>
              </p:cNvSpPr>
              <p:nvPr/>
            </p:nvSpPr>
            <p:spPr>
              <a:xfrm>
                <a:off x="0" y="470634"/>
                <a:ext cx="8890000" cy="5816977"/>
              </a:xfrm>
              <a:prstGeom prst="rect">
                <a:avLst/>
              </a:prstGeom>
              <a:blipFill>
                <a:blip r:embed="rId3"/>
                <a:stretch>
                  <a:fillRect t="-1572" r="-109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7792187-32D9-4F06-8C70-DA0342054ED9}"/>
              </a:ext>
            </a:extLst>
          </p:cNvPr>
          <p:cNvSpPr txBox="1"/>
          <p:nvPr/>
        </p:nvSpPr>
        <p:spPr>
          <a:xfrm>
            <a:off x="0" y="4756150"/>
            <a:ext cx="9296400" cy="1631216"/>
          </a:xfrm>
          <a:prstGeom prst="rect">
            <a:avLst/>
          </a:prstGeom>
          <a:solidFill>
            <a:schemeClr val="bg1"/>
          </a:solidFill>
        </p:spPr>
        <p:txBody>
          <a:bodyPr wrap="square" rtlCol="0">
            <a:spAutoFit/>
          </a:bodyPr>
          <a:lstStyle/>
          <a:p>
            <a:pPr algn="just"/>
            <a:r>
              <a:rPr lang="en-US" sz="2000" baseline="30000" dirty="0"/>
              <a:t>1</a:t>
            </a:r>
            <a:r>
              <a:rPr lang="en-US" sz="2000" dirty="0"/>
              <a:t>Jet Propulsion Laboratory, California Institute of Technology, Pasadena, CA</a:t>
            </a:r>
          </a:p>
          <a:p>
            <a:pPr algn="just"/>
            <a:r>
              <a:rPr lang="en-US" sz="2000" baseline="30000" dirty="0"/>
              <a:t>2</a:t>
            </a:r>
            <a:r>
              <a:rPr lang="en-US" sz="2000" dirty="0"/>
              <a:t>Joint Institute for Regional Earth System Science &amp; Engineering, University of California, Los Angeles</a:t>
            </a:r>
          </a:p>
          <a:p>
            <a:pPr algn="just"/>
            <a:r>
              <a:rPr lang="en-US" sz="2000" baseline="30000" dirty="0"/>
              <a:t>3</a:t>
            </a:r>
            <a:r>
              <a:rPr lang="en-US" sz="2000" dirty="0"/>
              <a:t>Institute de </a:t>
            </a:r>
            <a:r>
              <a:rPr lang="en-US" sz="2000" dirty="0" err="1"/>
              <a:t>Ciencias</a:t>
            </a:r>
            <a:r>
              <a:rPr lang="en-US" sz="2000" dirty="0"/>
              <a:t> del </a:t>
            </a:r>
            <a:r>
              <a:rPr lang="en-US" sz="2000" dirty="0" err="1"/>
              <a:t>Espacio</a:t>
            </a:r>
            <a:r>
              <a:rPr lang="en-US" sz="2000" dirty="0"/>
              <a:t> (ICE-CSIC), Barcelona, Spain</a:t>
            </a:r>
          </a:p>
          <a:p>
            <a:pPr algn="just"/>
            <a:r>
              <a:rPr lang="en-US" sz="2000" baseline="30000" dirty="0"/>
              <a:t>4</a:t>
            </a:r>
            <a:r>
              <a:rPr lang="en-US" sz="2000" dirty="0"/>
              <a:t>Institute of Space Studies of Catalonia (IEEC), Barcelona, Spain</a:t>
            </a:r>
          </a:p>
        </p:txBody>
      </p:sp>
      <p:sp>
        <p:nvSpPr>
          <p:cNvPr id="7" name="TextBox 6">
            <a:extLst>
              <a:ext uri="{FF2B5EF4-FFF2-40B4-BE49-F238E27FC236}">
                <a16:creationId xmlns:a16="http://schemas.microsoft.com/office/drawing/2014/main" id="{DB2EA390-9C94-46B1-8911-4CB5708DC7B4}"/>
              </a:ext>
            </a:extLst>
          </p:cNvPr>
          <p:cNvSpPr txBox="1"/>
          <p:nvPr/>
        </p:nvSpPr>
        <p:spPr>
          <a:xfrm>
            <a:off x="9296400" y="4168685"/>
            <a:ext cx="2971800" cy="379591"/>
          </a:xfrm>
          <a:prstGeom prst="rect">
            <a:avLst/>
          </a:prstGeom>
          <a:solidFill>
            <a:schemeClr val="bg1"/>
          </a:solidFill>
        </p:spPr>
        <p:txBody>
          <a:bodyPr wrap="square" rtlCol="0">
            <a:spAutoFit/>
          </a:bodyPr>
          <a:lstStyle/>
          <a:p>
            <a:pPr algn="just"/>
            <a:r>
              <a:rPr lang="en-US" sz="2800" baseline="30000" dirty="0"/>
              <a:t>Photo by T. Kubar, 2005</a:t>
            </a:r>
          </a:p>
        </p:txBody>
      </p:sp>
      <p:sp>
        <p:nvSpPr>
          <p:cNvPr id="8" name="TextBox 7">
            <a:extLst>
              <a:ext uri="{FF2B5EF4-FFF2-40B4-BE49-F238E27FC236}">
                <a16:creationId xmlns:a16="http://schemas.microsoft.com/office/drawing/2014/main" id="{95C051C6-347D-47B0-A550-9DD92E856893}"/>
              </a:ext>
            </a:extLst>
          </p:cNvPr>
          <p:cNvSpPr txBox="1"/>
          <p:nvPr/>
        </p:nvSpPr>
        <p:spPr>
          <a:xfrm>
            <a:off x="5635487" y="2927074"/>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51074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944CB-EDF3-41F8-A7D8-04876E4F6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1" y="1628390"/>
            <a:ext cx="6198552" cy="4958841"/>
          </a:xfrm>
          <a:prstGeom prst="rect">
            <a:avLst/>
          </a:prstGeom>
        </p:spPr>
      </p:pic>
      <p:sp>
        <p:nvSpPr>
          <p:cNvPr id="6" name="TextBox 5">
            <a:extLst>
              <a:ext uri="{FF2B5EF4-FFF2-40B4-BE49-F238E27FC236}">
                <a16:creationId xmlns:a16="http://schemas.microsoft.com/office/drawing/2014/main" id="{9A6DAB06-EE96-488A-BBC8-7E797DD74EF5}"/>
              </a:ext>
            </a:extLst>
          </p:cNvPr>
          <p:cNvSpPr txBox="1"/>
          <p:nvPr/>
        </p:nvSpPr>
        <p:spPr>
          <a:xfrm>
            <a:off x="301841" y="79899"/>
            <a:ext cx="11585359" cy="954107"/>
          </a:xfrm>
          <a:prstGeom prst="rect">
            <a:avLst/>
          </a:prstGeom>
          <a:noFill/>
        </p:spPr>
        <p:txBody>
          <a:bodyPr wrap="square" rtlCol="0">
            <a:spAutoFit/>
          </a:bodyPr>
          <a:lstStyle/>
          <a:p>
            <a:pPr algn="ctr"/>
            <a:r>
              <a:rPr lang="en-US" sz="2800" dirty="0"/>
              <a:t>Two Different Perspectives of Viewing Temperature Profiles With Height During  a Low Tropopause Event (20 November 2019, 12Z)</a:t>
            </a:r>
          </a:p>
        </p:txBody>
      </p:sp>
      <p:sp>
        <p:nvSpPr>
          <p:cNvPr id="7" name="TextBox 6">
            <a:extLst>
              <a:ext uri="{FF2B5EF4-FFF2-40B4-BE49-F238E27FC236}">
                <a16:creationId xmlns:a16="http://schemas.microsoft.com/office/drawing/2014/main" id="{B4508DF0-EB18-4599-8969-C61C326D2EA2}"/>
              </a:ext>
            </a:extLst>
          </p:cNvPr>
          <p:cNvSpPr txBox="1"/>
          <p:nvPr/>
        </p:nvSpPr>
        <p:spPr>
          <a:xfrm>
            <a:off x="577048" y="1043615"/>
            <a:ext cx="4518734" cy="584775"/>
          </a:xfrm>
          <a:prstGeom prst="rect">
            <a:avLst/>
          </a:prstGeom>
          <a:noFill/>
        </p:spPr>
        <p:txBody>
          <a:bodyPr wrap="square" rtlCol="0">
            <a:spAutoFit/>
          </a:bodyPr>
          <a:lstStyle/>
          <a:p>
            <a:pPr algn="ctr"/>
            <a:r>
              <a:rPr lang="en-US" sz="3200" dirty="0">
                <a:solidFill>
                  <a:srgbClr val="FF0000"/>
                </a:solidFill>
              </a:rPr>
              <a:t>Skew-T Diagram</a:t>
            </a:r>
          </a:p>
        </p:txBody>
      </p:sp>
      <p:pic>
        <p:nvPicPr>
          <p:cNvPr id="9" name="Picture 8">
            <a:extLst>
              <a:ext uri="{FF2B5EF4-FFF2-40B4-BE49-F238E27FC236}">
                <a16:creationId xmlns:a16="http://schemas.microsoft.com/office/drawing/2014/main" id="{BDE1BB51-AC02-4543-941D-479B3B1534F7}"/>
              </a:ext>
            </a:extLst>
          </p:cNvPr>
          <p:cNvPicPr>
            <a:picLocks noChangeAspect="1"/>
          </p:cNvPicPr>
          <p:nvPr/>
        </p:nvPicPr>
        <p:blipFill rotWithShape="1">
          <a:blip r:embed="rId3">
            <a:extLst>
              <a:ext uri="{28A0092B-C50C-407E-A947-70E740481C1C}">
                <a14:useLocalDpi xmlns:a14="http://schemas.microsoft.com/office/drawing/2010/main" val="0"/>
              </a:ext>
            </a:extLst>
          </a:blip>
          <a:srcRect r="13063"/>
          <a:stretch/>
        </p:blipFill>
        <p:spPr>
          <a:xfrm>
            <a:off x="6381927" y="1695743"/>
            <a:ext cx="5602927" cy="4891488"/>
          </a:xfrm>
          <a:prstGeom prst="rect">
            <a:avLst/>
          </a:prstGeom>
        </p:spPr>
      </p:pic>
      <p:sp>
        <p:nvSpPr>
          <p:cNvPr id="10" name="Rectangle 9">
            <a:extLst>
              <a:ext uri="{FF2B5EF4-FFF2-40B4-BE49-F238E27FC236}">
                <a16:creationId xmlns:a16="http://schemas.microsoft.com/office/drawing/2014/main" id="{BB8DEDF8-1D5E-4486-8828-797A36E20978}"/>
              </a:ext>
            </a:extLst>
          </p:cNvPr>
          <p:cNvSpPr/>
          <p:nvPr/>
        </p:nvSpPr>
        <p:spPr>
          <a:xfrm>
            <a:off x="7016321" y="956460"/>
            <a:ext cx="5171245" cy="830997"/>
          </a:xfrm>
          <a:prstGeom prst="rect">
            <a:avLst/>
          </a:prstGeom>
        </p:spPr>
        <p:txBody>
          <a:bodyPr wrap="square">
            <a:spAutoFit/>
          </a:bodyPr>
          <a:lstStyle/>
          <a:p>
            <a:pPr algn="ctr"/>
            <a:r>
              <a:rPr lang="en-US" sz="2400" b="1" dirty="0" err="1">
                <a:solidFill>
                  <a:srgbClr val="FF0000"/>
                </a:solidFill>
              </a:rPr>
              <a:t>Stuve</a:t>
            </a:r>
            <a:r>
              <a:rPr lang="en-US" sz="2400" dirty="0">
                <a:solidFill>
                  <a:srgbClr val="FF0000"/>
                </a:solidFill>
              </a:rPr>
              <a:t> Diagram (note the different x-scale: temperature)</a:t>
            </a:r>
          </a:p>
        </p:txBody>
      </p:sp>
      <p:sp>
        <p:nvSpPr>
          <p:cNvPr id="11" name="Oval 10">
            <a:extLst>
              <a:ext uri="{FF2B5EF4-FFF2-40B4-BE49-F238E27FC236}">
                <a16:creationId xmlns:a16="http://schemas.microsoft.com/office/drawing/2014/main" id="{9A9F6293-BD63-445C-AF78-3C9D5048C13C}"/>
              </a:ext>
            </a:extLst>
          </p:cNvPr>
          <p:cNvSpPr/>
          <p:nvPr/>
        </p:nvSpPr>
        <p:spPr>
          <a:xfrm>
            <a:off x="2370338" y="4483223"/>
            <a:ext cx="355107" cy="37286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93BB6F-1B9B-4B8F-99A3-E2AFFA9D4A83}"/>
              </a:ext>
            </a:extLst>
          </p:cNvPr>
          <p:cNvSpPr/>
          <p:nvPr/>
        </p:nvSpPr>
        <p:spPr>
          <a:xfrm>
            <a:off x="8709529" y="4141487"/>
            <a:ext cx="355107" cy="37286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4CF683-B8C8-448A-815C-DFD1525E2758}"/>
              </a:ext>
            </a:extLst>
          </p:cNvPr>
          <p:cNvSpPr txBox="1"/>
          <p:nvPr/>
        </p:nvSpPr>
        <p:spPr>
          <a:xfrm>
            <a:off x="5189737" y="5052497"/>
            <a:ext cx="1826584" cy="1815882"/>
          </a:xfrm>
          <a:prstGeom prst="rect">
            <a:avLst/>
          </a:prstGeom>
          <a:noFill/>
        </p:spPr>
        <p:txBody>
          <a:bodyPr wrap="square" rtlCol="0">
            <a:spAutoFit/>
          </a:bodyPr>
          <a:lstStyle/>
          <a:p>
            <a:r>
              <a:rPr lang="en-US" sz="1600" b="1" dirty="0">
                <a:solidFill>
                  <a:srgbClr val="FF0000"/>
                </a:solidFill>
              </a:rPr>
              <a:t>Tropopause Pressure ~ 460 </a:t>
            </a:r>
            <a:r>
              <a:rPr lang="en-US" sz="1600" b="1" dirty="0" err="1">
                <a:solidFill>
                  <a:srgbClr val="FF0000"/>
                </a:solidFill>
              </a:rPr>
              <a:t>hPa</a:t>
            </a:r>
            <a:r>
              <a:rPr lang="en-US" sz="1600" b="1" dirty="0">
                <a:solidFill>
                  <a:srgbClr val="FF0000"/>
                </a:solidFill>
              </a:rPr>
              <a:t>? Not based on a cold-point definition but a change in lapse rate?</a:t>
            </a:r>
          </a:p>
        </p:txBody>
      </p:sp>
      <p:cxnSp>
        <p:nvCxnSpPr>
          <p:cNvPr id="16" name="Straight Arrow Connector 15">
            <a:extLst>
              <a:ext uri="{FF2B5EF4-FFF2-40B4-BE49-F238E27FC236}">
                <a16:creationId xmlns:a16="http://schemas.microsoft.com/office/drawing/2014/main" id="{DDA2F26A-E148-4DF4-B52A-62AE5C0C5F74}"/>
              </a:ext>
            </a:extLst>
          </p:cNvPr>
          <p:cNvCxnSpPr>
            <a:cxnSpLocks/>
          </p:cNvCxnSpPr>
          <p:nvPr/>
        </p:nvCxnSpPr>
        <p:spPr>
          <a:xfrm flipV="1">
            <a:off x="6351212" y="4390760"/>
            <a:ext cx="2572785" cy="708365"/>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FDA73E-433D-4022-9824-3B3A2894DF73}"/>
              </a:ext>
            </a:extLst>
          </p:cNvPr>
          <p:cNvCxnSpPr>
            <a:cxnSpLocks/>
          </p:cNvCxnSpPr>
          <p:nvPr/>
        </p:nvCxnSpPr>
        <p:spPr>
          <a:xfrm flipH="1" flipV="1">
            <a:off x="2597285" y="4688732"/>
            <a:ext cx="2821022" cy="41039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223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9975D-42AD-411A-9E6A-C93132318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752" y="929309"/>
            <a:ext cx="7620000" cy="5715000"/>
          </a:xfrm>
          <a:prstGeom prst="rect">
            <a:avLst/>
          </a:prstGeom>
        </p:spPr>
      </p:pic>
      <p:sp>
        <p:nvSpPr>
          <p:cNvPr id="4" name="TextBox 3">
            <a:extLst>
              <a:ext uri="{FF2B5EF4-FFF2-40B4-BE49-F238E27FC236}">
                <a16:creationId xmlns:a16="http://schemas.microsoft.com/office/drawing/2014/main" id="{B3597CEA-147A-4975-8B39-0020284E3C96}"/>
              </a:ext>
            </a:extLst>
          </p:cNvPr>
          <p:cNvSpPr txBox="1"/>
          <p:nvPr/>
        </p:nvSpPr>
        <p:spPr>
          <a:xfrm>
            <a:off x="1023730" y="99391"/>
            <a:ext cx="9790044" cy="707886"/>
          </a:xfrm>
          <a:prstGeom prst="rect">
            <a:avLst/>
          </a:prstGeom>
          <a:noFill/>
        </p:spPr>
        <p:txBody>
          <a:bodyPr wrap="square" rtlCol="0">
            <a:spAutoFit/>
          </a:bodyPr>
          <a:lstStyle/>
          <a:p>
            <a:pPr algn="ctr"/>
            <a:r>
              <a:rPr lang="en-US" sz="2000" dirty="0"/>
              <a:t>Note that the Vandenberg November 20</a:t>
            </a:r>
            <a:r>
              <a:rPr lang="en-US" sz="2000" baseline="30000" dirty="0"/>
              <a:t>th</a:t>
            </a:r>
            <a:r>
              <a:rPr lang="en-US" sz="2000" dirty="0"/>
              <a:t>, 2019 case was associated with an anomalously deep upper-level low centered nearly right over southwestern CA!</a:t>
            </a:r>
          </a:p>
        </p:txBody>
      </p:sp>
    </p:spTree>
    <p:extLst>
      <p:ext uri="{BB962C8B-B14F-4D97-AF65-F5344CB8AC3E}">
        <p14:creationId xmlns:p14="http://schemas.microsoft.com/office/powerpoint/2010/main" val="299240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05E92B-6438-43BC-949C-2C9761AA03AC}"/>
              </a:ext>
            </a:extLst>
          </p:cNvPr>
          <p:cNvSpPr txBox="1"/>
          <p:nvPr/>
        </p:nvSpPr>
        <p:spPr>
          <a:xfrm>
            <a:off x="0" y="89210"/>
            <a:ext cx="11879766" cy="5262979"/>
          </a:xfrm>
          <a:prstGeom prst="rect">
            <a:avLst/>
          </a:prstGeom>
          <a:noFill/>
        </p:spPr>
        <p:txBody>
          <a:bodyPr wrap="square" rtlCol="0">
            <a:spAutoFit/>
          </a:bodyPr>
          <a:lstStyle/>
          <a:p>
            <a:r>
              <a:rPr lang="en-US" sz="2800" dirty="0"/>
              <a:t>Year-Round (Based on 20 days in March, June, September, and December 2022) Frequency of 2</a:t>
            </a:r>
            <a:r>
              <a:rPr lang="en-US" sz="2800" baseline="30000" dirty="0"/>
              <a:t>nd</a:t>
            </a:r>
            <a:r>
              <a:rPr lang="en-US" sz="2800" dirty="0"/>
              <a:t> Tropopause Based on UCAR Spire Data – Global</a:t>
            </a:r>
          </a:p>
          <a:p>
            <a:endParaRPr lang="en-US" sz="2800" dirty="0"/>
          </a:p>
          <a:p>
            <a:r>
              <a:rPr lang="en-US" sz="2800" dirty="0"/>
              <a:t>Frequency</a:t>
            </a:r>
          </a:p>
          <a:p>
            <a:r>
              <a:rPr lang="en-US" sz="2800" dirty="0"/>
              <a:t>Highest at</a:t>
            </a:r>
          </a:p>
          <a:p>
            <a:r>
              <a:rPr lang="en-US" sz="2800" dirty="0"/>
              <a:t>the </a:t>
            </a:r>
            <a:r>
              <a:rPr lang="en-US" sz="2800" dirty="0">
                <a:solidFill>
                  <a:srgbClr val="FF0000"/>
                </a:solidFill>
              </a:rPr>
              <a:t>Subtropical/</a:t>
            </a:r>
          </a:p>
          <a:p>
            <a:r>
              <a:rPr lang="en-US" sz="2800" dirty="0">
                <a:solidFill>
                  <a:srgbClr val="FF0000"/>
                </a:solidFill>
              </a:rPr>
              <a:t>Mid-Latitudes</a:t>
            </a:r>
          </a:p>
          <a:p>
            <a:r>
              <a:rPr lang="en-US" sz="2800" dirty="0">
                <a:solidFill>
                  <a:srgbClr val="FF0000"/>
                </a:solidFill>
              </a:rPr>
              <a:t>Boundary </a:t>
            </a:r>
            <a:r>
              <a:rPr lang="en-US" sz="2800" dirty="0"/>
              <a:t>and a</a:t>
            </a:r>
          </a:p>
          <a:p>
            <a:r>
              <a:rPr lang="en-US" sz="2800" dirty="0"/>
              <a:t>Slight secondary </a:t>
            </a:r>
          </a:p>
          <a:p>
            <a:r>
              <a:rPr lang="en-US" sz="2800" dirty="0"/>
              <a:t>Peak right at the </a:t>
            </a:r>
          </a:p>
          <a:p>
            <a:r>
              <a:rPr lang="en-US" sz="2800" dirty="0"/>
              <a:t>equator</a:t>
            </a:r>
          </a:p>
          <a:p>
            <a:endParaRPr lang="en-US" sz="2800" dirty="0"/>
          </a:p>
        </p:txBody>
      </p:sp>
      <p:pic>
        <p:nvPicPr>
          <p:cNvPr id="5" name="Picture 4">
            <a:extLst>
              <a:ext uri="{FF2B5EF4-FFF2-40B4-BE49-F238E27FC236}">
                <a16:creationId xmlns:a16="http://schemas.microsoft.com/office/drawing/2014/main" id="{CC050DEE-4FEC-46DE-B498-DFD2A5B83D5D}"/>
              </a:ext>
            </a:extLst>
          </p:cNvPr>
          <p:cNvPicPr>
            <a:picLocks noChangeAspect="1"/>
          </p:cNvPicPr>
          <p:nvPr/>
        </p:nvPicPr>
        <p:blipFill rotWithShape="1">
          <a:blip r:embed="rId2">
            <a:extLst>
              <a:ext uri="{28A0092B-C50C-407E-A947-70E740481C1C}">
                <a14:useLocalDpi xmlns:a14="http://schemas.microsoft.com/office/drawing/2010/main" val="0"/>
              </a:ext>
            </a:extLst>
          </a:blip>
          <a:srcRect t="11905" b="43968"/>
          <a:stretch/>
        </p:blipFill>
        <p:spPr>
          <a:xfrm>
            <a:off x="2595141" y="923904"/>
            <a:ext cx="9503140" cy="5934095"/>
          </a:xfrm>
          <a:prstGeom prst="rect">
            <a:avLst/>
          </a:prstGeom>
        </p:spPr>
      </p:pic>
    </p:spTree>
    <p:extLst>
      <p:ext uri="{BB962C8B-B14F-4D97-AF65-F5344CB8AC3E}">
        <p14:creationId xmlns:p14="http://schemas.microsoft.com/office/powerpoint/2010/main" val="3673459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BA2575-89AB-4E54-B78B-DA388B1B4B9A}"/>
              </a:ext>
            </a:extLst>
          </p:cNvPr>
          <p:cNvSpPr/>
          <p:nvPr/>
        </p:nvSpPr>
        <p:spPr>
          <a:xfrm>
            <a:off x="376030" y="799135"/>
            <a:ext cx="11439939" cy="5940088"/>
          </a:xfrm>
          <a:prstGeom prst="rect">
            <a:avLst/>
          </a:prstGeom>
        </p:spPr>
        <p:txBody>
          <a:bodyPr wrap="square">
            <a:spAutoFit/>
          </a:bodyPr>
          <a:lstStyle/>
          <a:p>
            <a:pPr algn="just"/>
            <a:r>
              <a:rPr lang="en-US" sz="2000" b="1" dirty="0"/>
              <a:t>1. Introduce subtropical/mid-latitude case studies illustrating deep TTLs and/or double tropopauses and the relevant layers involved in the study</a:t>
            </a:r>
            <a:endParaRPr lang="en-US" sz="2000" b="1" dirty="0">
              <a:effectLst/>
            </a:endParaRPr>
          </a:p>
          <a:p>
            <a:pPr algn="just"/>
            <a:r>
              <a:rPr lang="en-US" sz="2000" b="1" dirty="0"/>
              <a:t>2. Calculate the modified CPT everywhere, including at polar night latitudes</a:t>
            </a:r>
          </a:p>
          <a:p>
            <a:pPr algn="just"/>
            <a:r>
              <a:rPr lang="en-US" dirty="0">
                <a:latin typeface="Times New Roman" panose="02020603050405020304" pitchFamily="18" charset="0"/>
                <a:ea typeface="Times New Roman" panose="02020603050405020304" pitchFamily="18" charset="0"/>
              </a:rPr>
              <a:t>	</a:t>
            </a:r>
            <a:r>
              <a:rPr lang="en-US" dirty="0">
                <a:solidFill>
                  <a:srgbClr val="C00000"/>
                </a:solidFill>
                <a:latin typeface="Times New Roman" panose="02020603050405020304" pitchFamily="18" charset="0"/>
                <a:ea typeface="Times New Roman" panose="02020603050405020304" pitchFamily="18" charset="0"/>
              </a:rPr>
              <a:t>a. Describe the method (</a:t>
            </a:r>
            <a:r>
              <a:rPr lang="en-US" b="1" dirty="0">
                <a:solidFill>
                  <a:srgbClr val="C00000"/>
                </a:solidFill>
                <a:latin typeface="Times New Roman" panose="02020603050405020304" pitchFamily="18" charset="0"/>
                <a:ea typeface="Times New Roman" panose="02020603050405020304" pitchFamily="18" charset="0"/>
              </a:rPr>
              <a:t>height of minimum of ∂LR/∂z</a:t>
            </a:r>
            <a:r>
              <a:rPr lang="en-US" dirty="0">
                <a:solidFill>
                  <a:srgbClr val="C00000"/>
                </a:solidFill>
                <a:latin typeface="Times New Roman" panose="02020603050405020304" pitchFamily="18" charset="0"/>
                <a:ea typeface="Times New Roman" panose="02020603050405020304" pitchFamily="18" charset="0"/>
              </a:rPr>
              <a:t>) and show that it works.</a:t>
            </a:r>
            <a:endParaRPr lang="en-US" sz="1600" dirty="0">
              <a:solidFill>
                <a:srgbClr val="C00000"/>
              </a:solidFill>
              <a:effectLst/>
              <a:latin typeface="Times New Roman" panose="02020603050405020304" pitchFamily="18" charset="0"/>
              <a:ea typeface="Times New Roman" panose="02020603050405020304" pitchFamily="18" charset="0"/>
            </a:endParaRPr>
          </a:p>
          <a:p>
            <a:pPr marR="0" lvl="0" algn="just">
              <a:spcBef>
                <a:spcPts val="0"/>
              </a:spcBef>
              <a:spcAft>
                <a:spcPts val="800"/>
              </a:spcAft>
            </a:pPr>
            <a:r>
              <a:rPr lang="en-US" dirty="0">
                <a:solidFill>
                  <a:srgbClr val="C00000"/>
                </a:solidFill>
                <a:latin typeface="Times New Roman" panose="02020603050405020304" pitchFamily="18" charset="0"/>
                <a:ea typeface="Times New Roman" panose="02020603050405020304" pitchFamily="18" charset="0"/>
              </a:rPr>
              <a:t>	b. One application is illustrating how the distance between the modified CPT and coldest point in the 	stratosphere changes with latitude and day. </a:t>
            </a:r>
          </a:p>
          <a:p>
            <a:pPr marR="0" lvl="0" algn="just">
              <a:spcBef>
                <a:spcPts val="0"/>
              </a:spcBef>
              <a:spcAft>
                <a:spcPts val="800"/>
              </a:spcAft>
            </a:pPr>
            <a:r>
              <a:rPr lang="en-US" sz="2000" b="1" dirty="0">
                <a:latin typeface="Times New Roman" panose="02020603050405020304" pitchFamily="18" charset="0"/>
                <a:ea typeface="Times New Roman" panose="02020603050405020304" pitchFamily="18" charset="0"/>
              </a:rPr>
              <a:t>3. Calculate Statistics of the TTL Layers Based on Lapse Rate (LR) minima/maxima and characterize their importance to cloud top height (CTOP) from Polarimetric-RO (PRO) data from PAZ, using the phase difference between the horizontal and vertical components (</a:t>
            </a:r>
            <a:r>
              <a:rPr lang="el-GR" sz="2000" b="1" dirty="0">
                <a:latin typeface="Times New Roman" panose="02020603050405020304" pitchFamily="18" charset="0"/>
                <a:ea typeface="Times New Roman" panose="02020603050405020304" pitchFamily="18" charset="0"/>
              </a:rPr>
              <a:t>Δϕ</a:t>
            </a:r>
            <a:r>
              <a:rPr lang="en-US" sz="2000" b="1" dirty="0">
                <a:latin typeface="Times New Roman" panose="02020603050405020304" pitchFamily="18" charset="0"/>
                <a:ea typeface="Times New Roman" panose="02020603050405020304" pitchFamily="18" charset="0"/>
              </a:rPr>
              <a:t>)</a:t>
            </a:r>
          </a:p>
          <a:p>
            <a:pPr marR="0" lvl="0" algn="just">
              <a:spcBef>
                <a:spcPts val="0"/>
              </a:spcBef>
              <a:spcAft>
                <a:spcPts val="800"/>
              </a:spcAft>
            </a:pPr>
            <a:endParaRPr lang="en-US" sz="1600" dirty="0">
              <a:effectLst/>
              <a:latin typeface="Times New Roman" panose="02020603050405020304" pitchFamily="18" charset="0"/>
              <a:ea typeface="Times New Roman" panose="02020603050405020304" pitchFamily="18" charset="0"/>
            </a:endParaRPr>
          </a:p>
          <a:p>
            <a:pPr algn="just"/>
            <a:r>
              <a:rPr lang="en-US" sz="2000" b="1" dirty="0">
                <a:latin typeface="Times New Roman" panose="02020603050405020304" pitchFamily="18" charset="0"/>
                <a:ea typeface="Times New Roman" panose="02020603050405020304" pitchFamily="18" charset="0"/>
              </a:rPr>
              <a:t>4. Construct mean profiles in different tropical and mid-latitude regions demonstrating the relationships among cloud top height, </a:t>
            </a:r>
            <a:r>
              <a:rPr lang="en-US" sz="2000" b="1" dirty="0">
                <a:effectLst/>
                <a:latin typeface="Times New Roman" panose="02020603050405020304" pitchFamily="18" charset="0"/>
                <a:ea typeface="Times New Roman" panose="02020603050405020304" pitchFamily="18" charset="0"/>
              </a:rPr>
              <a:t>[</a:t>
            </a:r>
            <a:r>
              <a:rPr lang="en-US" sz="2000" b="1" dirty="0" err="1">
                <a:effectLst/>
                <a:latin typeface="Times New Roman" panose="02020603050405020304" pitchFamily="18" charset="0"/>
                <a:ea typeface="Times New Roman" panose="02020603050405020304" pitchFamily="18" charset="0"/>
              </a:rPr>
              <a:t>Δϕ</a:t>
            </a:r>
            <a:r>
              <a:rPr lang="en-US" sz="2000" b="1" dirty="0">
                <a:effectLst/>
                <a:latin typeface="Times New Roman" panose="02020603050405020304" pitchFamily="18" charset="0"/>
                <a:ea typeface="Times New Roman" panose="02020603050405020304" pitchFamily="18" charset="0"/>
              </a:rPr>
              <a:t>]</a:t>
            </a:r>
            <a:r>
              <a:rPr lang="en-US" sz="2000" b="1" baseline="-25000" dirty="0">
                <a:effectLst/>
                <a:latin typeface="Times New Roman" panose="02020603050405020304" pitchFamily="18" charset="0"/>
                <a:ea typeface="Times New Roman" panose="02020603050405020304" pitchFamily="18" charset="0"/>
              </a:rPr>
              <a:t>max</a:t>
            </a:r>
            <a:r>
              <a:rPr lang="en-US" sz="2000" b="1" dirty="0">
                <a:effectLst/>
                <a:latin typeface="Times New Roman" panose="02020603050405020304" pitchFamily="18" charset="0"/>
                <a:ea typeface="Times New Roman" panose="02020603050405020304" pitchFamily="18" charset="0"/>
              </a:rPr>
              <a:t>, and </a:t>
            </a:r>
            <a:r>
              <a:rPr lang="en-US" sz="2000" b="1" dirty="0">
                <a:latin typeface="Times New Roman" panose="02020603050405020304" pitchFamily="18" charset="0"/>
                <a:ea typeface="Times New Roman" panose="02020603050405020304" pitchFamily="18" charset="0"/>
              </a:rPr>
              <a:t>LRMAX as estimated from ROHP profiles</a:t>
            </a:r>
            <a:endParaRPr lang="en-US" sz="2000" b="1" dirty="0">
              <a:effectLst/>
              <a:latin typeface="Times New Roman" panose="02020603050405020304" pitchFamily="18" charset="0"/>
              <a:ea typeface="Times New Roman" panose="02020603050405020304" pitchFamily="18" charset="0"/>
            </a:endParaRPr>
          </a:p>
          <a:p>
            <a:pPr algn="just"/>
            <a:endParaRPr lang="en-US" dirty="0">
              <a:latin typeface="Times New Roman" panose="02020603050405020304" pitchFamily="18" charset="0"/>
              <a:ea typeface="Times New Roman" panose="02020603050405020304" pitchFamily="18" charset="0"/>
            </a:endParaRPr>
          </a:p>
          <a:p>
            <a:pPr algn="just"/>
            <a:r>
              <a:rPr lang="en-US" sz="2000" b="1" dirty="0">
                <a:latin typeface="Times New Roman" panose="02020603050405020304" pitchFamily="18" charset="0"/>
                <a:ea typeface="Times New Roman" panose="02020603050405020304" pitchFamily="18" charset="0"/>
              </a:rPr>
              <a:t>5. Introduce sensitivity assessment of different thresholds for CTOP in the tropics and the relationships with LRMAX to glean new insights</a:t>
            </a:r>
            <a:endParaRPr lang="en-US" sz="2000" b="1" dirty="0">
              <a:effectLst/>
              <a:latin typeface="Times New Roman" panose="02020603050405020304" pitchFamily="18" charset="0"/>
              <a:ea typeface="Times New Roman" panose="02020603050405020304" pitchFamily="18" charset="0"/>
            </a:endParaRPr>
          </a:p>
          <a:p>
            <a:pPr marR="0" lvl="0" algn="just">
              <a:spcBef>
                <a:spcPts val="0"/>
              </a:spcBef>
              <a:spcAft>
                <a:spcPts val="0"/>
              </a:spcAft>
            </a:pPr>
            <a:r>
              <a:rPr lang="en-US" dirty="0">
                <a:latin typeface="Times New Roman" panose="02020603050405020304" pitchFamily="18" charset="0"/>
                <a:ea typeface="Times New Roman" panose="02020603050405020304" pitchFamily="18" charset="0"/>
              </a:rPr>
              <a:t>	</a:t>
            </a:r>
            <a:r>
              <a:rPr lang="en-US" dirty="0">
                <a:solidFill>
                  <a:srgbClr val="C00000"/>
                </a:solidFill>
                <a:latin typeface="Times New Roman" panose="02020603050405020304" pitchFamily="18" charset="0"/>
                <a:ea typeface="Times New Roman" panose="02020603050405020304" pitchFamily="18" charset="0"/>
              </a:rPr>
              <a:t>a. Demonstrate that while a more conservative threshold yields mean estimates of CTOP that are below 	LRMAX, correlations with LRMAX are improved</a:t>
            </a:r>
            <a:endParaRPr lang="en-US" sz="1600" dirty="0">
              <a:solidFill>
                <a:srgbClr val="C00000"/>
              </a:solidFill>
              <a:effectLst/>
              <a:latin typeface="Times New Roman" panose="02020603050405020304" pitchFamily="18" charset="0"/>
              <a:ea typeface="Times New Roman" panose="02020603050405020304" pitchFamily="18" charset="0"/>
            </a:endParaRPr>
          </a:p>
          <a:p>
            <a:pPr marR="0" lvl="0" algn="just">
              <a:spcBef>
                <a:spcPts val="0"/>
              </a:spcBef>
              <a:spcAft>
                <a:spcPts val="0"/>
              </a:spcAft>
            </a:pPr>
            <a:r>
              <a:rPr lang="en-US" dirty="0">
                <a:solidFill>
                  <a:srgbClr val="C00000"/>
                </a:solidFill>
                <a:latin typeface="Times New Roman" panose="02020603050405020304" pitchFamily="18" charset="0"/>
                <a:ea typeface="Times New Roman" panose="02020603050405020304" pitchFamily="18" charset="0"/>
              </a:rPr>
              <a:t>	b. Illustrate why too small of a ΔΦ may reduce mean bias but largely be noise above what are likely well-defined 	clouds  </a:t>
            </a:r>
            <a:endParaRPr lang="en-US" sz="1600" dirty="0">
              <a:solidFill>
                <a:srgbClr val="C00000"/>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60CD9A4F-FB29-4397-9295-4DA124E93DE5}"/>
              </a:ext>
            </a:extLst>
          </p:cNvPr>
          <p:cNvSpPr txBox="1"/>
          <p:nvPr/>
        </p:nvSpPr>
        <p:spPr>
          <a:xfrm>
            <a:off x="376030" y="119270"/>
            <a:ext cx="11550927" cy="461665"/>
          </a:xfrm>
          <a:prstGeom prst="rect">
            <a:avLst/>
          </a:prstGeom>
          <a:noFill/>
        </p:spPr>
        <p:txBody>
          <a:bodyPr wrap="square" rtlCol="0">
            <a:spAutoFit/>
          </a:bodyPr>
          <a:lstStyle/>
          <a:p>
            <a:pPr algn="ctr"/>
            <a:r>
              <a:rPr lang="en-US" sz="2400" b="1" dirty="0"/>
              <a:t>What are the Goals of This Talk?</a:t>
            </a:r>
          </a:p>
        </p:txBody>
      </p:sp>
    </p:spTree>
    <p:extLst>
      <p:ext uri="{BB962C8B-B14F-4D97-AF65-F5344CB8AC3E}">
        <p14:creationId xmlns:p14="http://schemas.microsoft.com/office/powerpoint/2010/main" val="3084238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B6CD2B8-55C4-4415-B263-F4B9A2216495}"/>
                  </a:ext>
                </a:extLst>
              </p:cNvPr>
              <p:cNvSpPr txBox="1"/>
              <p:nvPr/>
            </p:nvSpPr>
            <p:spPr>
              <a:xfrm>
                <a:off x="69574" y="101600"/>
                <a:ext cx="11867322" cy="6709529"/>
              </a:xfrm>
              <a:prstGeom prst="rect">
                <a:avLst/>
              </a:prstGeom>
              <a:noFill/>
            </p:spPr>
            <p:txBody>
              <a:bodyPr wrap="square" rtlCol="0">
                <a:spAutoFit/>
              </a:bodyPr>
              <a:lstStyle/>
              <a:p>
                <a:pPr algn="ctr"/>
                <a:r>
                  <a:rPr lang="en-US" sz="3200" dirty="0">
                    <a:solidFill>
                      <a:srgbClr val="C00000"/>
                    </a:solidFill>
                  </a:rPr>
                  <a:t>Data</a:t>
                </a:r>
              </a:p>
              <a:p>
                <a:r>
                  <a:rPr lang="en-US" dirty="0"/>
                  <a:t>•Extensive use of conventional RO data from various sources, including Spire-RO (UCAR) for global statistics of troposphere, tropopause metric, and TTL metrics</a:t>
                </a:r>
              </a:p>
              <a:p>
                <a:endParaRPr lang="en-US" dirty="0"/>
              </a:p>
              <a:p>
                <a:r>
                  <a:rPr lang="en-US" dirty="0"/>
                  <a:t>•Conventional PAZ and Grace-D RO and Radiosonde (RS) data for several California case studies in 2023</a:t>
                </a:r>
              </a:p>
              <a:p>
                <a:endParaRPr lang="en-US" dirty="0"/>
              </a:p>
              <a:p>
                <a:r>
                  <a:rPr lang="en-US" dirty="0"/>
                  <a:t>•Polarimetric PAZ RO Data for Cloud Top Height and LRMAX Relationships (2018-2021; </a:t>
                </a:r>
                <a:r>
                  <a:rPr lang="en-US" b="1" dirty="0"/>
                  <a:t>&gt;151,000 Profiles!) </a:t>
                </a:r>
              </a:p>
              <a:p>
                <a:endParaRPr lang="en-US" dirty="0"/>
              </a:p>
              <a:p>
                <a:r>
                  <a:rPr lang="en-US" dirty="0"/>
                  <a:t>•For the sensitivity analysis in an attempt to both assess and possibly refine the threshold above which we consider Δ</a:t>
                </a:r>
                <a:r>
                  <a:rPr lang="el-GR" dirty="0"/>
                  <a:t>φ</a:t>
                </a:r>
                <a:r>
                  <a:rPr lang="en-US" dirty="0"/>
                  <a:t> to represent a cloud, we also utilize IMERG/GPM precipitation data in order to make appropriate comparisons with PAZ P-RO CTOP for clouds which both datasets suggest contain precipitation. </a:t>
                </a:r>
              </a:p>
              <a:p>
                <a:endParaRPr lang="en-US" dirty="0"/>
              </a:p>
              <a:p>
                <a:pPr algn="ctr"/>
                <a:r>
                  <a:rPr lang="en-US" sz="3200" dirty="0">
                    <a:solidFill>
                      <a:srgbClr val="C00000"/>
                    </a:solidFill>
                  </a:rPr>
                  <a:t>Considerations </a:t>
                </a:r>
              </a:p>
              <a:p>
                <a:r>
                  <a:rPr lang="en-US" dirty="0"/>
                  <a:t> </a:t>
                </a:r>
              </a:p>
              <a:p>
                <a:r>
                  <a:rPr lang="en-US" dirty="0"/>
                  <a:t>For the PAZ portion of the analysis, we only look for height of the LR Maximum (LRMAX) and LR Minimum (LRMIN) between 6 and 20 km; however we look for possible cloud tops (from the Δ</a:t>
                </a:r>
                <a:r>
                  <a:rPr lang="el-GR" dirty="0"/>
                  <a:t>φ</a:t>
                </a:r>
                <a:r>
                  <a:rPr lang="en-US" dirty="0"/>
                  <a:t> profiles) between the surface and 20 km. We choose 6 km as the lower threshold for LRMAX and LRMIN to filter out likely PBL effects which may extend several km above the surface. </a:t>
                </a:r>
              </a:p>
              <a:p>
                <a:endParaRPr lang="en-US" dirty="0"/>
              </a:p>
              <a:p>
                <a:r>
                  <a:rPr lang="en-US" dirty="0"/>
                  <a:t>We note that there are some noise issues related to the transition from Open to Closed Loop around 249K (which has been noted by others already at this conference, including by Kuo-Nung Wang and Ramon </a:t>
                </a:r>
                <a:r>
                  <a:rPr lang="en-US" dirty="0" err="1"/>
                  <a:t>Padull</a:t>
                </a:r>
                <a14:m>
                  <m:oMath xmlns:m="http://schemas.openxmlformats.org/officeDocument/2006/math">
                    <m:acc>
                      <m:accPr>
                        <m:chr m:val="́"/>
                        <m:ctrlPr>
                          <a:rPr lang="en-US" i="1">
                            <a:latin typeface="Cambria Math" panose="02040503050406030204" pitchFamily="18" charset="0"/>
                          </a:rPr>
                        </m:ctrlPr>
                      </m:accPr>
                      <m:e>
                        <m:r>
                          <m:rPr>
                            <m:sty m:val="p"/>
                          </m:rPr>
                          <a:rPr lang="en-US">
                            <a:latin typeface="Cambria Math" panose="02040503050406030204" pitchFamily="18" charset="0"/>
                          </a:rPr>
                          <m:t>e</m:t>
                        </m:r>
                      </m:e>
                    </m:acc>
                  </m:oMath>
                </a14:m>
                <a:r>
                  <a:rPr lang="en-US" dirty="0"/>
                  <a:t>s, which has an impact of placing LRMAX near there, but we explain how this may be related to clouds below or above this transition temperature/height and use it to characterize shallow versus deep cloud modes.  </a:t>
                </a:r>
                <a:endParaRPr lang="en-US" sz="3200" dirty="0"/>
              </a:p>
            </p:txBody>
          </p:sp>
        </mc:Choice>
        <mc:Fallback xmlns="">
          <p:sp>
            <p:nvSpPr>
              <p:cNvPr id="2" name="TextBox 1">
                <a:extLst>
                  <a:ext uri="{FF2B5EF4-FFF2-40B4-BE49-F238E27FC236}">
                    <a16:creationId xmlns:a16="http://schemas.microsoft.com/office/drawing/2014/main" id="{6B6CD2B8-55C4-4415-B263-F4B9A2216495}"/>
                  </a:ext>
                </a:extLst>
              </p:cNvPr>
              <p:cNvSpPr txBox="1">
                <a:spLocks noRot="1" noChangeAspect="1" noMove="1" noResize="1" noEditPoints="1" noAdjustHandles="1" noChangeArrowheads="1" noChangeShapeType="1" noTextEdit="1"/>
              </p:cNvSpPr>
              <p:nvPr/>
            </p:nvSpPr>
            <p:spPr>
              <a:xfrm>
                <a:off x="69574" y="101600"/>
                <a:ext cx="11867322" cy="6709529"/>
              </a:xfrm>
              <a:prstGeom prst="rect">
                <a:avLst/>
              </a:prstGeom>
              <a:blipFill>
                <a:blip r:embed="rId2"/>
                <a:stretch>
                  <a:fillRect l="-411" t="-1182" r="-565"/>
                </a:stretch>
              </a:blipFill>
            </p:spPr>
            <p:txBody>
              <a:bodyPr/>
              <a:lstStyle/>
              <a:p>
                <a:r>
                  <a:rPr lang="en-US">
                    <a:noFill/>
                  </a:rPr>
                  <a:t> </a:t>
                </a:r>
              </a:p>
            </p:txBody>
          </p:sp>
        </mc:Fallback>
      </mc:AlternateContent>
    </p:spTree>
    <p:extLst>
      <p:ext uri="{BB962C8B-B14F-4D97-AF65-F5344CB8AC3E}">
        <p14:creationId xmlns:p14="http://schemas.microsoft.com/office/powerpoint/2010/main" val="452167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44AF2-FE19-4CAC-97ED-0B417A557D29}"/>
              </a:ext>
            </a:extLst>
          </p:cNvPr>
          <p:cNvPicPr/>
          <p:nvPr/>
        </p:nvPicPr>
        <p:blipFill rotWithShape="1">
          <a:blip r:embed="rId2" cstate="print">
            <a:extLst>
              <a:ext uri="{28A0092B-C50C-407E-A947-70E740481C1C}">
                <a14:useLocalDpi xmlns:a14="http://schemas.microsoft.com/office/drawing/2010/main" val="0"/>
              </a:ext>
            </a:extLst>
          </a:blip>
          <a:srcRect l="4159" t="1443" r="12117" b="1458"/>
          <a:stretch/>
        </p:blipFill>
        <p:spPr bwMode="auto">
          <a:xfrm rot="16200000">
            <a:off x="4016085" y="-1170119"/>
            <a:ext cx="6064568" cy="9732328"/>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7D768F54-55E4-4C24-BFEF-B6C8E45A0F5F}"/>
              </a:ext>
            </a:extLst>
          </p:cNvPr>
          <p:cNvSpPr/>
          <p:nvPr/>
        </p:nvSpPr>
        <p:spPr>
          <a:xfrm>
            <a:off x="-5797" y="-71022"/>
            <a:ext cx="11920331" cy="923330"/>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Case Study of Mid-Latitude Deep TTL-Like Case: Conventional RO profiles from PAZ of temperatures from 30 January 2023 at 17:29 Local Time (LT) at 37.3°N, 120°W, east of Oakland, CA by about 2.2° with a vertical resolution of 0.1 km. This profile followed the passage of a cold upper-level trough of low pressure, imprinting a deep TTL!</a:t>
            </a:r>
            <a:endParaRPr lang="en-US" dirty="0"/>
          </a:p>
        </p:txBody>
      </p:sp>
      <p:sp>
        <p:nvSpPr>
          <p:cNvPr id="7" name="TextBox 6">
            <a:extLst>
              <a:ext uri="{FF2B5EF4-FFF2-40B4-BE49-F238E27FC236}">
                <a16:creationId xmlns:a16="http://schemas.microsoft.com/office/drawing/2014/main" id="{EF522231-91A4-4E55-B991-E4F5620A1615}"/>
              </a:ext>
            </a:extLst>
          </p:cNvPr>
          <p:cNvSpPr txBox="1"/>
          <p:nvPr/>
        </p:nvSpPr>
        <p:spPr>
          <a:xfrm>
            <a:off x="0" y="2799547"/>
            <a:ext cx="2056310" cy="3970318"/>
          </a:xfrm>
          <a:prstGeom prst="rect">
            <a:avLst/>
          </a:prstGeom>
          <a:noFill/>
        </p:spPr>
        <p:txBody>
          <a:bodyPr wrap="square" rtlCol="0">
            <a:spAutoFit/>
          </a:bodyPr>
          <a:lstStyle/>
          <a:p>
            <a:r>
              <a:rPr lang="en-US" dirty="0"/>
              <a:t>*Note on </a:t>
            </a:r>
            <a:r>
              <a:rPr lang="en-US" dirty="0" err="1"/>
              <a:t>Singlular</a:t>
            </a:r>
            <a:r>
              <a:rPr lang="en-US" dirty="0"/>
              <a:t> Spectrum Analysis (SSA): While typically used for time series, we employ it here for vertical profiles of temperature. SSA is related to the eigenvalue spectrum in SVD; we use it here as a noise reduction technique.</a:t>
            </a:r>
          </a:p>
        </p:txBody>
      </p:sp>
      <p:sp>
        <p:nvSpPr>
          <p:cNvPr id="8" name="Right Brace 7">
            <a:extLst>
              <a:ext uri="{FF2B5EF4-FFF2-40B4-BE49-F238E27FC236}">
                <a16:creationId xmlns:a16="http://schemas.microsoft.com/office/drawing/2014/main" id="{475EA5A3-66E1-49D8-923F-23253CDD1506}"/>
              </a:ext>
            </a:extLst>
          </p:cNvPr>
          <p:cNvSpPr/>
          <p:nvPr/>
        </p:nvSpPr>
        <p:spPr>
          <a:xfrm>
            <a:off x="6734001" y="3705983"/>
            <a:ext cx="585927" cy="11067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517B32F-2F90-4DC1-85B2-25A31A1CD07F}"/>
              </a:ext>
            </a:extLst>
          </p:cNvPr>
          <p:cNvSpPr txBox="1"/>
          <p:nvPr/>
        </p:nvSpPr>
        <p:spPr>
          <a:xfrm>
            <a:off x="7215809" y="3843871"/>
            <a:ext cx="1331844" cy="830997"/>
          </a:xfrm>
          <a:prstGeom prst="rect">
            <a:avLst/>
          </a:prstGeom>
          <a:noFill/>
        </p:spPr>
        <p:txBody>
          <a:bodyPr wrap="square" rtlCol="0">
            <a:spAutoFit/>
          </a:bodyPr>
          <a:lstStyle/>
          <a:p>
            <a:r>
              <a:rPr lang="en-US" sz="2400" b="1" dirty="0"/>
              <a:t>Deep TTL!</a:t>
            </a:r>
          </a:p>
        </p:txBody>
      </p:sp>
    </p:spTree>
    <p:extLst>
      <p:ext uri="{BB962C8B-B14F-4D97-AF65-F5344CB8AC3E}">
        <p14:creationId xmlns:p14="http://schemas.microsoft.com/office/powerpoint/2010/main" val="201385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7069-E090-41FF-A89A-83C536B9F2FE}"/>
              </a:ext>
            </a:extLst>
          </p:cNvPr>
          <p:cNvPicPr/>
          <p:nvPr/>
        </p:nvPicPr>
        <p:blipFill rotWithShape="1">
          <a:blip r:embed="rId2" cstate="print">
            <a:extLst>
              <a:ext uri="{28A0092B-C50C-407E-A947-70E740481C1C}">
                <a14:useLocalDpi xmlns:a14="http://schemas.microsoft.com/office/drawing/2010/main" val="0"/>
              </a:ext>
            </a:extLst>
          </a:blip>
          <a:srcRect l="8333" r="10417" b="49009"/>
          <a:stretch/>
        </p:blipFill>
        <p:spPr>
          <a:xfrm>
            <a:off x="123827" y="1164273"/>
            <a:ext cx="5400674" cy="4379277"/>
          </a:xfrm>
          <a:prstGeom prst="rect">
            <a:avLst/>
          </a:prstGeom>
        </p:spPr>
      </p:pic>
      <p:pic>
        <p:nvPicPr>
          <p:cNvPr id="3" name="Picture 2">
            <a:extLst>
              <a:ext uri="{FF2B5EF4-FFF2-40B4-BE49-F238E27FC236}">
                <a16:creationId xmlns:a16="http://schemas.microsoft.com/office/drawing/2014/main" id="{FFDE3035-90C8-4400-B82D-9097531A67D8}"/>
              </a:ext>
            </a:extLst>
          </p:cNvPr>
          <p:cNvPicPr/>
          <p:nvPr/>
        </p:nvPicPr>
        <p:blipFill rotWithShape="1">
          <a:blip r:embed="rId2" cstate="print">
            <a:extLst>
              <a:ext uri="{28A0092B-C50C-407E-A947-70E740481C1C}">
                <a14:useLocalDpi xmlns:a14="http://schemas.microsoft.com/office/drawing/2010/main" val="0"/>
              </a:ext>
            </a:extLst>
          </a:blip>
          <a:srcRect l="8333" t="50975" r="10417" b="110"/>
          <a:stretch/>
        </p:blipFill>
        <p:spPr>
          <a:xfrm>
            <a:off x="5743576" y="1277461"/>
            <a:ext cx="5400674" cy="4152900"/>
          </a:xfrm>
          <a:prstGeom prst="rect">
            <a:avLst/>
          </a:prstGeom>
        </p:spPr>
      </p:pic>
      <p:sp>
        <p:nvSpPr>
          <p:cNvPr id="4" name="TextBox 3">
            <a:extLst>
              <a:ext uri="{FF2B5EF4-FFF2-40B4-BE49-F238E27FC236}">
                <a16:creationId xmlns:a16="http://schemas.microsoft.com/office/drawing/2014/main" id="{3565CA19-C78A-4126-AB5A-5E5DFA1B9F53}"/>
              </a:ext>
            </a:extLst>
          </p:cNvPr>
          <p:cNvSpPr txBox="1"/>
          <p:nvPr/>
        </p:nvSpPr>
        <p:spPr>
          <a:xfrm>
            <a:off x="123827" y="79513"/>
            <a:ext cx="11922399" cy="830997"/>
          </a:xfrm>
          <a:prstGeom prst="rect">
            <a:avLst/>
          </a:prstGeom>
          <a:noFill/>
        </p:spPr>
        <p:txBody>
          <a:bodyPr wrap="square" rtlCol="0">
            <a:spAutoFit/>
          </a:bodyPr>
          <a:lstStyle/>
          <a:p>
            <a:pPr algn="ctr"/>
            <a:r>
              <a:rPr lang="en-US" sz="2400" dirty="0"/>
              <a:t>Case study over San Diego (30 Jan 2023) just prior to and during the passage of an upper-level trough with precipitation and a reduction in (first) tropopause height</a:t>
            </a:r>
          </a:p>
        </p:txBody>
      </p:sp>
      <p:sp>
        <p:nvSpPr>
          <p:cNvPr id="5" name="TextBox 4">
            <a:extLst>
              <a:ext uri="{FF2B5EF4-FFF2-40B4-BE49-F238E27FC236}">
                <a16:creationId xmlns:a16="http://schemas.microsoft.com/office/drawing/2014/main" id="{45F2ED77-FEC1-46E3-B758-88D17972253B}"/>
              </a:ext>
            </a:extLst>
          </p:cNvPr>
          <p:cNvSpPr txBox="1"/>
          <p:nvPr/>
        </p:nvSpPr>
        <p:spPr>
          <a:xfrm>
            <a:off x="6096000" y="5543550"/>
            <a:ext cx="5950226" cy="1200329"/>
          </a:xfrm>
          <a:prstGeom prst="rect">
            <a:avLst/>
          </a:prstGeom>
          <a:noFill/>
        </p:spPr>
        <p:txBody>
          <a:bodyPr wrap="square" rtlCol="0">
            <a:spAutoFit/>
          </a:bodyPr>
          <a:lstStyle/>
          <a:p>
            <a:r>
              <a:rPr lang="en-US" sz="2400" dirty="0"/>
              <a:t>Strong and relatively shallow LRMAX associated with the top of a moderate to strong precipitation layer by the afternoon</a:t>
            </a:r>
          </a:p>
        </p:txBody>
      </p:sp>
      <p:cxnSp>
        <p:nvCxnSpPr>
          <p:cNvPr id="7" name="Straight Arrow Connector 6">
            <a:extLst>
              <a:ext uri="{FF2B5EF4-FFF2-40B4-BE49-F238E27FC236}">
                <a16:creationId xmlns:a16="http://schemas.microsoft.com/office/drawing/2014/main" id="{A6C62975-DAAA-4818-AD21-4BE6571C5956}"/>
              </a:ext>
            </a:extLst>
          </p:cNvPr>
          <p:cNvCxnSpPr/>
          <p:nvPr/>
        </p:nvCxnSpPr>
        <p:spPr>
          <a:xfrm flipV="1">
            <a:off x="6907696" y="4144617"/>
            <a:ext cx="427382" cy="139893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03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F8B83-1180-44BC-931C-DA0253180EEE}"/>
              </a:ext>
            </a:extLst>
          </p:cNvPr>
          <p:cNvPicPr>
            <a:picLocks noChangeAspect="1"/>
          </p:cNvPicPr>
          <p:nvPr/>
        </p:nvPicPr>
        <p:blipFill>
          <a:blip r:embed="rId2"/>
          <a:stretch>
            <a:fillRect/>
          </a:stretch>
        </p:blipFill>
        <p:spPr>
          <a:xfrm>
            <a:off x="32084" y="642488"/>
            <a:ext cx="5823284" cy="3356572"/>
          </a:xfrm>
          <a:prstGeom prst="rect">
            <a:avLst/>
          </a:prstGeom>
        </p:spPr>
      </p:pic>
      <p:sp>
        <p:nvSpPr>
          <p:cNvPr id="6" name="TextBox 5">
            <a:extLst>
              <a:ext uri="{FF2B5EF4-FFF2-40B4-BE49-F238E27FC236}">
                <a16:creationId xmlns:a16="http://schemas.microsoft.com/office/drawing/2014/main" id="{D02DF818-1D8A-4048-AAB6-2FFDE8B9AA53}"/>
              </a:ext>
            </a:extLst>
          </p:cNvPr>
          <p:cNvSpPr txBox="1"/>
          <p:nvPr/>
        </p:nvSpPr>
        <p:spPr>
          <a:xfrm>
            <a:off x="0" y="-3843"/>
            <a:ext cx="5823284" cy="646331"/>
          </a:xfrm>
          <a:prstGeom prst="rect">
            <a:avLst/>
          </a:prstGeom>
          <a:noFill/>
        </p:spPr>
        <p:txBody>
          <a:bodyPr wrap="square" rtlCol="0">
            <a:spAutoFit/>
          </a:bodyPr>
          <a:lstStyle/>
          <a:p>
            <a:pPr algn="ctr"/>
            <a:r>
              <a:rPr lang="en-US" dirty="0"/>
              <a:t>12Z 30 Jan 2023 (4 a.m. LT) Echo Top Heights over Southern CA, showing shallow (3-4 km) heights over San Diego</a:t>
            </a:r>
          </a:p>
        </p:txBody>
      </p:sp>
      <p:pic>
        <p:nvPicPr>
          <p:cNvPr id="7" name="Picture 6">
            <a:extLst>
              <a:ext uri="{FF2B5EF4-FFF2-40B4-BE49-F238E27FC236}">
                <a16:creationId xmlns:a16="http://schemas.microsoft.com/office/drawing/2014/main" id="{24B75284-84E3-4901-9EF6-7667751CBCCC}"/>
              </a:ext>
            </a:extLst>
          </p:cNvPr>
          <p:cNvPicPr>
            <a:picLocks noChangeAspect="1"/>
          </p:cNvPicPr>
          <p:nvPr/>
        </p:nvPicPr>
        <p:blipFill>
          <a:blip r:embed="rId3"/>
          <a:stretch>
            <a:fillRect/>
          </a:stretch>
        </p:blipFill>
        <p:spPr>
          <a:xfrm>
            <a:off x="6007769" y="642488"/>
            <a:ext cx="6073538" cy="3356572"/>
          </a:xfrm>
          <a:prstGeom prst="rect">
            <a:avLst/>
          </a:prstGeom>
        </p:spPr>
      </p:pic>
      <p:sp>
        <p:nvSpPr>
          <p:cNvPr id="8" name="TextBox 7">
            <a:extLst>
              <a:ext uri="{FF2B5EF4-FFF2-40B4-BE49-F238E27FC236}">
                <a16:creationId xmlns:a16="http://schemas.microsoft.com/office/drawing/2014/main" id="{F55960C3-5E78-44D8-9930-F0C93F403381}"/>
              </a:ext>
            </a:extLst>
          </p:cNvPr>
          <p:cNvSpPr txBox="1"/>
          <p:nvPr/>
        </p:nvSpPr>
        <p:spPr>
          <a:xfrm>
            <a:off x="5887452" y="0"/>
            <a:ext cx="5823284" cy="646331"/>
          </a:xfrm>
          <a:prstGeom prst="rect">
            <a:avLst/>
          </a:prstGeom>
          <a:noFill/>
        </p:spPr>
        <p:txBody>
          <a:bodyPr wrap="square" rtlCol="0">
            <a:spAutoFit/>
          </a:bodyPr>
          <a:lstStyle/>
          <a:p>
            <a:pPr algn="ctr"/>
            <a:r>
              <a:rPr lang="en-US" dirty="0"/>
              <a:t>00Z 31 Jan 2023 (4 p.m. LT 30 Jan) Echo Top Heights over Southern CA, showing deeper heights than 12 hours earlier</a:t>
            </a:r>
          </a:p>
        </p:txBody>
      </p:sp>
      <p:sp>
        <p:nvSpPr>
          <p:cNvPr id="20" name="TextBox 19">
            <a:extLst>
              <a:ext uri="{FF2B5EF4-FFF2-40B4-BE49-F238E27FC236}">
                <a16:creationId xmlns:a16="http://schemas.microsoft.com/office/drawing/2014/main" id="{455BE004-0FE3-4B36-BDE1-FF93ADF0AFF5}"/>
              </a:ext>
            </a:extLst>
          </p:cNvPr>
          <p:cNvSpPr txBox="1"/>
          <p:nvPr/>
        </p:nvSpPr>
        <p:spPr>
          <a:xfrm>
            <a:off x="-62262" y="4007525"/>
            <a:ext cx="1353652" cy="2031325"/>
          </a:xfrm>
          <a:prstGeom prst="rect">
            <a:avLst/>
          </a:prstGeom>
          <a:noFill/>
        </p:spPr>
        <p:txBody>
          <a:bodyPr wrap="square" rtlCol="0">
            <a:spAutoFit/>
          </a:bodyPr>
          <a:lstStyle/>
          <a:p>
            <a:pPr algn="ctr"/>
            <a:r>
              <a:rPr lang="en-US" dirty="0"/>
              <a:t>Inversion around 4km corresponds with shallow echo tops around 12Z</a:t>
            </a:r>
          </a:p>
        </p:txBody>
      </p:sp>
      <p:sp>
        <p:nvSpPr>
          <p:cNvPr id="21" name="TextBox 20">
            <a:extLst>
              <a:ext uri="{FF2B5EF4-FFF2-40B4-BE49-F238E27FC236}">
                <a16:creationId xmlns:a16="http://schemas.microsoft.com/office/drawing/2014/main" id="{603DF6E7-140D-4B59-9BF0-3C4FAC736C79}"/>
              </a:ext>
            </a:extLst>
          </p:cNvPr>
          <p:cNvSpPr txBox="1"/>
          <p:nvPr/>
        </p:nvSpPr>
        <p:spPr>
          <a:xfrm>
            <a:off x="6628848" y="4007525"/>
            <a:ext cx="1353652" cy="2585323"/>
          </a:xfrm>
          <a:prstGeom prst="rect">
            <a:avLst/>
          </a:prstGeom>
          <a:noFill/>
        </p:spPr>
        <p:txBody>
          <a:bodyPr wrap="square" rtlCol="0">
            <a:spAutoFit/>
          </a:bodyPr>
          <a:lstStyle/>
          <a:p>
            <a:pPr algn="ctr"/>
            <a:r>
              <a:rPr lang="en-US" dirty="0"/>
              <a:t>No inversion and deeper echo tops by the afternoon of 30 Jan up to about 6 km, close to LRMAX </a:t>
            </a:r>
          </a:p>
        </p:txBody>
      </p:sp>
      <p:pic>
        <p:nvPicPr>
          <p:cNvPr id="13" name="Picture 12">
            <a:extLst>
              <a:ext uri="{FF2B5EF4-FFF2-40B4-BE49-F238E27FC236}">
                <a16:creationId xmlns:a16="http://schemas.microsoft.com/office/drawing/2014/main" id="{1FDD565C-8932-41AC-A1AC-37BE5EB54A28}"/>
              </a:ext>
            </a:extLst>
          </p:cNvPr>
          <p:cNvPicPr/>
          <p:nvPr/>
        </p:nvPicPr>
        <p:blipFill rotWithShape="1">
          <a:blip r:embed="rId4" cstate="print">
            <a:extLst>
              <a:ext uri="{28A0092B-C50C-407E-A947-70E740481C1C}">
                <a14:useLocalDpi xmlns:a14="http://schemas.microsoft.com/office/drawing/2010/main" val="0"/>
              </a:ext>
            </a:extLst>
          </a:blip>
          <a:srcRect l="8333" t="50975" r="10417" b="110"/>
          <a:stretch/>
        </p:blipFill>
        <p:spPr>
          <a:xfrm>
            <a:off x="1379624" y="3999061"/>
            <a:ext cx="3550466" cy="2770039"/>
          </a:xfrm>
          <a:prstGeom prst="rect">
            <a:avLst/>
          </a:prstGeom>
        </p:spPr>
      </p:pic>
      <p:cxnSp>
        <p:nvCxnSpPr>
          <p:cNvPr id="14" name="Straight Arrow Connector 13">
            <a:extLst>
              <a:ext uri="{FF2B5EF4-FFF2-40B4-BE49-F238E27FC236}">
                <a16:creationId xmlns:a16="http://schemas.microsoft.com/office/drawing/2014/main" id="{AAFE995B-F513-4F86-A9E0-1065856D6321}"/>
              </a:ext>
            </a:extLst>
          </p:cNvPr>
          <p:cNvCxnSpPr>
            <a:cxnSpLocks/>
          </p:cNvCxnSpPr>
          <p:nvPr/>
        </p:nvCxnSpPr>
        <p:spPr>
          <a:xfrm flipV="1">
            <a:off x="4232536" y="2892267"/>
            <a:ext cx="220421" cy="3146583"/>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F1A8737-AF4E-4122-8625-11A8C2EC9508}"/>
              </a:ext>
            </a:extLst>
          </p:cNvPr>
          <p:cNvPicPr/>
          <p:nvPr/>
        </p:nvPicPr>
        <p:blipFill rotWithShape="1">
          <a:blip r:embed="rId4" cstate="print">
            <a:extLst>
              <a:ext uri="{28A0092B-C50C-407E-A947-70E740481C1C}">
                <a14:useLocalDpi xmlns:a14="http://schemas.microsoft.com/office/drawing/2010/main" val="0"/>
              </a:ext>
            </a:extLst>
          </a:blip>
          <a:srcRect l="8333" t="50975" r="10417" b="110"/>
          <a:stretch/>
        </p:blipFill>
        <p:spPr>
          <a:xfrm>
            <a:off x="7988343" y="3927456"/>
            <a:ext cx="3550466" cy="2930544"/>
          </a:xfrm>
          <a:prstGeom prst="rect">
            <a:avLst/>
          </a:prstGeom>
        </p:spPr>
      </p:pic>
      <p:cxnSp>
        <p:nvCxnSpPr>
          <p:cNvPr id="18" name="Straight Arrow Connector 17">
            <a:extLst>
              <a:ext uri="{FF2B5EF4-FFF2-40B4-BE49-F238E27FC236}">
                <a16:creationId xmlns:a16="http://schemas.microsoft.com/office/drawing/2014/main" id="{CE3322EC-3B9C-46F8-9CAE-0147CBA17FD3}"/>
              </a:ext>
            </a:extLst>
          </p:cNvPr>
          <p:cNvCxnSpPr>
            <a:cxnSpLocks/>
          </p:cNvCxnSpPr>
          <p:nvPr/>
        </p:nvCxnSpPr>
        <p:spPr>
          <a:xfrm flipV="1">
            <a:off x="9041363" y="3035300"/>
            <a:ext cx="722213" cy="2913516"/>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950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9AC0B-7791-4469-A23E-FC102496660F}"/>
              </a:ext>
            </a:extLst>
          </p:cNvPr>
          <p:cNvPicPr/>
          <p:nvPr/>
        </p:nvPicPr>
        <p:blipFill rotWithShape="1">
          <a:blip r:embed="rId2" cstate="print">
            <a:extLst>
              <a:ext uri="{28A0092B-C50C-407E-A947-70E740481C1C}">
                <a14:useLocalDpi xmlns:a14="http://schemas.microsoft.com/office/drawing/2010/main" val="0"/>
              </a:ext>
            </a:extLst>
          </a:blip>
          <a:srcRect l="3778" b="47794"/>
          <a:stretch/>
        </p:blipFill>
        <p:spPr>
          <a:xfrm>
            <a:off x="0" y="1791929"/>
            <a:ext cx="6362700" cy="4996497"/>
          </a:xfrm>
          <a:prstGeom prst="rect">
            <a:avLst/>
          </a:prstGeom>
        </p:spPr>
      </p:pic>
      <p:pic>
        <p:nvPicPr>
          <p:cNvPr id="3" name="Picture 2">
            <a:extLst>
              <a:ext uri="{FF2B5EF4-FFF2-40B4-BE49-F238E27FC236}">
                <a16:creationId xmlns:a16="http://schemas.microsoft.com/office/drawing/2014/main" id="{44219A2B-52AB-4AFB-8B2F-C353CE672FEE}"/>
              </a:ext>
            </a:extLst>
          </p:cNvPr>
          <p:cNvPicPr/>
          <p:nvPr/>
        </p:nvPicPr>
        <p:blipFill rotWithShape="1">
          <a:blip r:embed="rId2" cstate="print">
            <a:extLst>
              <a:ext uri="{28A0092B-C50C-407E-A947-70E740481C1C}">
                <a14:useLocalDpi xmlns:a14="http://schemas.microsoft.com/office/drawing/2010/main" val="0"/>
              </a:ext>
            </a:extLst>
          </a:blip>
          <a:srcRect l="5383" t="52207" r="20732"/>
          <a:stretch/>
        </p:blipFill>
        <p:spPr>
          <a:xfrm>
            <a:off x="6496878" y="1791929"/>
            <a:ext cx="5591175" cy="4786947"/>
          </a:xfrm>
          <a:prstGeom prst="rect">
            <a:avLst/>
          </a:prstGeom>
        </p:spPr>
      </p:pic>
      <p:sp>
        <p:nvSpPr>
          <p:cNvPr id="5" name="TextBox 4">
            <a:extLst>
              <a:ext uri="{FF2B5EF4-FFF2-40B4-BE49-F238E27FC236}">
                <a16:creationId xmlns:a16="http://schemas.microsoft.com/office/drawing/2014/main" id="{2D4326D4-AB04-46CD-9D90-E1A4B32B4647}"/>
              </a:ext>
            </a:extLst>
          </p:cNvPr>
          <p:cNvSpPr txBox="1"/>
          <p:nvPr/>
        </p:nvSpPr>
        <p:spPr>
          <a:xfrm>
            <a:off x="188844" y="0"/>
            <a:ext cx="5277678" cy="1569660"/>
          </a:xfrm>
          <a:prstGeom prst="rect">
            <a:avLst/>
          </a:prstGeom>
          <a:noFill/>
        </p:spPr>
        <p:txBody>
          <a:bodyPr wrap="square" rtlCol="0">
            <a:spAutoFit/>
          </a:bodyPr>
          <a:lstStyle/>
          <a:p>
            <a:r>
              <a:rPr lang="en-US" sz="2400" dirty="0"/>
              <a:t>Second relative LRMAX (around 14.5 km in the afternoon) but reduced in magnitude compared to primary LRMAX below the first tropopause</a:t>
            </a:r>
          </a:p>
        </p:txBody>
      </p:sp>
      <p:sp>
        <p:nvSpPr>
          <p:cNvPr id="7" name="TextBox 6">
            <a:extLst>
              <a:ext uri="{FF2B5EF4-FFF2-40B4-BE49-F238E27FC236}">
                <a16:creationId xmlns:a16="http://schemas.microsoft.com/office/drawing/2014/main" id="{C5FA7600-879D-4DBD-AC3D-06688EA9B02B}"/>
              </a:ext>
            </a:extLst>
          </p:cNvPr>
          <p:cNvSpPr txBox="1"/>
          <p:nvPr/>
        </p:nvSpPr>
        <p:spPr>
          <a:xfrm>
            <a:off x="6362700" y="69574"/>
            <a:ext cx="5725353" cy="923330"/>
          </a:xfrm>
          <a:prstGeom prst="rect">
            <a:avLst/>
          </a:prstGeom>
          <a:noFill/>
        </p:spPr>
        <p:txBody>
          <a:bodyPr wrap="square" rtlCol="0">
            <a:spAutoFit/>
          </a:bodyPr>
          <a:lstStyle/>
          <a:p>
            <a:r>
              <a:rPr lang="en-US" dirty="0"/>
              <a:t>∂LR/∂z Profiles, used to diagnose the modified CPT, shows the sharpness (and shallowness) of the tropopause in the afternoon (from GRACE) during the heaviest precipitation</a:t>
            </a:r>
          </a:p>
        </p:txBody>
      </p:sp>
      <p:sp>
        <p:nvSpPr>
          <p:cNvPr id="8" name="TextBox 7">
            <a:extLst>
              <a:ext uri="{FF2B5EF4-FFF2-40B4-BE49-F238E27FC236}">
                <a16:creationId xmlns:a16="http://schemas.microsoft.com/office/drawing/2014/main" id="{062EFA87-02A8-443F-9324-ADE0EE46467B}"/>
              </a:ext>
            </a:extLst>
          </p:cNvPr>
          <p:cNvSpPr txBox="1"/>
          <p:nvPr/>
        </p:nvSpPr>
        <p:spPr>
          <a:xfrm>
            <a:off x="10080349" y="4661451"/>
            <a:ext cx="2007704" cy="646331"/>
          </a:xfrm>
          <a:prstGeom prst="rect">
            <a:avLst/>
          </a:prstGeom>
          <a:noFill/>
        </p:spPr>
        <p:txBody>
          <a:bodyPr wrap="square" rtlCol="0">
            <a:spAutoFit/>
          </a:bodyPr>
          <a:lstStyle/>
          <a:p>
            <a:r>
              <a:rPr lang="en-US" dirty="0">
                <a:solidFill>
                  <a:srgbClr val="C00000"/>
                </a:solidFill>
              </a:rPr>
              <a:t>Approach of trough in afternoon!</a:t>
            </a:r>
          </a:p>
        </p:txBody>
      </p:sp>
    </p:spTree>
    <p:extLst>
      <p:ext uri="{BB962C8B-B14F-4D97-AF65-F5344CB8AC3E}">
        <p14:creationId xmlns:p14="http://schemas.microsoft.com/office/powerpoint/2010/main" val="3273693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5551A-30A9-4EF4-B237-88BA42896F5B}"/>
              </a:ext>
            </a:extLst>
          </p:cNvPr>
          <p:cNvPicPr/>
          <p:nvPr/>
        </p:nvPicPr>
        <p:blipFill rotWithShape="1">
          <a:blip r:embed="rId2">
            <a:extLst>
              <a:ext uri="{28A0092B-C50C-407E-A947-70E740481C1C}">
                <a14:useLocalDpi xmlns:a14="http://schemas.microsoft.com/office/drawing/2010/main" val="0"/>
              </a:ext>
            </a:extLst>
          </a:blip>
          <a:srcRect l="44872" r="16667" b="53838"/>
          <a:stretch/>
        </p:blipFill>
        <p:spPr bwMode="auto">
          <a:xfrm>
            <a:off x="0" y="2547316"/>
            <a:ext cx="5923281" cy="418147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EDBF574F-CFBC-48C6-A657-6AA5C91C85BE}"/>
              </a:ext>
            </a:extLst>
          </p:cNvPr>
          <p:cNvPicPr/>
          <p:nvPr/>
        </p:nvPicPr>
        <p:blipFill rotWithShape="1">
          <a:blip r:embed="rId2">
            <a:extLst>
              <a:ext uri="{28A0092B-C50C-407E-A947-70E740481C1C}">
                <a14:useLocalDpi xmlns:a14="http://schemas.microsoft.com/office/drawing/2010/main" val="0"/>
              </a:ext>
            </a:extLst>
          </a:blip>
          <a:srcRect l="44872" t="46162" r="16667" b="7675"/>
          <a:stretch/>
        </p:blipFill>
        <p:spPr bwMode="auto">
          <a:xfrm>
            <a:off x="6096000" y="2676524"/>
            <a:ext cx="6037581" cy="4181476"/>
          </a:xfrm>
          <a:prstGeom prst="rect">
            <a:avLst/>
          </a:prstGeom>
          <a:ln>
            <a:noFill/>
          </a:ln>
          <a:extLst>
            <a:ext uri="{53640926-AAD7-44D8-BBD7-CCE9431645EC}">
              <a14:shadowObscured xmlns:a14="http://schemas.microsoft.com/office/drawing/2010/main"/>
            </a:ext>
          </a:extLst>
        </p:spPr>
      </p:pic>
      <p:sp>
        <p:nvSpPr>
          <p:cNvPr id="4" name="Rectangle 3">
            <a:extLst>
              <a:ext uri="{FF2B5EF4-FFF2-40B4-BE49-F238E27FC236}">
                <a16:creationId xmlns:a16="http://schemas.microsoft.com/office/drawing/2014/main" id="{35E09443-6413-4959-A6B0-3AECD14B7530}"/>
              </a:ext>
            </a:extLst>
          </p:cNvPr>
          <p:cNvSpPr/>
          <p:nvPr/>
        </p:nvSpPr>
        <p:spPr>
          <a:xfrm>
            <a:off x="0" y="0"/>
            <a:ext cx="12192000" cy="2366353"/>
          </a:xfrm>
          <a:prstGeom prst="rect">
            <a:avLst/>
          </a:prstGeom>
        </p:spPr>
        <p:txBody>
          <a:bodyPr wrap="square">
            <a:spAutoFit/>
          </a:bodyPr>
          <a:lstStyle/>
          <a:p>
            <a:pPr algn="just">
              <a:lnSpc>
                <a:spcPct val="107000"/>
              </a:lnSpc>
            </a:pPr>
            <a:r>
              <a:rPr lang="en-US" sz="2800" dirty="0">
                <a:latin typeface="Times New Roman" panose="02020603050405020304" pitchFamily="18" charset="0"/>
                <a:ea typeface="Yu Mincho" panose="02020400000000000000" pitchFamily="18" charset="-128"/>
              </a:rPr>
              <a:t>Spire RO profiles from 1-5 December 2022 of defining either the tropopause or the bottom of the TTL. Small black dots represent the coldest level of the atmosphere, and small red dots the height of (∂LR/∂z)</a:t>
            </a:r>
            <a:r>
              <a:rPr lang="en-US" sz="2800" baseline="-25000" dirty="0">
                <a:latin typeface="Times New Roman" panose="02020603050405020304" pitchFamily="18" charset="0"/>
                <a:ea typeface="Yu Mincho" panose="02020400000000000000" pitchFamily="18" charset="-128"/>
              </a:rPr>
              <a:t>min</a:t>
            </a:r>
            <a:r>
              <a:rPr lang="en-US" sz="2800" dirty="0">
                <a:latin typeface="Times New Roman" panose="02020603050405020304" pitchFamily="18" charset="0"/>
                <a:ea typeface="Yu Mincho" panose="02020400000000000000" pitchFamily="18" charset="-128"/>
              </a:rPr>
              <a:t>, more related to the WMO LR tropopause. Also, 75</a:t>
            </a:r>
            <a:r>
              <a:rPr lang="en-US" sz="2800" baseline="30000" dirty="0">
                <a:latin typeface="Times New Roman" panose="02020603050405020304" pitchFamily="18" charset="0"/>
                <a:ea typeface="Yu Mincho" panose="02020400000000000000" pitchFamily="18" charset="-128"/>
              </a:rPr>
              <a:t>th</a:t>
            </a:r>
            <a:r>
              <a:rPr lang="en-US" sz="2800" dirty="0">
                <a:latin typeface="Times New Roman" panose="02020603050405020304" pitchFamily="18" charset="0"/>
                <a:ea typeface="Yu Mincho" panose="02020400000000000000" pitchFamily="18" charset="-128"/>
              </a:rPr>
              <a:t>/90</a:t>
            </a:r>
            <a:r>
              <a:rPr lang="en-US" sz="2800" baseline="30000" dirty="0">
                <a:latin typeface="Times New Roman" panose="02020603050405020304" pitchFamily="18" charset="0"/>
                <a:ea typeface="Yu Mincho" panose="02020400000000000000" pitchFamily="18" charset="-128"/>
              </a:rPr>
              <a:t>th</a:t>
            </a:r>
            <a:r>
              <a:rPr lang="en-US" sz="2800" dirty="0">
                <a:latin typeface="Times New Roman" panose="02020603050405020304" pitchFamily="18" charset="0"/>
                <a:ea typeface="Yu Mincho" panose="02020400000000000000" pitchFamily="18" charset="-128"/>
              </a:rPr>
              <a:t> percentiles in 6°lat bins from PAZ of CTOP from 2018-2020 December. Right: Same except June 2023 Spire and 2018-2021 June for PAZ. </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2208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4168E-DD4F-4845-AB39-6D6073803B30}"/>
              </a:ext>
            </a:extLst>
          </p:cNvPr>
          <p:cNvSpPr txBox="1"/>
          <p:nvPr/>
        </p:nvSpPr>
        <p:spPr>
          <a:xfrm>
            <a:off x="1" y="-2005"/>
            <a:ext cx="12192000" cy="8032968"/>
          </a:xfrm>
          <a:prstGeom prst="rect">
            <a:avLst/>
          </a:prstGeom>
          <a:noFill/>
        </p:spPr>
        <p:txBody>
          <a:bodyPr wrap="square" rtlCol="0">
            <a:spAutoFit/>
          </a:bodyPr>
          <a:lstStyle/>
          <a:p>
            <a:pPr algn="ctr"/>
            <a:r>
              <a:rPr lang="en-US" sz="3600" dirty="0"/>
              <a:t>Background on the Vertical Structure of the Atmosphere and Radio Occultation/Polarimetric RO (PRO)</a:t>
            </a:r>
          </a:p>
          <a:p>
            <a:r>
              <a:rPr lang="en-US" sz="2400" dirty="0"/>
              <a:t>●The lowest 1-2 km is the Planetary Boundary Layer has been well characterized by RO (von </a:t>
            </a:r>
            <a:r>
              <a:rPr lang="en-US" sz="2400" dirty="0" err="1"/>
              <a:t>Engeln</a:t>
            </a:r>
            <a:r>
              <a:rPr lang="en-US" sz="2400" dirty="0"/>
              <a:t> et al., 2005; </a:t>
            </a:r>
            <a:r>
              <a:rPr lang="en-US" sz="2400" dirty="0" err="1"/>
              <a:t>Kalmus</a:t>
            </a:r>
            <a:r>
              <a:rPr lang="en-US" sz="2400" dirty="0"/>
              <a:t> et al. 2022) and PBL top height variability versus low-level clouds from RO and MODIS/MISR (Kubar et al. 2020; Kubar et al. 2023 (latter manuscript under review))</a:t>
            </a:r>
          </a:p>
          <a:p>
            <a:endParaRPr lang="en-US" sz="2400" dirty="0"/>
          </a:p>
          <a:p>
            <a:r>
              <a:rPr lang="en-US" sz="2400" dirty="0"/>
              <a:t>●In the free troposphere where convective activity can dominate, the convective layer ends at the height that caps the top of convective clouds and, especially in the tropics, water vapor mixing ratios become low enough such that CO, CO</a:t>
            </a:r>
            <a:r>
              <a:rPr lang="en-US" sz="2400" baseline="-25000" dirty="0"/>
              <a:t>2</a:t>
            </a:r>
            <a:r>
              <a:rPr lang="en-US" sz="2400" dirty="0"/>
              <a:t> and O</a:t>
            </a:r>
            <a:r>
              <a:rPr lang="en-US" sz="2400" baseline="-25000" dirty="0"/>
              <a:t>3</a:t>
            </a:r>
            <a:r>
              <a:rPr lang="en-US" sz="2400" dirty="0"/>
              <a:t> dominate radiative heating </a:t>
            </a:r>
          </a:p>
          <a:p>
            <a:endParaRPr lang="en-US" sz="2400" dirty="0"/>
          </a:p>
          <a:p>
            <a:r>
              <a:rPr lang="en-US" sz="2400" dirty="0"/>
              <a:t>●This intermediate layer, called the Tropical Tropopause Layer (TTL), often is marked by detraining clouds near its base to the tropopause at the top – in the tropics this is usually the Cold Point Tropopause (CPT). However, when heating by O</a:t>
            </a:r>
            <a:r>
              <a:rPr lang="en-US" sz="2400" baseline="-25000" dirty="0"/>
              <a:t>3</a:t>
            </a:r>
            <a:r>
              <a:rPr lang="en-US" sz="2400" dirty="0"/>
              <a:t> is largely absent in the stratosphere in the winter high latitudes, the CPT may be discerned 20-30 km above the surface.</a:t>
            </a:r>
          </a:p>
          <a:p>
            <a:endParaRPr lang="en-US" sz="2400" dirty="0"/>
          </a:p>
          <a:p>
            <a:r>
              <a:rPr lang="en-US" sz="2400" dirty="0"/>
              <a:t>●PRO data, which provide concurrent information about hydrometeor profiles and thermodynamics, can provide new insights about vertical structure of clouds and stability</a:t>
            </a:r>
          </a:p>
          <a:p>
            <a:endParaRPr lang="en-US" sz="2400" dirty="0"/>
          </a:p>
          <a:p>
            <a:endParaRPr lang="en-US" sz="2400" dirty="0"/>
          </a:p>
          <a:p>
            <a:endParaRPr lang="en-US" sz="3600" dirty="0"/>
          </a:p>
        </p:txBody>
      </p:sp>
    </p:spTree>
    <p:extLst>
      <p:ext uri="{BB962C8B-B14F-4D97-AF65-F5344CB8AC3E}">
        <p14:creationId xmlns:p14="http://schemas.microsoft.com/office/powerpoint/2010/main" val="236234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9CAAA-DA6D-48F9-8722-726C8E467992}"/>
              </a:ext>
            </a:extLst>
          </p:cNvPr>
          <p:cNvPicPr/>
          <p:nvPr/>
        </p:nvPicPr>
        <p:blipFill rotWithShape="1">
          <a:blip r:embed="rId2" cstate="print">
            <a:extLst>
              <a:ext uri="{28A0092B-C50C-407E-A947-70E740481C1C}">
                <a14:useLocalDpi xmlns:a14="http://schemas.microsoft.com/office/drawing/2010/main" val="0"/>
              </a:ext>
            </a:extLst>
          </a:blip>
          <a:srcRect l="5235" t="8750" r="3633" b="51370"/>
          <a:stretch/>
        </p:blipFill>
        <p:spPr bwMode="auto">
          <a:xfrm>
            <a:off x="773112" y="659130"/>
            <a:ext cx="10645775" cy="5322570"/>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249356CD-BE91-4BA7-91F6-D924C0C8954E}"/>
              </a:ext>
            </a:extLst>
          </p:cNvPr>
          <p:cNvSpPr/>
          <p:nvPr/>
        </p:nvSpPr>
        <p:spPr>
          <a:xfrm>
            <a:off x="0" y="-47030"/>
            <a:ext cx="12192000" cy="707886"/>
          </a:xfrm>
          <a:prstGeom prst="rect">
            <a:avLst/>
          </a:prstGeom>
        </p:spPr>
        <p:txBody>
          <a:bodyPr wrap="square">
            <a:spAutoFit/>
          </a:bodyPr>
          <a:lstStyle/>
          <a:p>
            <a:pPr algn="ctr"/>
            <a:r>
              <a:rPr lang="en-US" sz="2000" b="1" dirty="0">
                <a:latin typeface="Times New Roman" panose="02020603050405020304" pitchFamily="18" charset="0"/>
                <a:ea typeface="Times New Roman" panose="02020603050405020304" pitchFamily="18" charset="0"/>
              </a:rPr>
              <a:t>Profiles in different tropical and mid-latitude regions demonstrating the relationships among cloud top height, [</a:t>
            </a:r>
            <a:r>
              <a:rPr lang="en-US" sz="2000" b="1" dirty="0" err="1">
                <a:latin typeface="Times New Roman" panose="02020603050405020304" pitchFamily="18" charset="0"/>
                <a:ea typeface="Times New Roman" panose="02020603050405020304" pitchFamily="18" charset="0"/>
              </a:rPr>
              <a:t>Δϕ</a:t>
            </a:r>
            <a:r>
              <a:rPr lang="en-US" sz="2000" b="1" dirty="0">
                <a:latin typeface="Times New Roman" panose="02020603050405020304" pitchFamily="18" charset="0"/>
                <a:ea typeface="Times New Roman" panose="02020603050405020304" pitchFamily="18" charset="0"/>
              </a:rPr>
              <a:t>]</a:t>
            </a:r>
            <a:r>
              <a:rPr lang="en-US" sz="2000" b="1" baseline="-25000" dirty="0">
                <a:latin typeface="Times New Roman" panose="02020603050405020304" pitchFamily="18" charset="0"/>
                <a:ea typeface="Times New Roman" panose="02020603050405020304" pitchFamily="18" charset="0"/>
              </a:rPr>
              <a:t>max</a:t>
            </a:r>
            <a:r>
              <a:rPr lang="en-US" sz="2000" b="1" dirty="0">
                <a:latin typeface="Times New Roman" panose="02020603050405020304" pitchFamily="18" charset="0"/>
                <a:ea typeface="Times New Roman" panose="02020603050405020304" pitchFamily="18" charset="0"/>
              </a:rPr>
              <a:t>, and LRMAX as estimated from ROHP profiles. [</a:t>
            </a:r>
            <a:r>
              <a:rPr lang="en-US" sz="2000" b="1" dirty="0" err="1">
                <a:latin typeface="Times New Roman" panose="02020603050405020304" pitchFamily="18" charset="0"/>
                <a:ea typeface="Times New Roman" panose="02020603050405020304" pitchFamily="18" charset="0"/>
              </a:rPr>
              <a:t>Δϕ</a:t>
            </a:r>
            <a:r>
              <a:rPr lang="en-US" sz="2000" b="1" dirty="0">
                <a:latin typeface="Times New Roman" panose="02020603050405020304" pitchFamily="18" charset="0"/>
                <a:ea typeface="Times New Roman" panose="02020603050405020304" pitchFamily="18" charset="0"/>
              </a:rPr>
              <a:t>]</a:t>
            </a:r>
            <a:r>
              <a:rPr lang="en-US" sz="2000" b="1" baseline="-25000" dirty="0">
                <a:latin typeface="Times New Roman" panose="02020603050405020304" pitchFamily="18" charset="0"/>
                <a:ea typeface="Times New Roman" panose="02020603050405020304" pitchFamily="18" charset="0"/>
              </a:rPr>
              <a:t>max </a:t>
            </a:r>
            <a:r>
              <a:rPr lang="en-US" sz="2000" b="1" dirty="0">
                <a:latin typeface="Times New Roman" panose="02020603050405020304" pitchFamily="18" charset="0"/>
                <a:ea typeface="Times New Roman" panose="02020603050405020304" pitchFamily="18" charset="0"/>
              </a:rPr>
              <a:t>is a proxy for precipitation strength</a:t>
            </a:r>
          </a:p>
        </p:txBody>
      </p:sp>
      <p:sp>
        <p:nvSpPr>
          <p:cNvPr id="4" name="TextBox 3">
            <a:extLst>
              <a:ext uri="{FF2B5EF4-FFF2-40B4-BE49-F238E27FC236}">
                <a16:creationId xmlns:a16="http://schemas.microsoft.com/office/drawing/2014/main" id="{E6155071-C696-4C8E-AAA4-3AD486E6BA74}"/>
              </a:ext>
            </a:extLst>
          </p:cNvPr>
          <p:cNvSpPr txBox="1"/>
          <p:nvPr/>
        </p:nvSpPr>
        <p:spPr>
          <a:xfrm>
            <a:off x="178904" y="5934670"/>
            <a:ext cx="11658600" cy="923330"/>
          </a:xfrm>
          <a:prstGeom prst="rect">
            <a:avLst/>
          </a:prstGeom>
          <a:noFill/>
        </p:spPr>
        <p:txBody>
          <a:bodyPr wrap="square" rtlCol="0">
            <a:spAutoFit/>
          </a:bodyPr>
          <a:lstStyle/>
          <a:p>
            <a:r>
              <a:rPr lang="en-US" dirty="0"/>
              <a:t>WP: Tropical West Pacific (5°N-15°N; 120°E-160°E), EP: Tropical East Pacific (5°N-15°N; 150°W-100°W); as per Kubar et al. (2007) and Back and Bretherton (2006), the WP has a more “top-heavy” vertical velocity and cloud profile, compared to the EP, which is associated with stronger SST gradients and a more prominent shallow and mid-level mode of convection </a:t>
            </a:r>
          </a:p>
        </p:txBody>
      </p:sp>
    </p:spTree>
    <p:extLst>
      <p:ext uri="{BB962C8B-B14F-4D97-AF65-F5344CB8AC3E}">
        <p14:creationId xmlns:p14="http://schemas.microsoft.com/office/powerpoint/2010/main" val="4145479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D77E2-0638-48BA-BD9E-B41F80AD9E57}"/>
              </a:ext>
            </a:extLst>
          </p:cNvPr>
          <p:cNvPicPr/>
          <p:nvPr/>
        </p:nvPicPr>
        <p:blipFill rotWithShape="1">
          <a:blip r:embed="rId2" cstate="print">
            <a:extLst>
              <a:ext uri="{28A0092B-C50C-407E-A947-70E740481C1C}">
                <a14:useLocalDpi xmlns:a14="http://schemas.microsoft.com/office/drawing/2010/main" val="0"/>
              </a:ext>
            </a:extLst>
          </a:blip>
          <a:srcRect l="5235" t="48372" r="3633" b="1676"/>
          <a:stretch/>
        </p:blipFill>
        <p:spPr bwMode="auto">
          <a:xfrm>
            <a:off x="315498" y="990600"/>
            <a:ext cx="11083925" cy="5867399"/>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7D5B2FD-4068-420E-AE6D-A87E9BE71F95}"/>
              </a:ext>
            </a:extLst>
          </p:cNvPr>
          <p:cNvSpPr txBox="1"/>
          <p:nvPr/>
        </p:nvSpPr>
        <p:spPr>
          <a:xfrm>
            <a:off x="69574" y="0"/>
            <a:ext cx="6202017" cy="1200329"/>
          </a:xfrm>
          <a:prstGeom prst="rect">
            <a:avLst/>
          </a:prstGeom>
          <a:noFill/>
        </p:spPr>
        <p:txBody>
          <a:bodyPr wrap="square" rtlCol="0">
            <a:spAutoFit/>
          </a:bodyPr>
          <a:lstStyle/>
          <a:p>
            <a:r>
              <a:rPr lang="en-US" dirty="0"/>
              <a:t>As the proxy for precipitation increases (</a:t>
            </a:r>
            <a:r>
              <a:rPr lang="el-GR" dirty="0"/>
              <a:t>Δφ</a:t>
            </a:r>
            <a:r>
              <a:rPr lang="en-US" dirty="0"/>
              <a:t>)</a:t>
            </a:r>
            <a:r>
              <a:rPr lang="en-US" baseline="-25000" dirty="0"/>
              <a:t>max</a:t>
            </a:r>
            <a:r>
              <a:rPr lang="en-US" dirty="0"/>
              <a:t>, cloud tops become deeper, regardless of region. There is a particularly strong distribution of CTOP at 13.5 km for WP for the heaviest precipitation</a:t>
            </a:r>
          </a:p>
        </p:txBody>
      </p:sp>
      <p:sp>
        <p:nvSpPr>
          <p:cNvPr id="4" name="Rectangle 3">
            <a:extLst>
              <a:ext uri="{FF2B5EF4-FFF2-40B4-BE49-F238E27FC236}">
                <a16:creationId xmlns:a16="http://schemas.microsoft.com/office/drawing/2014/main" id="{3D659C2F-B155-4964-9C21-89DED586DA0D}"/>
              </a:ext>
            </a:extLst>
          </p:cNvPr>
          <p:cNvSpPr/>
          <p:nvPr/>
        </p:nvSpPr>
        <p:spPr>
          <a:xfrm>
            <a:off x="6096000" y="0"/>
            <a:ext cx="6096000" cy="1200329"/>
          </a:xfrm>
          <a:prstGeom prst="rect">
            <a:avLst/>
          </a:prstGeom>
        </p:spPr>
        <p:txBody>
          <a:bodyPr>
            <a:spAutoFit/>
          </a:bodyPr>
          <a:lstStyle/>
          <a:p>
            <a:r>
              <a:rPr lang="en-US" dirty="0"/>
              <a:t>As the proxy for precipitation increases (</a:t>
            </a:r>
            <a:r>
              <a:rPr lang="el-GR" dirty="0"/>
              <a:t>Δφ</a:t>
            </a:r>
            <a:r>
              <a:rPr lang="en-US" dirty="0"/>
              <a:t>)</a:t>
            </a:r>
            <a:r>
              <a:rPr lang="en-US" baseline="-25000" dirty="0"/>
              <a:t>max</a:t>
            </a:r>
            <a:r>
              <a:rPr lang="en-US" dirty="0"/>
              <a:t>, LRMAX also increases, though less strongly. The mode at 9.5 km for the tropics and 7.5 km for the subtropics/</a:t>
            </a:r>
            <a:r>
              <a:rPr lang="en-US" dirty="0" err="1"/>
              <a:t>extratropics</a:t>
            </a:r>
            <a:r>
              <a:rPr lang="en-US" dirty="0"/>
              <a:t> diminishes as precipitation increases.</a:t>
            </a:r>
          </a:p>
        </p:txBody>
      </p:sp>
    </p:spTree>
    <p:extLst>
      <p:ext uri="{BB962C8B-B14F-4D97-AF65-F5344CB8AC3E}">
        <p14:creationId xmlns:p14="http://schemas.microsoft.com/office/powerpoint/2010/main" val="202392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F360DC-C0B8-4843-BA3C-3EF335849EE9}"/>
              </a:ext>
            </a:extLst>
          </p:cNvPr>
          <p:cNvPicPr/>
          <p:nvPr/>
        </p:nvPicPr>
        <p:blipFill rotWithShape="1">
          <a:blip r:embed="rId2" cstate="print">
            <a:extLst>
              <a:ext uri="{28A0092B-C50C-407E-A947-70E740481C1C}">
                <a14:useLocalDpi xmlns:a14="http://schemas.microsoft.com/office/drawing/2010/main" val="0"/>
              </a:ext>
            </a:extLst>
          </a:blip>
          <a:srcRect l="11795" r="10513" b="47835"/>
          <a:stretch/>
        </p:blipFill>
        <p:spPr bwMode="auto">
          <a:xfrm>
            <a:off x="200134" y="1938992"/>
            <a:ext cx="5304790" cy="486156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8A131F85-011C-43BE-AD2D-3F943337FCAE}"/>
              </a:ext>
            </a:extLst>
          </p:cNvPr>
          <p:cNvPicPr/>
          <p:nvPr/>
        </p:nvPicPr>
        <p:blipFill rotWithShape="1">
          <a:blip r:embed="rId2" cstate="print">
            <a:extLst>
              <a:ext uri="{28A0092B-C50C-407E-A947-70E740481C1C}">
                <a14:useLocalDpi xmlns:a14="http://schemas.microsoft.com/office/drawing/2010/main" val="0"/>
              </a:ext>
            </a:extLst>
          </a:blip>
          <a:srcRect l="11795" t="51934" r="10513"/>
          <a:stretch/>
        </p:blipFill>
        <p:spPr bwMode="auto">
          <a:xfrm>
            <a:off x="6038849" y="2257593"/>
            <a:ext cx="6076315" cy="4433888"/>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C83CF63-639B-43A4-AED7-E1356AC147CC}"/>
              </a:ext>
            </a:extLst>
          </p:cNvPr>
          <p:cNvSpPr txBox="1"/>
          <p:nvPr/>
        </p:nvSpPr>
        <p:spPr>
          <a:xfrm>
            <a:off x="119269" y="0"/>
            <a:ext cx="5466521" cy="1938992"/>
          </a:xfrm>
          <a:prstGeom prst="rect">
            <a:avLst/>
          </a:prstGeom>
          <a:noFill/>
        </p:spPr>
        <p:txBody>
          <a:bodyPr wrap="square" rtlCol="0">
            <a:spAutoFit/>
          </a:bodyPr>
          <a:lstStyle/>
          <a:p>
            <a:r>
              <a:rPr lang="en-US" sz="2400" dirty="0"/>
              <a:t>Mean Relationship of CTOP vs LRMAX for mean </a:t>
            </a:r>
            <a:r>
              <a:rPr lang="en-US" sz="2400" dirty="0" err="1"/>
              <a:t>lat</a:t>
            </a:r>
            <a:r>
              <a:rPr lang="en-US" sz="2400" dirty="0"/>
              <a:t>/</a:t>
            </a:r>
            <a:r>
              <a:rPr lang="en-US" sz="2400" dirty="0" err="1"/>
              <a:t>lon</a:t>
            </a:r>
            <a:r>
              <a:rPr lang="en-US" sz="2400" dirty="0"/>
              <a:t> bins for the low-latitudes for profiles in which (</a:t>
            </a:r>
            <a:r>
              <a:rPr lang="el-GR" sz="2400" dirty="0"/>
              <a:t>Δφ</a:t>
            </a:r>
            <a:r>
              <a:rPr lang="en-US" sz="2400" dirty="0"/>
              <a:t>)</a:t>
            </a:r>
            <a:r>
              <a:rPr lang="en-US" sz="2400" baseline="-25000" dirty="0"/>
              <a:t>max </a:t>
            </a:r>
            <a:r>
              <a:rPr lang="en-US" sz="2400" dirty="0"/>
              <a:t>&gt; 10 mm. CTOP is about 2 km below LRMAX but there is a strong one-to-one relationship</a:t>
            </a:r>
          </a:p>
        </p:txBody>
      </p:sp>
      <p:sp>
        <p:nvSpPr>
          <p:cNvPr id="6" name="TextBox 5">
            <a:extLst>
              <a:ext uri="{FF2B5EF4-FFF2-40B4-BE49-F238E27FC236}">
                <a16:creationId xmlns:a16="http://schemas.microsoft.com/office/drawing/2014/main" id="{694B9556-CB40-4E14-9E5A-6AAD8BE5D51E}"/>
              </a:ext>
            </a:extLst>
          </p:cNvPr>
          <p:cNvSpPr txBox="1"/>
          <p:nvPr/>
        </p:nvSpPr>
        <p:spPr>
          <a:xfrm>
            <a:off x="6343745" y="-50731"/>
            <a:ext cx="5466521" cy="2308324"/>
          </a:xfrm>
          <a:prstGeom prst="rect">
            <a:avLst/>
          </a:prstGeom>
          <a:noFill/>
        </p:spPr>
        <p:txBody>
          <a:bodyPr wrap="square" rtlCol="0">
            <a:spAutoFit/>
          </a:bodyPr>
          <a:lstStyle/>
          <a:p>
            <a:r>
              <a:rPr lang="en-US" sz="2400" dirty="0"/>
              <a:t>Here, we examine whether or not reducing the threshold above which to deem a cloud top from 1 mm to lower values reduces the mean difference from LRMAX. </a:t>
            </a:r>
            <a:r>
              <a:rPr lang="en-US" sz="2400" dirty="0">
                <a:solidFill>
                  <a:srgbClr val="FF0000"/>
                </a:solidFill>
              </a:rPr>
              <a:t> Spoiler: It does, but at the expense of reduced sensitivity to LRMAX!</a:t>
            </a:r>
            <a:endParaRPr lang="en-US" sz="2400" dirty="0"/>
          </a:p>
        </p:txBody>
      </p:sp>
    </p:spTree>
    <p:extLst>
      <p:ext uri="{BB962C8B-B14F-4D97-AF65-F5344CB8AC3E}">
        <p14:creationId xmlns:p14="http://schemas.microsoft.com/office/powerpoint/2010/main" val="1200986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CB2B67-CE10-4D48-8FFC-DE03C16A6F42}"/>
              </a:ext>
            </a:extLst>
          </p:cNvPr>
          <p:cNvPicPr/>
          <p:nvPr/>
        </p:nvPicPr>
        <p:blipFill>
          <a:blip r:embed="rId2" cstate="print">
            <a:extLst>
              <a:ext uri="{28A0092B-C50C-407E-A947-70E740481C1C}">
                <a14:useLocalDpi xmlns:a14="http://schemas.microsoft.com/office/drawing/2010/main" val="0"/>
              </a:ext>
            </a:extLst>
          </a:blip>
          <a:srcRect l="13207" t="3750" r="17520" b="43750"/>
          <a:stretch>
            <a:fillRect/>
          </a:stretch>
        </p:blipFill>
        <p:spPr>
          <a:xfrm>
            <a:off x="2783680" y="1056635"/>
            <a:ext cx="6624640" cy="5642338"/>
          </a:xfrm>
          <a:prstGeom prst="rect">
            <a:avLst/>
          </a:prstGeom>
        </p:spPr>
      </p:pic>
      <p:sp>
        <p:nvSpPr>
          <p:cNvPr id="5" name="TextBox 4">
            <a:extLst>
              <a:ext uri="{FF2B5EF4-FFF2-40B4-BE49-F238E27FC236}">
                <a16:creationId xmlns:a16="http://schemas.microsoft.com/office/drawing/2014/main" id="{F351C9A6-48B2-4029-980C-52777D1D5474}"/>
              </a:ext>
            </a:extLst>
          </p:cNvPr>
          <p:cNvSpPr txBox="1"/>
          <p:nvPr/>
        </p:nvSpPr>
        <p:spPr>
          <a:xfrm>
            <a:off x="129209" y="0"/>
            <a:ext cx="11966713" cy="954107"/>
          </a:xfrm>
          <a:prstGeom prst="rect">
            <a:avLst/>
          </a:prstGeom>
          <a:noFill/>
        </p:spPr>
        <p:txBody>
          <a:bodyPr wrap="square" rtlCol="0">
            <a:spAutoFit/>
          </a:bodyPr>
          <a:lstStyle/>
          <a:p>
            <a:pPr algn="ctr"/>
            <a:r>
              <a:rPr lang="en-US" sz="2800" dirty="0"/>
              <a:t>Exercise Repeated for PAZ CTOP versus IMERG/GPM Brightness Temperature CTH – note the continued offset of about 2 km</a:t>
            </a:r>
          </a:p>
        </p:txBody>
      </p:sp>
    </p:spTree>
    <p:extLst>
      <p:ext uri="{BB962C8B-B14F-4D97-AF65-F5344CB8AC3E}">
        <p14:creationId xmlns:p14="http://schemas.microsoft.com/office/powerpoint/2010/main" val="274126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296D2-E444-4C36-9436-F8EE1A5B6F26}"/>
              </a:ext>
            </a:extLst>
          </p:cNvPr>
          <p:cNvPicPr>
            <a:picLocks noChangeAspect="1"/>
          </p:cNvPicPr>
          <p:nvPr/>
        </p:nvPicPr>
        <p:blipFill rotWithShape="1">
          <a:blip r:embed="rId2"/>
          <a:srcRect l="1831" t="11944" r="3267" b="9722"/>
          <a:stretch/>
        </p:blipFill>
        <p:spPr>
          <a:xfrm>
            <a:off x="5210174" y="101960"/>
            <a:ext cx="6229351" cy="6654079"/>
          </a:xfrm>
          <a:prstGeom prst="rect">
            <a:avLst/>
          </a:prstGeom>
        </p:spPr>
      </p:pic>
      <p:sp>
        <p:nvSpPr>
          <p:cNvPr id="3" name="TextBox 2">
            <a:extLst>
              <a:ext uri="{FF2B5EF4-FFF2-40B4-BE49-F238E27FC236}">
                <a16:creationId xmlns:a16="http://schemas.microsoft.com/office/drawing/2014/main" id="{03517BF6-6F07-4FBA-9F5C-DCDCB02FA91B}"/>
              </a:ext>
            </a:extLst>
          </p:cNvPr>
          <p:cNvSpPr txBox="1"/>
          <p:nvPr/>
        </p:nvSpPr>
        <p:spPr>
          <a:xfrm>
            <a:off x="99391" y="101960"/>
            <a:ext cx="4890052" cy="4893647"/>
          </a:xfrm>
          <a:prstGeom prst="rect">
            <a:avLst/>
          </a:prstGeom>
          <a:noFill/>
        </p:spPr>
        <p:txBody>
          <a:bodyPr wrap="square" rtlCol="0">
            <a:spAutoFit/>
          </a:bodyPr>
          <a:lstStyle/>
          <a:p>
            <a:r>
              <a:rPr lang="en-US" sz="2400" dirty="0"/>
              <a:t>Finally, we perform a sensitivity analysis of different </a:t>
            </a:r>
            <a:r>
              <a:rPr lang="el-GR" sz="2400" dirty="0"/>
              <a:t>Δφ</a:t>
            </a:r>
            <a:r>
              <a:rPr lang="en-US" sz="2400" dirty="0"/>
              <a:t> thresholds for PAZ CTOP versus Brightness Temperature CTH; the </a:t>
            </a:r>
            <a:r>
              <a:rPr lang="en-US" sz="2400" dirty="0" err="1"/>
              <a:t>r-value</a:t>
            </a:r>
            <a:r>
              <a:rPr lang="en-US" sz="2400" dirty="0"/>
              <a:t> and slope is best for </a:t>
            </a:r>
            <a:r>
              <a:rPr lang="el-GR" sz="2400" dirty="0"/>
              <a:t>Δφ</a:t>
            </a:r>
            <a:r>
              <a:rPr lang="en-US" sz="2400" dirty="0"/>
              <a:t> of 1 mm, though with a mean shallowness of PAZ compared to IMERG/GPM. This may suggest that other factors are influencing estimates of CTOP.</a:t>
            </a:r>
          </a:p>
          <a:p>
            <a:endParaRPr lang="en-US" sz="2400" dirty="0"/>
          </a:p>
          <a:p>
            <a:r>
              <a:rPr lang="en-US" sz="2400" dirty="0"/>
              <a:t>*Note that these are for (</a:t>
            </a:r>
            <a:r>
              <a:rPr lang="el-GR" sz="2400" dirty="0"/>
              <a:t>Δφ</a:t>
            </a:r>
            <a:r>
              <a:rPr lang="en-US" sz="2400" dirty="0"/>
              <a:t>)</a:t>
            </a:r>
            <a:r>
              <a:rPr lang="en-US" sz="2400" baseline="-25000" dirty="0"/>
              <a:t>max </a:t>
            </a:r>
            <a:r>
              <a:rPr lang="en-US" sz="2400" dirty="0"/>
              <a:t>&gt; 10 mm and rain rates from IMERG/GPM &gt; 0.5 mmhr</a:t>
            </a:r>
            <a:r>
              <a:rPr lang="en-US" sz="2400" baseline="30000" dirty="0"/>
              <a:t>-1</a:t>
            </a:r>
            <a:endParaRPr lang="en-US" sz="2400" dirty="0"/>
          </a:p>
        </p:txBody>
      </p:sp>
    </p:spTree>
    <p:extLst>
      <p:ext uri="{BB962C8B-B14F-4D97-AF65-F5344CB8AC3E}">
        <p14:creationId xmlns:p14="http://schemas.microsoft.com/office/powerpoint/2010/main" val="353547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085770-9D10-43E3-ACAB-78E0DF414F75}"/>
              </a:ext>
            </a:extLst>
          </p:cNvPr>
          <p:cNvSpPr/>
          <p:nvPr/>
        </p:nvSpPr>
        <p:spPr>
          <a:xfrm>
            <a:off x="0" y="0"/>
            <a:ext cx="11926956" cy="6796412"/>
          </a:xfrm>
          <a:prstGeom prst="rect">
            <a:avLst/>
          </a:prstGeom>
          <a:blipFill>
            <a:blip r:embed="rId2">
              <a:alphaModFix amt="55000"/>
            </a:blip>
            <a:stretch>
              <a:fillRect/>
            </a:stretch>
          </a:blipFill>
        </p:spPr>
        <p:txBody>
          <a:bodyPr wrap="square">
            <a:spAutoFit/>
          </a:bodyPr>
          <a:lstStyle/>
          <a:p>
            <a:pPr algn="ctr">
              <a:lnSpc>
                <a:spcPct val="107000"/>
              </a:lnSpc>
            </a:pPr>
            <a:r>
              <a:rPr lang="en-US" sz="2800" dirty="0">
                <a:latin typeface="Calibri" panose="020F0502020204030204" pitchFamily="34" charset="0"/>
                <a:ea typeface="Calibri" panose="020F0502020204030204" pitchFamily="34" charset="0"/>
              </a:rPr>
              <a:t>Summary</a:t>
            </a:r>
          </a:p>
          <a:p>
            <a:pPr>
              <a:lnSpc>
                <a:spcPct val="107000"/>
              </a:lnSpc>
            </a:pPr>
            <a:r>
              <a:rPr lang="en-US" sz="1900" b="1" dirty="0">
                <a:ea typeface="Times New Roman" panose="02020603050405020304" pitchFamily="18" charset="0"/>
              </a:rPr>
              <a:t>•Double tropopause cases or very thick TTL-like cases may maximize in the subtropics/mid-latitudes, though with a secondary lapse rate maximum above the first tropopause weaker than the magnitude of the lapse rate below the first tropopause where clouds predominantly are</a:t>
            </a:r>
          </a:p>
          <a:p>
            <a:pPr>
              <a:lnSpc>
                <a:spcPct val="107000"/>
              </a:lnSpc>
            </a:pPr>
            <a:endParaRPr lang="en-US" sz="1900" b="1" dirty="0">
              <a:ea typeface="Times New Roman" panose="02020603050405020304" pitchFamily="18" charset="0"/>
            </a:endParaRPr>
          </a:p>
          <a:p>
            <a:pPr>
              <a:lnSpc>
                <a:spcPct val="107000"/>
              </a:lnSpc>
            </a:pPr>
            <a:r>
              <a:rPr lang="en-US" sz="1900" b="1" dirty="0">
                <a:ea typeface="Times New Roman" panose="02020603050405020304" pitchFamily="18" charset="0"/>
              </a:rPr>
              <a:t>•Z of (∂LR/∂z)</a:t>
            </a:r>
            <a:r>
              <a:rPr lang="en-US" sz="1900" b="1" baseline="-25000" dirty="0">
                <a:ea typeface="Times New Roman" panose="02020603050405020304" pitchFamily="18" charset="0"/>
              </a:rPr>
              <a:t>min </a:t>
            </a:r>
            <a:r>
              <a:rPr lang="en-US" sz="1900" b="1" dirty="0">
                <a:ea typeface="Times New Roman" panose="02020603050405020304" pitchFamily="18" charset="0"/>
              </a:rPr>
              <a:t>may coincide with the WMO-LR tropopause, though may pick up the true tropopause higher up more often than not when a lower-level cloud imprints a strong signature on the LR in the middle troposphere, causing a shallow bias at times of the WMO tropopause </a:t>
            </a:r>
          </a:p>
          <a:p>
            <a:pPr marR="0" lvl="0">
              <a:lnSpc>
                <a:spcPct val="107000"/>
              </a:lnSpc>
              <a:spcBef>
                <a:spcPts val="0"/>
              </a:spcBef>
              <a:spcAft>
                <a:spcPts val="0"/>
              </a:spcAft>
            </a:pPr>
            <a:endParaRPr lang="en-US" sz="1900" b="1" dirty="0">
              <a:ea typeface="Times New Roman" panose="02020603050405020304" pitchFamily="18" charset="0"/>
            </a:endParaRPr>
          </a:p>
          <a:p>
            <a:pPr marR="0" lvl="0">
              <a:lnSpc>
                <a:spcPct val="107000"/>
              </a:lnSpc>
              <a:spcBef>
                <a:spcPts val="0"/>
              </a:spcBef>
              <a:spcAft>
                <a:spcPts val="0"/>
              </a:spcAft>
            </a:pPr>
            <a:r>
              <a:rPr lang="en-US" sz="1900" b="1" dirty="0">
                <a:ea typeface="Times New Roman" panose="02020603050405020304" pitchFamily="18" charset="0"/>
              </a:rPr>
              <a:t>•PRO data are used to test the hypothesis of the maximum lapse rate in association with the tops of clouds in coincident locations. Statistically, this relationship is strongest over the low-latitudes, where double tropopauses occur less frequently than the mid-latitudes. However, using </a:t>
            </a:r>
            <a:r>
              <a:rPr lang="el-GR" sz="1900" b="1" dirty="0">
                <a:ea typeface="Times New Roman" panose="02020603050405020304" pitchFamily="18" charset="0"/>
              </a:rPr>
              <a:t>Δφ</a:t>
            </a:r>
            <a:r>
              <a:rPr lang="en-US" sz="1900" b="1" dirty="0">
                <a:ea typeface="Times New Roman" panose="02020603050405020304" pitchFamily="18" charset="0"/>
              </a:rPr>
              <a:t> of 1mm for CTOP yields clouds statistically about 2km shallower than LRMAX over the precipitating tropics.</a:t>
            </a:r>
          </a:p>
          <a:p>
            <a:pPr marR="0" lvl="0">
              <a:lnSpc>
                <a:spcPct val="107000"/>
              </a:lnSpc>
              <a:spcBef>
                <a:spcPts val="0"/>
              </a:spcBef>
              <a:spcAft>
                <a:spcPts val="0"/>
              </a:spcAft>
            </a:pPr>
            <a:endParaRPr lang="en-US" sz="1900" b="1" dirty="0">
              <a:ea typeface="Times New Roman" panose="02020603050405020304" pitchFamily="18" charset="0"/>
            </a:endParaRPr>
          </a:p>
          <a:p>
            <a:pPr>
              <a:lnSpc>
                <a:spcPct val="107000"/>
              </a:lnSpc>
            </a:pPr>
            <a:r>
              <a:rPr lang="en-US" sz="1900" b="1" dirty="0">
                <a:ea typeface="Times New Roman" panose="02020603050405020304" pitchFamily="18" charset="0"/>
              </a:rPr>
              <a:t>•To verify the ability of Δ</a:t>
            </a:r>
            <a:r>
              <a:rPr lang="el-GR" sz="1900" b="1" dirty="0">
                <a:ea typeface="Times New Roman" panose="02020603050405020304" pitchFamily="18" charset="0"/>
              </a:rPr>
              <a:t>φ</a:t>
            </a:r>
            <a:r>
              <a:rPr lang="en-US" sz="1900" b="1" dirty="0">
                <a:ea typeface="Times New Roman" panose="02020603050405020304" pitchFamily="18" charset="0"/>
              </a:rPr>
              <a:t> to capture the statistical properties of the convective regions, we found differences between the EP (East Pacific), the WP (West Pacific), and the average tropics. Some proportion of deep convective clouds in the WP reach higher heights than the EP. </a:t>
            </a:r>
            <a:endParaRPr lang="en-US" sz="1900" b="1" dirty="0"/>
          </a:p>
          <a:p>
            <a:pPr>
              <a:lnSpc>
                <a:spcPct val="107000"/>
              </a:lnSpc>
            </a:pPr>
            <a:endParaRPr lang="en-US" sz="1900" b="1" dirty="0"/>
          </a:p>
          <a:p>
            <a:pPr>
              <a:lnSpc>
                <a:spcPct val="107000"/>
              </a:lnSpc>
            </a:pPr>
            <a:r>
              <a:rPr lang="en-US" sz="1900" b="1" dirty="0"/>
              <a:t>•The EP has a larger percentage of heights of LRMAX below 10.5 km (59%) than the WP (45%), which might be consistent as well with the EP having a net shallower cloud profile, which would be consistent with previous studies (Back and Bretherton 2006; Kubar et al. 2007; Kubar and Hartmann 2008, etc.). </a:t>
            </a:r>
            <a:endParaRPr lang="en-US" sz="1900" b="1" dirty="0">
              <a:ea typeface="Times New Roman" panose="02020603050405020304" pitchFamily="18" charset="0"/>
            </a:endParaRPr>
          </a:p>
        </p:txBody>
      </p:sp>
    </p:spTree>
    <p:extLst>
      <p:ext uri="{BB962C8B-B14F-4D97-AF65-F5344CB8AC3E}">
        <p14:creationId xmlns:p14="http://schemas.microsoft.com/office/powerpoint/2010/main" val="22850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085770-9D10-43E3-ACAB-78E0DF414F75}"/>
              </a:ext>
            </a:extLst>
          </p:cNvPr>
          <p:cNvSpPr/>
          <p:nvPr/>
        </p:nvSpPr>
        <p:spPr>
          <a:xfrm>
            <a:off x="0" y="0"/>
            <a:ext cx="11926956" cy="6959598"/>
          </a:xfrm>
          <a:prstGeom prst="rect">
            <a:avLst/>
          </a:prstGeom>
          <a:blipFill>
            <a:blip r:embed="rId2">
              <a:alphaModFix amt="55000"/>
            </a:blip>
            <a:stretch>
              <a:fillRect/>
            </a:stretch>
          </a:blipFill>
        </p:spPr>
        <p:txBody>
          <a:bodyPr wrap="square">
            <a:spAutoFit/>
          </a:bodyPr>
          <a:lstStyle/>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a:p>
            <a:pPr algn="ctr">
              <a:lnSpc>
                <a:spcPct val="107000"/>
              </a:lnSpc>
            </a:pPr>
            <a:endParaRPr lang="en-US" sz="2200" b="1" dirty="0">
              <a:ea typeface="Times New Roman" panose="02020603050405020304" pitchFamily="18" charset="0"/>
            </a:endParaRPr>
          </a:p>
        </p:txBody>
      </p:sp>
      <p:sp>
        <p:nvSpPr>
          <p:cNvPr id="3" name="TextBox 2">
            <a:extLst>
              <a:ext uri="{FF2B5EF4-FFF2-40B4-BE49-F238E27FC236}">
                <a16:creationId xmlns:a16="http://schemas.microsoft.com/office/drawing/2014/main" id="{A82D54D5-214A-40F3-A493-84E365A18DAD}"/>
              </a:ext>
            </a:extLst>
          </p:cNvPr>
          <p:cNvSpPr txBox="1"/>
          <p:nvPr/>
        </p:nvSpPr>
        <p:spPr>
          <a:xfrm>
            <a:off x="1490870" y="1325363"/>
            <a:ext cx="9710530" cy="4308872"/>
          </a:xfrm>
          <a:prstGeom prst="rect">
            <a:avLst/>
          </a:prstGeom>
          <a:noFill/>
        </p:spPr>
        <p:txBody>
          <a:bodyPr wrap="square" rtlCol="0">
            <a:spAutoFit/>
          </a:bodyPr>
          <a:lstStyle/>
          <a:p>
            <a:pPr algn="ctr"/>
            <a:r>
              <a:rPr lang="en-US" sz="3200" dirty="0">
                <a:solidFill>
                  <a:srgbClr val="C00000"/>
                </a:solidFill>
              </a:rPr>
              <a:t>Thank You!</a:t>
            </a:r>
          </a:p>
          <a:p>
            <a:pPr algn="ctr"/>
            <a:endParaRPr lang="en-US" sz="3200" dirty="0">
              <a:solidFill>
                <a:srgbClr val="C00000"/>
              </a:solidFill>
            </a:endParaRPr>
          </a:p>
          <a:p>
            <a:pPr algn="ctr"/>
            <a:r>
              <a:rPr lang="en-US" sz="3200" dirty="0">
                <a:solidFill>
                  <a:srgbClr val="C00000"/>
                </a:solidFill>
              </a:rPr>
              <a:t>I would also like to acknowledge Dr. Kuo-Nung Wang for generous production of the PAZ polarimetric RO profiles from 2018-2021!</a:t>
            </a:r>
          </a:p>
          <a:p>
            <a:pPr algn="ctr"/>
            <a:endParaRPr lang="en-US" sz="3200" dirty="0">
              <a:solidFill>
                <a:srgbClr val="C00000"/>
              </a:solidFill>
            </a:endParaRPr>
          </a:p>
          <a:p>
            <a:pPr algn="ctr"/>
            <a:r>
              <a:rPr lang="en-US" sz="3200" dirty="0">
                <a:solidFill>
                  <a:srgbClr val="C00000"/>
                </a:solidFill>
              </a:rPr>
              <a:t>Please email any questions to </a:t>
            </a:r>
            <a:r>
              <a:rPr lang="en-US" sz="3200" u="sng" dirty="0">
                <a:solidFill>
                  <a:srgbClr val="C00000"/>
                </a:solidFill>
              </a:rPr>
              <a:t>tkubar@ucla.edu </a:t>
            </a:r>
            <a:r>
              <a:rPr lang="en-US" sz="3200" dirty="0">
                <a:solidFill>
                  <a:srgbClr val="C00000"/>
                </a:solidFill>
              </a:rPr>
              <a:t>or </a:t>
            </a:r>
            <a:r>
              <a:rPr lang="en-US" sz="3200" u="sng" dirty="0">
                <a:solidFill>
                  <a:srgbClr val="C00000"/>
                </a:solidFill>
              </a:rPr>
              <a:t>terry.kubar@jpl.nasa.gov</a:t>
            </a:r>
          </a:p>
          <a:p>
            <a:endParaRPr lang="en-US" dirty="0"/>
          </a:p>
        </p:txBody>
      </p:sp>
    </p:spTree>
    <p:extLst>
      <p:ext uri="{BB962C8B-B14F-4D97-AF65-F5344CB8AC3E}">
        <p14:creationId xmlns:p14="http://schemas.microsoft.com/office/powerpoint/2010/main" val="306553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00318C-C03D-41A2-8705-2742B035FE9F}"/>
              </a:ext>
            </a:extLst>
          </p:cNvPr>
          <p:cNvPicPr>
            <a:picLocks noChangeAspect="1"/>
          </p:cNvPicPr>
          <p:nvPr/>
        </p:nvPicPr>
        <p:blipFill rotWithShape="1">
          <a:blip r:embed="rId2"/>
          <a:srcRect r="28957"/>
          <a:stretch/>
        </p:blipFill>
        <p:spPr>
          <a:xfrm>
            <a:off x="4030132" y="0"/>
            <a:ext cx="8075015" cy="6858000"/>
          </a:xfrm>
          <a:prstGeom prst="rect">
            <a:avLst/>
          </a:prstGeom>
        </p:spPr>
      </p:pic>
      <p:sp>
        <p:nvSpPr>
          <p:cNvPr id="3" name="TextBox 2">
            <a:extLst>
              <a:ext uri="{FF2B5EF4-FFF2-40B4-BE49-F238E27FC236}">
                <a16:creationId xmlns:a16="http://schemas.microsoft.com/office/drawing/2014/main" id="{000EA146-E8C3-4428-963C-2E367284308F}"/>
              </a:ext>
            </a:extLst>
          </p:cNvPr>
          <p:cNvSpPr txBox="1"/>
          <p:nvPr/>
        </p:nvSpPr>
        <p:spPr>
          <a:xfrm>
            <a:off x="0" y="0"/>
            <a:ext cx="4030132" cy="6370975"/>
          </a:xfrm>
          <a:prstGeom prst="rect">
            <a:avLst/>
          </a:prstGeom>
          <a:noFill/>
        </p:spPr>
        <p:txBody>
          <a:bodyPr wrap="square" rtlCol="0">
            <a:spAutoFit/>
          </a:bodyPr>
          <a:lstStyle/>
          <a:p>
            <a:r>
              <a:rPr lang="en-US" sz="2400" dirty="0"/>
              <a:t>An Example of Different Sub-Layers of the TTL from </a:t>
            </a:r>
            <a:r>
              <a:rPr lang="en-US" sz="2400" dirty="0" err="1"/>
              <a:t>Sunilkumar</a:t>
            </a:r>
            <a:r>
              <a:rPr lang="en-US" sz="2400" dirty="0"/>
              <a:t> et al. (2017) over the Tropics (</a:t>
            </a:r>
            <a:r>
              <a:rPr lang="en-US" sz="2400" dirty="0" err="1"/>
              <a:t>Gadanki</a:t>
            </a:r>
            <a:r>
              <a:rPr lang="en-US" sz="2400" dirty="0"/>
              <a:t>, 13.5°N, 79.2°E on 27 Aug 2013):</a:t>
            </a:r>
          </a:p>
          <a:p>
            <a:endParaRPr lang="en-US" sz="2400" dirty="0"/>
          </a:p>
          <a:p>
            <a:r>
              <a:rPr lang="en-US" sz="2400" dirty="0"/>
              <a:t>Upper Layer (UL): Between CPT (lower) and Tropopause Inversion Layer (TIL), which we will refer to as </a:t>
            </a:r>
            <a:r>
              <a:rPr lang="en-US" sz="2400" b="1" dirty="0"/>
              <a:t>LRMIN</a:t>
            </a:r>
          </a:p>
          <a:p>
            <a:r>
              <a:rPr lang="en-US" sz="2400" dirty="0"/>
              <a:t>Middle Layer (ML):  Bounded by Level of Secondary Minimum and CPT</a:t>
            </a:r>
          </a:p>
          <a:p>
            <a:r>
              <a:rPr lang="en-US" sz="2400" dirty="0"/>
              <a:t>Bottom Layer (BL): Lower part of which is the level of minimum stability (henceforth </a:t>
            </a:r>
            <a:r>
              <a:rPr lang="en-US" sz="2400" b="1" dirty="0"/>
              <a:t>LRMAX</a:t>
            </a:r>
            <a:r>
              <a:rPr lang="en-US" sz="2400" dirty="0"/>
              <a:t> in our study)</a:t>
            </a:r>
          </a:p>
        </p:txBody>
      </p:sp>
    </p:spTree>
    <p:extLst>
      <p:ext uri="{BB962C8B-B14F-4D97-AF65-F5344CB8AC3E}">
        <p14:creationId xmlns:p14="http://schemas.microsoft.com/office/powerpoint/2010/main" val="241191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7164A-7537-463D-BB27-2E11C0583836}"/>
              </a:ext>
            </a:extLst>
          </p:cNvPr>
          <p:cNvSpPr txBox="1"/>
          <p:nvPr/>
        </p:nvSpPr>
        <p:spPr>
          <a:xfrm>
            <a:off x="139700" y="0"/>
            <a:ext cx="11861800" cy="954107"/>
          </a:xfrm>
          <a:prstGeom prst="rect">
            <a:avLst/>
          </a:prstGeom>
          <a:noFill/>
        </p:spPr>
        <p:txBody>
          <a:bodyPr wrap="square" rtlCol="0">
            <a:spAutoFit/>
          </a:bodyPr>
          <a:lstStyle/>
          <a:p>
            <a:pPr algn="ctr"/>
            <a:r>
              <a:rPr lang="en-US" sz="2800" dirty="0"/>
              <a:t>Fixed Anvil Temperature (FAT) Hypothesis [Dennis Hartmann and Kristin Larson, 2002] – Another Consideration of the Level of the TTL Base (</a:t>
            </a:r>
            <a:r>
              <a:rPr lang="en-US" sz="2800" b="1" dirty="0"/>
              <a:t>LRMAX)</a:t>
            </a:r>
            <a:endParaRPr lang="en-US" sz="2800" dirty="0"/>
          </a:p>
        </p:txBody>
      </p:sp>
      <p:pic>
        <p:nvPicPr>
          <p:cNvPr id="3" name="Main graphic">
            <a:extLst>
              <a:ext uri="{FF2B5EF4-FFF2-40B4-BE49-F238E27FC236}">
                <a16:creationId xmlns:a16="http://schemas.microsoft.com/office/drawing/2014/main" id="{2B2AF898-664A-47DE-836E-5E71361CFC83}"/>
              </a:ext>
            </a:extLst>
          </p:cNvPr>
          <p:cNvPicPr/>
          <p:nvPr/>
        </p:nvPicPr>
        <p:blipFill>
          <a:blip r:embed="rId2"/>
          <a:stretch/>
        </p:blipFill>
        <p:spPr>
          <a:xfrm>
            <a:off x="5139440" y="865207"/>
            <a:ext cx="6430260" cy="5359340"/>
          </a:xfrm>
          <a:prstGeom prst="rect">
            <a:avLst/>
          </a:prstGeom>
          <a:ln>
            <a:noFill/>
          </a:ln>
        </p:spPr>
      </p:pic>
      <p:sp>
        <p:nvSpPr>
          <p:cNvPr id="4" name="Rectangle 3">
            <a:extLst>
              <a:ext uri="{FF2B5EF4-FFF2-40B4-BE49-F238E27FC236}">
                <a16:creationId xmlns:a16="http://schemas.microsoft.com/office/drawing/2014/main" id="{965B3001-FED6-430D-99C4-78779AC70C6A}"/>
              </a:ext>
            </a:extLst>
          </p:cNvPr>
          <p:cNvSpPr/>
          <p:nvPr/>
        </p:nvSpPr>
        <p:spPr>
          <a:xfrm>
            <a:off x="139700" y="6211669"/>
            <a:ext cx="11747500" cy="646331"/>
          </a:xfrm>
          <a:prstGeom prst="rect">
            <a:avLst/>
          </a:prstGeom>
        </p:spPr>
        <p:txBody>
          <a:bodyPr wrap="square">
            <a:spAutoFit/>
          </a:bodyPr>
          <a:lstStyle/>
          <a:p>
            <a:r>
              <a:rPr lang="en-US" b="1" spc="-1" dirty="0">
                <a:solidFill>
                  <a:srgbClr val="0054A6"/>
                </a:solidFill>
                <a:latin typeface="Arial"/>
              </a:rPr>
              <a:t>Figure 1 from Geophysical Research Letters, Volume: 29, Issue: 20, Pages: 12-1-12-4, First published: 17 October 2002, DOI: (10.1029/2002GL015835) </a:t>
            </a:r>
            <a:endParaRPr lang="en-US" spc="-1" dirty="0">
              <a:solidFill>
                <a:srgbClr val="000000"/>
              </a:solidFill>
              <a:latin typeface="Arial"/>
            </a:endParaRPr>
          </a:p>
        </p:txBody>
      </p:sp>
      <p:sp>
        <p:nvSpPr>
          <p:cNvPr id="5" name="TextBox 4">
            <a:extLst>
              <a:ext uri="{FF2B5EF4-FFF2-40B4-BE49-F238E27FC236}">
                <a16:creationId xmlns:a16="http://schemas.microsoft.com/office/drawing/2014/main" id="{85D896CA-5268-40EA-8819-DA5ADA98E4FD}"/>
              </a:ext>
            </a:extLst>
          </p:cNvPr>
          <p:cNvSpPr txBox="1"/>
          <p:nvPr/>
        </p:nvSpPr>
        <p:spPr>
          <a:xfrm>
            <a:off x="190500" y="1130300"/>
            <a:ext cx="5092700" cy="5262979"/>
          </a:xfrm>
          <a:prstGeom prst="rect">
            <a:avLst/>
          </a:prstGeom>
          <a:noFill/>
        </p:spPr>
        <p:txBody>
          <a:bodyPr wrap="square" rtlCol="0">
            <a:spAutoFit/>
          </a:bodyPr>
          <a:lstStyle/>
          <a:p>
            <a:r>
              <a:rPr lang="en-US" sz="2400" dirty="0"/>
              <a:t>•Away from tropical deep convection, clear-sky radiative cooling quickly diminishes above 200 </a:t>
            </a:r>
            <a:r>
              <a:rPr lang="en-US" sz="2400" dirty="0" err="1"/>
              <a:t>hPa</a:t>
            </a:r>
            <a:r>
              <a:rPr lang="en-US" sz="2400" dirty="0"/>
              <a:t> because of the inefficiency of water vapor due to low temperatures at and above these heights, driving anvil cloud detrainment</a:t>
            </a:r>
          </a:p>
          <a:p>
            <a:r>
              <a:rPr lang="en-US" sz="2400" dirty="0"/>
              <a:t>•Above 200 </a:t>
            </a:r>
            <a:r>
              <a:rPr lang="en-US" sz="2400" dirty="0" err="1"/>
              <a:t>hPa</a:t>
            </a:r>
            <a:r>
              <a:rPr lang="en-US" sz="2400" dirty="0"/>
              <a:t>, longwave emission from CO</a:t>
            </a:r>
            <a:r>
              <a:rPr lang="en-US" sz="2400" baseline="-25000" dirty="0"/>
              <a:t>2</a:t>
            </a:r>
            <a:r>
              <a:rPr lang="en-US" sz="2400" dirty="0"/>
              <a:t> becomes greater than water vapor (more on this on next slide) </a:t>
            </a:r>
          </a:p>
          <a:p>
            <a:r>
              <a:rPr lang="en-US" sz="2400" dirty="0"/>
              <a:t>•Strong convergence of mass at 200 </a:t>
            </a:r>
            <a:r>
              <a:rPr lang="en-US" sz="2400" dirty="0" err="1"/>
              <a:t>hPa</a:t>
            </a:r>
            <a:r>
              <a:rPr lang="en-US" sz="2400" dirty="0"/>
              <a:t> in clear-sky regions drives strong divergence in convective regions (and is proposed to stay relatively constant) </a:t>
            </a:r>
          </a:p>
          <a:p>
            <a:endParaRPr lang="en-US" sz="2400" dirty="0"/>
          </a:p>
        </p:txBody>
      </p:sp>
    </p:spTree>
    <p:extLst>
      <p:ext uri="{BB962C8B-B14F-4D97-AF65-F5344CB8AC3E}">
        <p14:creationId xmlns:p14="http://schemas.microsoft.com/office/powerpoint/2010/main" val="7187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0"/>
            <a:ext cx="8915400" cy="584200"/>
          </a:xfrm>
          <a:prstGeom prst="rect">
            <a:avLst/>
          </a:prstGeom>
          <a:noFill/>
        </p:spPr>
        <p:txBody>
          <a:bodyPr>
            <a:spAutoFit/>
          </a:bodyPr>
          <a:lstStyle/>
          <a:p>
            <a:pPr algn="ctr">
              <a:defRPr/>
            </a:pPr>
            <a:r>
              <a:rPr lang="en-US" sz="3200" dirty="0"/>
              <a:t>What would be the visual manifestation of the TTL?</a:t>
            </a:r>
          </a:p>
        </p:txBody>
      </p:sp>
      <p:pic>
        <p:nvPicPr>
          <p:cNvPr id="3075" name="Picture 4" descr="cumulonimb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85801"/>
            <a:ext cx="7772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5"/>
          <p:cNvSpPr txBox="1">
            <a:spLocks noChangeArrowheads="1"/>
          </p:cNvSpPr>
          <p:nvPr/>
        </p:nvSpPr>
        <p:spPr bwMode="auto">
          <a:xfrm>
            <a:off x="2057400" y="6488114"/>
            <a:ext cx="762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Courtesy of www.math.nyu.edu/~gladish/teaching/eao/cloud1.jpg</a:t>
            </a:r>
          </a:p>
        </p:txBody>
      </p:sp>
      <p:sp>
        <p:nvSpPr>
          <p:cNvPr id="7" name="TextBox 6"/>
          <p:cNvSpPr txBox="1"/>
          <p:nvPr/>
        </p:nvSpPr>
        <p:spPr>
          <a:xfrm>
            <a:off x="1828800" y="5638801"/>
            <a:ext cx="8153400" cy="830263"/>
          </a:xfrm>
          <a:prstGeom prst="rect">
            <a:avLst/>
          </a:prstGeom>
          <a:noFill/>
        </p:spPr>
        <p:txBody>
          <a:bodyPr>
            <a:spAutoFit/>
          </a:bodyPr>
          <a:lstStyle/>
          <a:p>
            <a:pPr algn="ctr">
              <a:defRPr/>
            </a:pPr>
            <a:r>
              <a:rPr lang="en-US" sz="2400" dirty="0"/>
              <a:t>An example of a towering ‘cumulonimbus’ thundercloud with detraining anvil </a:t>
            </a:r>
          </a:p>
        </p:txBody>
      </p:sp>
      <p:sp>
        <p:nvSpPr>
          <p:cNvPr id="9" name="TextBox 8"/>
          <p:cNvSpPr txBox="1"/>
          <p:nvPr/>
        </p:nvSpPr>
        <p:spPr>
          <a:xfrm>
            <a:off x="7099300" y="1490666"/>
            <a:ext cx="4419600" cy="523220"/>
          </a:xfrm>
          <a:prstGeom prst="rect">
            <a:avLst/>
          </a:prstGeom>
          <a:noFill/>
        </p:spPr>
        <p:txBody>
          <a:bodyPr wrap="square">
            <a:spAutoFit/>
          </a:bodyPr>
          <a:lstStyle/>
          <a:p>
            <a:pPr>
              <a:defRPr/>
            </a:pPr>
            <a:r>
              <a:rPr lang="en-US" sz="2800" b="1" dirty="0">
                <a:solidFill>
                  <a:srgbClr val="C00000"/>
                </a:solidFill>
              </a:rPr>
              <a:t>Detraining Anvil (LRMAX?)</a:t>
            </a:r>
          </a:p>
        </p:txBody>
      </p:sp>
      <p:sp>
        <p:nvSpPr>
          <p:cNvPr id="10" name="TextBox 9"/>
          <p:cNvSpPr txBox="1"/>
          <p:nvPr/>
        </p:nvSpPr>
        <p:spPr>
          <a:xfrm>
            <a:off x="4800600" y="1066801"/>
            <a:ext cx="2895600" cy="461963"/>
          </a:xfrm>
          <a:prstGeom prst="rect">
            <a:avLst/>
          </a:prstGeom>
          <a:noFill/>
        </p:spPr>
        <p:txBody>
          <a:bodyPr>
            <a:spAutoFit/>
          </a:bodyPr>
          <a:lstStyle/>
          <a:p>
            <a:pPr>
              <a:defRPr/>
            </a:pPr>
            <a:r>
              <a:rPr lang="en-US" sz="2400" dirty="0"/>
              <a:t>Overshooting Top </a:t>
            </a:r>
          </a:p>
        </p:txBody>
      </p:sp>
      <p:cxnSp>
        <p:nvCxnSpPr>
          <p:cNvPr id="12" name="Straight Arrow Connector 11"/>
          <p:cNvCxnSpPr/>
          <p:nvPr/>
        </p:nvCxnSpPr>
        <p:spPr>
          <a:xfrm rot="5400000" flipH="1" flipV="1">
            <a:off x="5410200" y="3352800"/>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5106988" y="2057400"/>
            <a:ext cx="912812"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H="1" flipV="1">
            <a:off x="5106988" y="3198813"/>
            <a:ext cx="912813"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V="1">
            <a:off x="5906294" y="3009107"/>
            <a:ext cx="912813" cy="228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4458494" y="3085307"/>
            <a:ext cx="912813" cy="228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5753894" y="2094707"/>
            <a:ext cx="760413" cy="228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4725194" y="2132807"/>
            <a:ext cx="760413" cy="152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19800" y="1676400"/>
            <a:ext cx="9144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4114800" y="1676400"/>
            <a:ext cx="914400"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29200" y="2438401"/>
            <a:ext cx="1371600" cy="461963"/>
          </a:xfrm>
          <a:prstGeom prst="rect">
            <a:avLst/>
          </a:prstGeom>
          <a:noFill/>
        </p:spPr>
        <p:txBody>
          <a:bodyPr>
            <a:spAutoFit/>
          </a:bodyPr>
          <a:lstStyle/>
          <a:p>
            <a:pPr>
              <a:defRPr/>
            </a:pPr>
            <a:r>
              <a:rPr lang="en-US" sz="2400" b="1" dirty="0">
                <a:solidFill>
                  <a:srgbClr val="FF0000"/>
                </a:solidFill>
              </a:rPr>
              <a:t>Updrafts</a:t>
            </a:r>
          </a:p>
        </p:txBody>
      </p:sp>
      <p:cxnSp>
        <p:nvCxnSpPr>
          <p:cNvPr id="4" name="Straight Connector 3">
            <a:extLst>
              <a:ext uri="{FF2B5EF4-FFF2-40B4-BE49-F238E27FC236}">
                <a16:creationId xmlns:a16="http://schemas.microsoft.com/office/drawing/2014/main" id="{28FDFD72-1234-4ED0-8C74-F548B348559B}"/>
              </a:ext>
            </a:extLst>
          </p:cNvPr>
          <p:cNvCxnSpPr/>
          <p:nvPr/>
        </p:nvCxnSpPr>
        <p:spPr>
          <a:xfrm>
            <a:off x="0" y="1676400"/>
            <a:ext cx="1219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1E0E04-4A8A-4CCE-9722-0F8CC8028A1D}"/>
              </a:ext>
            </a:extLst>
          </p:cNvPr>
          <p:cNvCxnSpPr/>
          <p:nvPr/>
        </p:nvCxnSpPr>
        <p:spPr>
          <a:xfrm>
            <a:off x="0" y="1041401"/>
            <a:ext cx="1219200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5FD8C8-5063-431C-8070-DF3738E1DA70}"/>
              </a:ext>
            </a:extLst>
          </p:cNvPr>
          <p:cNvSpPr txBox="1"/>
          <p:nvPr/>
        </p:nvSpPr>
        <p:spPr>
          <a:xfrm>
            <a:off x="349252" y="1384012"/>
            <a:ext cx="1708148" cy="584775"/>
          </a:xfrm>
          <a:prstGeom prst="rect">
            <a:avLst/>
          </a:prstGeom>
          <a:solidFill>
            <a:schemeClr val="bg1"/>
          </a:solidFill>
        </p:spPr>
        <p:txBody>
          <a:bodyPr wrap="square" rtlCol="0">
            <a:spAutoFit/>
          </a:bodyPr>
          <a:lstStyle/>
          <a:p>
            <a:r>
              <a:rPr lang="en-US" sz="3200" b="1" dirty="0">
                <a:solidFill>
                  <a:srgbClr val="FF0000"/>
                </a:solidFill>
              </a:rPr>
              <a:t>TTL Base</a:t>
            </a:r>
          </a:p>
        </p:txBody>
      </p:sp>
      <p:sp>
        <p:nvSpPr>
          <p:cNvPr id="23" name="TextBox 22">
            <a:extLst>
              <a:ext uri="{FF2B5EF4-FFF2-40B4-BE49-F238E27FC236}">
                <a16:creationId xmlns:a16="http://schemas.microsoft.com/office/drawing/2014/main" id="{21C7C677-A71F-4CF7-BF36-4EE579D718A7}"/>
              </a:ext>
            </a:extLst>
          </p:cNvPr>
          <p:cNvSpPr txBox="1"/>
          <p:nvPr/>
        </p:nvSpPr>
        <p:spPr>
          <a:xfrm>
            <a:off x="695326" y="711202"/>
            <a:ext cx="863600" cy="584775"/>
          </a:xfrm>
          <a:prstGeom prst="rect">
            <a:avLst/>
          </a:prstGeom>
          <a:solidFill>
            <a:schemeClr val="bg1"/>
          </a:solidFill>
        </p:spPr>
        <p:txBody>
          <a:bodyPr wrap="square" rtlCol="0">
            <a:spAutoFit/>
          </a:bodyPr>
          <a:lstStyle/>
          <a:p>
            <a:pPr algn="ctr"/>
            <a:r>
              <a:rPr lang="en-US" sz="3200" b="1" dirty="0">
                <a:solidFill>
                  <a:srgbClr val="FF0000"/>
                </a:solidFill>
              </a:rPr>
              <a:t>CPT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593B4-D675-4C76-BFDE-FFBDDE70211E}"/>
              </a:ext>
            </a:extLst>
          </p:cNvPr>
          <p:cNvSpPr txBox="1"/>
          <p:nvPr/>
        </p:nvSpPr>
        <p:spPr>
          <a:xfrm>
            <a:off x="104912" y="0"/>
            <a:ext cx="12087087" cy="3785652"/>
          </a:xfrm>
          <a:prstGeom prst="rect">
            <a:avLst/>
          </a:prstGeom>
          <a:noFill/>
        </p:spPr>
        <p:txBody>
          <a:bodyPr wrap="square" rtlCol="0">
            <a:spAutoFit/>
          </a:bodyPr>
          <a:lstStyle/>
          <a:p>
            <a:pPr algn="ctr"/>
            <a:r>
              <a:rPr lang="en-US" sz="2800" dirty="0"/>
              <a:t>What Determines the Apparent Separation of the TTL Base from the Tropopause, e.g. the TTL Thickness?</a:t>
            </a:r>
          </a:p>
          <a:p>
            <a:r>
              <a:rPr lang="en-US" sz="2400" dirty="0"/>
              <a:t>From </a:t>
            </a:r>
            <a:r>
              <a:rPr lang="en-US" sz="2400" dirty="0" err="1"/>
              <a:t>Thuburn</a:t>
            </a:r>
            <a:r>
              <a:rPr lang="en-US" sz="2400" dirty="0"/>
              <a:t> and Craig (2002), henceforth TC 2002, the TTL is also referred to as the </a:t>
            </a:r>
            <a:r>
              <a:rPr lang="en-US" sz="2400" i="1" dirty="0" err="1"/>
              <a:t>substratosphere</a:t>
            </a:r>
            <a:r>
              <a:rPr lang="en-US" sz="2400" i="1" dirty="0"/>
              <a:t>, </a:t>
            </a:r>
            <a:r>
              <a:rPr lang="en-US" sz="2400" dirty="0"/>
              <a:t>and heating by CO</a:t>
            </a:r>
            <a:r>
              <a:rPr lang="en-US" sz="2400" baseline="-25000" dirty="0"/>
              <a:t>2 </a:t>
            </a:r>
            <a:r>
              <a:rPr lang="en-US" sz="2400" dirty="0"/>
              <a:t> in the 15 </a:t>
            </a:r>
            <a:r>
              <a:rPr lang="en-US" sz="2400" dirty="0" err="1"/>
              <a:t>μm</a:t>
            </a:r>
            <a:r>
              <a:rPr lang="en-US" sz="2400" dirty="0"/>
              <a:t> band (particularly at 155 </a:t>
            </a:r>
            <a:r>
              <a:rPr lang="en-US" sz="2400" dirty="0" err="1"/>
              <a:t>hPa</a:t>
            </a:r>
            <a:r>
              <a:rPr lang="en-US" sz="2400" dirty="0"/>
              <a:t>) forces apart the convection top from the cold-point tropopause (Figures 1 - 4 from their paper) </a:t>
            </a:r>
          </a:p>
          <a:p>
            <a:endParaRPr lang="en-US" sz="2800" dirty="0"/>
          </a:p>
          <a:p>
            <a:endParaRPr lang="en-US" sz="2800" dirty="0"/>
          </a:p>
          <a:p>
            <a:endParaRPr lang="en-US" sz="2800" dirty="0"/>
          </a:p>
          <a:p>
            <a:endParaRPr lang="en-US" sz="2800" dirty="0"/>
          </a:p>
        </p:txBody>
      </p:sp>
      <p:pic>
        <p:nvPicPr>
          <p:cNvPr id="7" name="Picture 6">
            <a:extLst>
              <a:ext uri="{FF2B5EF4-FFF2-40B4-BE49-F238E27FC236}">
                <a16:creationId xmlns:a16="http://schemas.microsoft.com/office/drawing/2014/main" id="{247403C1-C22F-4A9A-9059-1E9EDEF672E4}"/>
              </a:ext>
            </a:extLst>
          </p:cNvPr>
          <p:cNvPicPr>
            <a:picLocks noChangeAspect="1"/>
          </p:cNvPicPr>
          <p:nvPr/>
        </p:nvPicPr>
        <p:blipFill rotWithShape="1">
          <a:blip r:embed="rId2">
            <a:extLst>
              <a:ext uri="{28A0092B-C50C-407E-A947-70E740481C1C}">
                <a14:useLocalDpi xmlns:a14="http://schemas.microsoft.com/office/drawing/2010/main" val="0"/>
              </a:ext>
            </a:extLst>
          </a:blip>
          <a:srcRect l="6635"/>
          <a:stretch/>
        </p:blipFill>
        <p:spPr>
          <a:xfrm>
            <a:off x="9136233" y="2457410"/>
            <a:ext cx="2960204" cy="2841685"/>
          </a:xfrm>
          <a:prstGeom prst="rect">
            <a:avLst/>
          </a:prstGeom>
        </p:spPr>
      </p:pic>
      <p:sp>
        <p:nvSpPr>
          <p:cNvPr id="8" name="TextBox 7">
            <a:extLst>
              <a:ext uri="{FF2B5EF4-FFF2-40B4-BE49-F238E27FC236}">
                <a16:creationId xmlns:a16="http://schemas.microsoft.com/office/drawing/2014/main" id="{DDCD0FAD-58FB-4754-B921-F2907D979448}"/>
              </a:ext>
            </a:extLst>
          </p:cNvPr>
          <p:cNvSpPr txBox="1"/>
          <p:nvPr/>
        </p:nvSpPr>
        <p:spPr>
          <a:xfrm>
            <a:off x="9193362" y="2069091"/>
            <a:ext cx="2812775" cy="400110"/>
          </a:xfrm>
          <a:prstGeom prst="rect">
            <a:avLst/>
          </a:prstGeom>
          <a:noFill/>
        </p:spPr>
        <p:txBody>
          <a:bodyPr wrap="square" rtlCol="0">
            <a:spAutoFit/>
          </a:bodyPr>
          <a:lstStyle/>
          <a:p>
            <a:r>
              <a:rPr lang="en-US" dirty="0"/>
              <a:t>            </a:t>
            </a:r>
            <a:r>
              <a:rPr lang="en-US" sz="2000" dirty="0">
                <a:solidFill>
                  <a:srgbClr val="FF0000"/>
                </a:solidFill>
              </a:rPr>
              <a:t>TC 2002 Figure 3</a:t>
            </a:r>
          </a:p>
        </p:txBody>
      </p:sp>
      <p:sp>
        <p:nvSpPr>
          <p:cNvPr id="9" name="Rectangle 8">
            <a:extLst>
              <a:ext uri="{FF2B5EF4-FFF2-40B4-BE49-F238E27FC236}">
                <a16:creationId xmlns:a16="http://schemas.microsoft.com/office/drawing/2014/main" id="{95913D83-01F8-493E-94E5-E1B2D56ED472}"/>
              </a:ext>
            </a:extLst>
          </p:cNvPr>
          <p:cNvSpPr/>
          <p:nvPr/>
        </p:nvSpPr>
        <p:spPr>
          <a:xfrm>
            <a:off x="0" y="6328258"/>
            <a:ext cx="12416180" cy="584775"/>
          </a:xfrm>
          <a:prstGeom prst="rect">
            <a:avLst/>
          </a:prstGeom>
        </p:spPr>
        <p:txBody>
          <a:bodyPr wrap="square">
            <a:spAutoFit/>
          </a:bodyPr>
          <a:lstStyle/>
          <a:p>
            <a:r>
              <a:rPr lang="en-US" sz="1600" b="1" spc="-1" dirty="0">
                <a:solidFill>
                  <a:srgbClr val="0054A6"/>
                </a:solidFill>
                <a:latin typeface="Arial"/>
              </a:rPr>
              <a:t>Journal of Geophysical Research: Atmospheres, Volume: 107, Issue: D2, Pages: ACL 10-1-ACL 10-10, First published: 29 January 2002, DOI: (10.1029/2001JD000448) </a:t>
            </a:r>
            <a:endParaRPr lang="en-US" sz="1600" spc="-1" dirty="0">
              <a:solidFill>
                <a:srgbClr val="000000"/>
              </a:solidFill>
              <a:latin typeface="Arial"/>
            </a:endParaRPr>
          </a:p>
        </p:txBody>
      </p:sp>
      <p:pic>
        <p:nvPicPr>
          <p:cNvPr id="10" name="Main graphic">
            <a:extLst>
              <a:ext uri="{FF2B5EF4-FFF2-40B4-BE49-F238E27FC236}">
                <a16:creationId xmlns:a16="http://schemas.microsoft.com/office/drawing/2014/main" id="{BD943299-168D-4FD4-843D-3F1C9D42D1B5}"/>
              </a:ext>
            </a:extLst>
          </p:cNvPr>
          <p:cNvPicPr/>
          <p:nvPr/>
        </p:nvPicPr>
        <p:blipFill rotWithShape="1">
          <a:blip r:embed="rId3"/>
          <a:srcRect l="48717"/>
          <a:stretch/>
        </p:blipFill>
        <p:spPr>
          <a:xfrm>
            <a:off x="85550" y="2454714"/>
            <a:ext cx="3256465" cy="2811960"/>
          </a:xfrm>
          <a:prstGeom prst="rect">
            <a:avLst/>
          </a:prstGeom>
          <a:ln>
            <a:noFill/>
          </a:ln>
        </p:spPr>
      </p:pic>
      <p:sp>
        <p:nvSpPr>
          <p:cNvPr id="11" name="TextBox 10">
            <a:extLst>
              <a:ext uri="{FF2B5EF4-FFF2-40B4-BE49-F238E27FC236}">
                <a16:creationId xmlns:a16="http://schemas.microsoft.com/office/drawing/2014/main" id="{59495765-FF9A-42E9-8BC6-AE66867EF4E1}"/>
              </a:ext>
            </a:extLst>
          </p:cNvPr>
          <p:cNvSpPr txBox="1"/>
          <p:nvPr/>
        </p:nvSpPr>
        <p:spPr>
          <a:xfrm>
            <a:off x="25218" y="2057300"/>
            <a:ext cx="3975652" cy="400110"/>
          </a:xfrm>
          <a:prstGeom prst="rect">
            <a:avLst/>
          </a:prstGeom>
          <a:noFill/>
        </p:spPr>
        <p:txBody>
          <a:bodyPr wrap="square" rtlCol="0">
            <a:spAutoFit/>
          </a:bodyPr>
          <a:lstStyle/>
          <a:p>
            <a:pPr algn="ctr"/>
            <a:r>
              <a:rPr lang="en-US" sz="2000" dirty="0">
                <a:solidFill>
                  <a:srgbClr val="FF0000"/>
                </a:solidFill>
              </a:rPr>
              <a:t>TC 2002 Figure 1</a:t>
            </a:r>
          </a:p>
        </p:txBody>
      </p:sp>
      <p:sp>
        <p:nvSpPr>
          <p:cNvPr id="12" name="TextBox 11">
            <a:extLst>
              <a:ext uri="{FF2B5EF4-FFF2-40B4-BE49-F238E27FC236}">
                <a16:creationId xmlns:a16="http://schemas.microsoft.com/office/drawing/2014/main" id="{FC019339-F452-4DC8-98EB-68ED1FA79BDD}"/>
              </a:ext>
            </a:extLst>
          </p:cNvPr>
          <p:cNvSpPr txBox="1"/>
          <p:nvPr/>
        </p:nvSpPr>
        <p:spPr>
          <a:xfrm>
            <a:off x="25218" y="6043629"/>
            <a:ext cx="11840010" cy="369332"/>
          </a:xfrm>
          <a:prstGeom prst="rect">
            <a:avLst/>
          </a:prstGeom>
          <a:noFill/>
        </p:spPr>
        <p:txBody>
          <a:bodyPr wrap="square" rtlCol="0">
            <a:spAutoFit/>
          </a:bodyPr>
          <a:lstStyle/>
          <a:p>
            <a:r>
              <a:rPr lang="en-US" dirty="0">
                <a:solidFill>
                  <a:srgbClr val="C00000"/>
                </a:solidFill>
              </a:rPr>
              <a:t>Above Figures from TC 2002 from their Radiative Convective Model experiments</a:t>
            </a:r>
          </a:p>
        </p:txBody>
      </p:sp>
      <p:pic>
        <p:nvPicPr>
          <p:cNvPr id="13" name="Main graphic">
            <a:extLst>
              <a:ext uri="{FF2B5EF4-FFF2-40B4-BE49-F238E27FC236}">
                <a16:creationId xmlns:a16="http://schemas.microsoft.com/office/drawing/2014/main" id="{C55AE20D-171D-44AF-9384-C045AA2E5C85}"/>
              </a:ext>
            </a:extLst>
          </p:cNvPr>
          <p:cNvPicPr/>
          <p:nvPr/>
        </p:nvPicPr>
        <p:blipFill rotWithShape="1">
          <a:blip r:embed="rId4"/>
          <a:srcRect l="6318"/>
          <a:stretch/>
        </p:blipFill>
        <p:spPr>
          <a:xfrm>
            <a:off x="6360049" y="2418654"/>
            <a:ext cx="2794078" cy="2799213"/>
          </a:xfrm>
          <a:prstGeom prst="rect">
            <a:avLst/>
          </a:prstGeom>
          <a:ln>
            <a:noFill/>
          </a:ln>
        </p:spPr>
      </p:pic>
      <p:sp>
        <p:nvSpPr>
          <p:cNvPr id="14" name="TextBox 13">
            <a:extLst>
              <a:ext uri="{FF2B5EF4-FFF2-40B4-BE49-F238E27FC236}">
                <a16:creationId xmlns:a16="http://schemas.microsoft.com/office/drawing/2014/main" id="{23C0115A-B9B9-48FC-84CE-A6B13144B5FF}"/>
              </a:ext>
            </a:extLst>
          </p:cNvPr>
          <p:cNvSpPr txBox="1"/>
          <p:nvPr/>
        </p:nvSpPr>
        <p:spPr>
          <a:xfrm>
            <a:off x="6413758" y="2057300"/>
            <a:ext cx="2812775" cy="400110"/>
          </a:xfrm>
          <a:prstGeom prst="rect">
            <a:avLst/>
          </a:prstGeom>
          <a:noFill/>
        </p:spPr>
        <p:txBody>
          <a:bodyPr wrap="square" rtlCol="0">
            <a:spAutoFit/>
          </a:bodyPr>
          <a:lstStyle/>
          <a:p>
            <a:r>
              <a:rPr lang="en-US" dirty="0"/>
              <a:t>            </a:t>
            </a:r>
            <a:r>
              <a:rPr lang="en-US" sz="2000" dirty="0">
                <a:solidFill>
                  <a:srgbClr val="FF0000"/>
                </a:solidFill>
              </a:rPr>
              <a:t>TC 2002 Figure 2</a:t>
            </a:r>
          </a:p>
        </p:txBody>
      </p:sp>
      <p:sp>
        <p:nvSpPr>
          <p:cNvPr id="15" name="TextBox 14">
            <a:extLst>
              <a:ext uri="{FF2B5EF4-FFF2-40B4-BE49-F238E27FC236}">
                <a16:creationId xmlns:a16="http://schemas.microsoft.com/office/drawing/2014/main" id="{2ED7B9A1-3B3F-4DC2-B3FC-79123EFDD212}"/>
              </a:ext>
            </a:extLst>
          </p:cNvPr>
          <p:cNvSpPr txBox="1"/>
          <p:nvPr/>
        </p:nvSpPr>
        <p:spPr>
          <a:xfrm>
            <a:off x="6807059" y="3429000"/>
            <a:ext cx="2233612" cy="646331"/>
          </a:xfrm>
          <a:prstGeom prst="rect">
            <a:avLst/>
          </a:prstGeom>
          <a:noFill/>
        </p:spPr>
        <p:txBody>
          <a:bodyPr wrap="square" rtlCol="0">
            <a:spAutoFit/>
          </a:bodyPr>
          <a:lstStyle/>
          <a:p>
            <a:r>
              <a:rPr lang="en-US" dirty="0">
                <a:solidFill>
                  <a:srgbClr val="FF0000"/>
                </a:solidFill>
              </a:rPr>
              <a:t>Water Vapor Net Cooling</a:t>
            </a:r>
            <a:endParaRPr lang="en-US" sz="2000" dirty="0">
              <a:solidFill>
                <a:srgbClr val="FF0000"/>
              </a:solidFill>
            </a:endParaRPr>
          </a:p>
        </p:txBody>
      </p:sp>
      <p:sp>
        <p:nvSpPr>
          <p:cNvPr id="16" name="TextBox 15">
            <a:extLst>
              <a:ext uri="{FF2B5EF4-FFF2-40B4-BE49-F238E27FC236}">
                <a16:creationId xmlns:a16="http://schemas.microsoft.com/office/drawing/2014/main" id="{845AA3FE-B3A0-408A-BD63-47330C1272C9}"/>
              </a:ext>
            </a:extLst>
          </p:cNvPr>
          <p:cNvSpPr txBox="1"/>
          <p:nvPr/>
        </p:nvSpPr>
        <p:spPr>
          <a:xfrm>
            <a:off x="9772525" y="3633779"/>
            <a:ext cx="2233612" cy="677108"/>
          </a:xfrm>
          <a:prstGeom prst="rect">
            <a:avLst/>
          </a:prstGeom>
          <a:noFill/>
        </p:spPr>
        <p:txBody>
          <a:bodyPr wrap="square" rtlCol="0">
            <a:spAutoFit/>
          </a:bodyPr>
          <a:lstStyle/>
          <a:p>
            <a:r>
              <a:rPr lang="en-US" dirty="0">
                <a:solidFill>
                  <a:srgbClr val="FF0000"/>
                </a:solidFill>
              </a:rPr>
              <a:t>CO</a:t>
            </a:r>
            <a:r>
              <a:rPr lang="en-US" baseline="-25000" dirty="0">
                <a:solidFill>
                  <a:srgbClr val="FF0000"/>
                </a:solidFill>
              </a:rPr>
              <a:t>2 </a:t>
            </a:r>
            <a:r>
              <a:rPr lang="en-US" dirty="0">
                <a:solidFill>
                  <a:srgbClr val="FF0000"/>
                </a:solidFill>
              </a:rPr>
              <a:t>Max Heating </a:t>
            </a:r>
          </a:p>
          <a:p>
            <a:r>
              <a:rPr lang="en-US" sz="2000" dirty="0">
                <a:solidFill>
                  <a:srgbClr val="FF0000"/>
                </a:solidFill>
              </a:rPr>
              <a:t>Near 155 </a:t>
            </a:r>
            <a:r>
              <a:rPr lang="en-US" sz="2000" dirty="0" err="1">
                <a:solidFill>
                  <a:srgbClr val="FF0000"/>
                </a:solidFill>
              </a:rPr>
              <a:t>hPa</a:t>
            </a:r>
            <a:endParaRPr lang="en-US" sz="2000" dirty="0">
              <a:solidFill>
                <a:srgbClr val="FF0000"/>
              </a:solidFill>
            </a:endParaRPr>
          </a:p>
        </p:txBody>
      </p:sp>
      <p:sp>
        <p:nvSpPr>
          <p:cNvPr id="18" name="TextBox 17">
            <a:extLst>
              <a:ext uri="{FF2B5EF4-FFF2-40B4-BE49-F238E27FC236}">
                <a16:creationId xmlns:a16="http://schemas.microsoft.com/office/drawing/2014/main" id="{06A112C4-3000-4E29-8D95-CF9917785106}"/>
              </a:ext>
            </a:extLst>
          </p:cNvPr>
          <p:cNvSpPr txBox="1"/>
          <p:nvPr/>
        </p:nvSpPr>
        <p:spPr>
          <a:xfrm>
            <a:off x="2863206" y="2086409"/>
            <a:ext cx="3975652" cy="400110"/>
          </a:xfrm>
          <a:prstGeom prst="rect">
            <a:avLst/>
          </a:prstGeom>
          <a:noFill/>
        </p:spPr>
        <p:txBody>
          <a:bodyPr wrap="square" rtlCol="0">
            <a:spAutoFit/>
          </a:bodyPr>
          <a:lstStyle/>
          <a:p>
            <a:pPr algn="ctr"/>
            <a:r>
              <a:rPr lang="en-US" sz="2000" dirty="0">
                <a:solidFill>
                  <a:srgbClr val="FF0000"/>
                </a:solidFill>
              </a:rPr>
              <a:t>TC 2002 Figure 4</a:t>
            </a:r>
          </a:p>
        </p:txBody>
      </p:sp>
      <p:pic>
        <p:nvPicPr>
          <p:cNvPr id="19" name="Main graphic">
            <a:extLst>
              <a:ext uri="{FF2B5EF4-FFF2-40B4-BE49-F238E27FC236}">
                <a16:creationId xmlns:a16="http://schemas.microsoft.com/office/drawing/2014/main" id="{56CFE03E-DF08-4C5A-A9F5-7CF6D3A807A0}"/>
              </a:ext>
            </a:extLst>
          </p:cNvPr>
          <p:cNvPicPr/>
          <p:nvPr/>
        </p:nvPicPr>
        <p:blipFill rotWithShape="1">
          <a:blip r:embed="rId5"/>
          <a:srcRect l="6787"/>
          <a:stretch/>
        </p:blipFill>
        <p:spPr>
          <a:xfrm>
            <a:off x="3361377" y="2454713"/>
            <a:ext cx="2903110" cy="2763153"/>
          </a:xfrm>
          <a:prstGeom prst="rect">
            <a:avLst/>
          </a:prstGeom>
          <a:ln>
            <a:noFill/>
          </a:ln>
        </p:spPr>
      </p:pic>
      <p:sp>
        <p:nvSpPr>
          <p:cNvPr id="20" name="Rectangle 19">
            <a:extLst>
              <a:ext uri="{FF2B5EF4-FFF2-40B4-BE49-F238E27FC236}">
                <a16:creationId xmlns:a16="http://schemas.microsoft.com/office/drawing/2014/main" id="{1D2AEA5A-51F2-4879-923D-B2CE4ECBC79B}"/>
              </a:ext>
            </a:extLst>
          </p:cNvPr>
          <p:cNvSpPr/>
          <p:nvPr/>
        </p:nvSpPr>
        <p:spPr>
          <a:xfrm>
            <a:off x="7768" y="5272526"/>
            <a:ext cx="11857460" cy="800860"/>
          </a:xfrm>
          <a:prstGeom prst="rect">
            <a:avLst/>
          </a:prstGeom>
        </p:spPr>
        <p:txBody>
          <a:bodyPr wrap="square">
            <a:spAutoFit/>
          </a:bodyPr>
          <a:lstStyle/>
          <a:p>
            <a:pPr>
              <a:lnSpc>
                <a:spcPct val="107000"/>
              </a:lnSpc>
              <a:spcAft>
                <a:spcPts val="800"/>
              </a:spcAft>
            </a:pPr>
            <a:r>
              <a:rPr lang="en-US" sz="2200" b="1" dirty="0">
                <a:latin typeface="Calibri" panose="020F0502020204030204" pitchFamily="34" charset="0"/>
                <a:ea typeface="Calibri" panose="020F0502020204030204" pitchFamily="34" charset="0"/>
                <a:cs typeface="Times New Roman" panose="02020603050405020304" pitchFamily="18" charset="0"/>
              </a:rPr>
              <a:t>Note that convective timescale shorter than physical mechanisms driving ozone variability, keeping O</a:t>
            </a:r>
            <a:r>
              <a:rPr lang="en-US" sz="2200" b="1" baseline="-25000" dirty="0">
                <a:latin typeface="Calibri" panose="020F0502020204030204" pitchFamily="34" charset="0"/>
                <a:ea typeface="Calibri" panose="020F0502020204030204" pitchFamily="34" charset="0"/>
                <a:cs typeface="Times New Roman" panose="02020603050405020304" pitchFamily="18" charset="0"/>
              </a:rPr>
              <a:t>3 </a:t>
            </a:r>
            <a:r>
              <a:rPr lang="en-US" sz="2200" b="1" dirty="0">
                <a:latin typeface="Calibri" panose="020F0502020204030204" pitchFamily="34" charset="0"/>
                <a:ea typeface="Calibri" panose="020F0502020204030204" pitchFamily="34" charset="0"/>
                <a:cs typeface="Times New Roman" panose="02020603050405020304" pitchFamily="18" charset="0"/>
              </a:rPr>
              <a:t>lower and more troposphere-like even in the </a:t>
            </a:r>
            <a:r>
              <a:rPr lang="en-US" sz="2200" b="1" i="1" dirty="0" err="1">
                <a:latin typeface="Calibri" panose="020F0502020204030204" pitchFamily="34" charset="0"/>
                <a:ea typeface="Calibri" panose="020F0502020204030204" pitchFamily="34" charset="0"/>
                <a:cs typeface="Times New Roman" panose="02020603050405020304" pitchFamily="18" charset="0"/>
              </a:rPr>
              <a:t>substratosphere</a:t>
            </a:r>
            <a:r>
              <a:rPr lang="en-US" sz="2200" b="1" i="1" dirty="0">
                <a:latin typeface="Calibri" panose="020F0502020204030204" pitchFamily="34" charset="0"/>
                <a:ea typeface="Calibri" panose="020F0502020204030204" pitchFamily="34" charset="0"/>
                <a:cs typeface="Times New Roman" panose="02020603050405020304" pitchFamily="18" charset="0"/>
              </a:rPr>
              <a:t>!</a:t>
            </a:r>
            <a:endParaRPr lang="en-US" sz="2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218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87B776-12F8-447A-9C22-15DB6C0C7943}"/>
              </a:ext>
            </a:extLst>
          </p:cNvPr>
          <p:cNvSpPr/>
          <p:nvPr/>
        </p:nvSpPr>
        <p:spPr>
          <a:xfrm>
            <a:off x="-212035" y="0"/>
            <a:ext cx="12616070" cy="2677656"/>
          </a:xfrm>
          <a:prstGeom prst="rect">
            <a:avLst/>
          </a:prstGeom>
        </p:spPr>
        <p:txBody>
          <a:bodyPr wrap="square">
            <a:spAutoFit/>
          </a:bodyPr>
          <a:lstStyle/>
          <a:p>
            <a:pPr algn="ctr"/>
            <a:r>
              <a:rPr lang="en-US" sz="2800" dirty="0" err="1"/>
              <a:t>Thuburn</a:t>
            </a:r>
            <a:r>
              <a:rPr lang="en-US" sz="2800" dirty="0"/>
              <a:t> and Craig (2002) suggest that the TTL thickness is greatest where deep convection is most vigorous, corroborated by </a:t>
            </a:r>
            <a:r>
              <a:rPr lang="en-US" sz="2800" dirty="0" err="1"/>
              <a:t>Sunilkumar</a:t>
            </a:r>
            <a:r>
              <a:rPr lang="en-US" sz="2800" dirty="0"/>
              <a:t> et al. (2017) (part of their Figure 6, below), which we will also briefly see in global RO statistics a bit later!</a:t>
            </a:r>
          </a:p>
          <a:p>
            <a:pPr algn="ctr"/>
            <a:endParaRPr lang="en-US" sz="2800" dirty="0"/>
          </a:p>
          <a:p>
            <a:pPr algn="ctr"/>
            <a:endParaRPr lang="en-US" sz="2800" dirty="0"/>
          </a:p>
          <a:p>
            <a:pPr algn="ctr"/>
            <a:endParaRPr lang="en-US" sz="2800" dirty="0"/>
          </a:p>
        </p:txBody>
      </p:sp>
      <p:pic>
        <p:nvPicPr>
          <p:cNvPr id="3" name="Main graphic">
            <a:extLst>
              <a:ext uri="{FF2B5EF4-FFF2-40B4-BE49-F238E27FC236}">
                <a16:creationId xmlns:a16="http://schemas.microsoft.com/office/drawing/2014/main" id="{1D05877E-4A3B-455D-81DD-A262AC18BAE5}"/>
              </a:ext>
            </a:extLst>
          </p:cNvPr>
          <p:cNvPicPr/>
          <p:nvPr/>
        </p:nvPicPr>
        <p:blipFill rotWithShape="1">
          <a:blip r:embed="rId2"/>
          <a:srcRect l="49539" t="76244"/>
          <a:stretch/>
        </p:blipFill>
        <p:spPr>
          <a:xfrm>
            <a:off x="2256181" y="1858008"/>
            <a:ext cx="7305261" cy="2962470"/>
          </a:xfrm>
          <a:prstGeom prst="rect">
            <a:avLst/>
          </a:prstGeom>
          <a:ln>
            <a:noFill/>
          </a:ln>
        </p:spPr>
      </p:pic>
      <p:sp>
        <p:nvSpPr>
          <p:cNvPr id="4" name="Rectangle 3">
            <a:extLst>
              <a:ext uri="{FF2B5EF4-FFF2-40B4-BE49-F238E27FC236}">
                <a16:creationId xmlns:a16="http://schemas.microsoft.com/office/drawing/2014/main" id="{3ADE9E90-92C2-4AE0-A016-25952D10C86B}"/>
              </a:ext>
            </a:extLst>
          </p:cNvPr>
          <p:cNvSpPr/>
          <p:nvPr/>
        </p:nvSpPr>
        <p:spPr>
          <a:xfrm>
            <a:off x="0" y="5442179"/>
            <a:ext cx="11976652" cy="646331"/>
          </a:xfrm>
          <a:prstGeom prst="rect">
            <a:avLst/>
          </a:prstGeom>
        </p:spPr>
        <p:txBody>
          <a:bodyPr wrap="square">
            <a:spAutoFit/>
          </a:bodyPr>
          <a:lstStyle/>
          <a:p>
            <a:r>
              <a:rPr lang="en-US" b="1" spc="-1" dirty="0">
                <a:solidFill>
                  <a:srgbClr val="0054A6"/>
                </a:solidFill>
                <a:latin typeface="Arial"/>
              </a:rPr>
              <a:t>JGR Atmospheres, Volume: 122, Issue: 2, Pages: 741-754, First published: 07 January 2017, DOI: (10.1002/2016JD025217) </a:t>
            </a:r>
            <a:endParaRPr lang="en-US" spc="-1" dirty="0">
              <a:solidFill>
                <a:srgbClr val="000000"/>
              </a:solidFill>
              <a:latin typeface="Arial"/>
            </a:endParaRPr>
          </a:p>
        </p:txBody>
      </p:sp>
    </p:spTree>
    <p:extLst>
      <p:ext uri="{BB962C8B-B14F-4D97-AF65-F5344CB8AC3E}">
        <p14:creationId xmlns:p14="http://schemas.microsoft.com/office/powerpoint/2010/main" val="2872373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9ECBDF-5380-4F37-93A8-ABDF05C161FF}"/>
              </a:ext>
            </a:extLst>
          </p:cNvPr>
          <p:cNvSpPr txBox="1"/>
          <p:nvPr/>
        </p:nvSpPr>
        <p:spPr>
          <a:xfrm>
            <a:off x="393700" y="0"/>
            <a:ext cx="11592426" cy="6986528"/>
          </a:xfrm>
          <a:prstGeom prst="rect">
            <a:avLst/>
          </a:prstGeom>
          <a:noFill/>
        </p:spPr>
        <p:txBody>
          <a:bodyPr wrap="square" rtlCol="0">
            <a:spAutoFit/>
          </a:bodyPr>
          <a:lstStyle/>
          <a:p>
            <a:pPr algn="ctr"/>
            <a:r>
              <a:rPr lang="en-US" sz="2800" dirty="0"/>
              <a:t>Double Tropopauses and/or Deep TTLs Away from Tropics</a:t>
            </a:r>
          </a:p>
          <a:p>
            <a:pPr algn="ctr"/>
            <a:endParaRPr lang="en-US" sz="2800" dirty="0"/>
          </a:p>
          <a:p>
            <a:r>
              <a:rPr lang="en-US" sz="2800" dirty="0"/>
              <a:t>•Even away from high-latitudes, there may be cases in which the CPT is exceptionally high, up to 6-10 km above the first tropopause which may better bound clouds</a:t>
            </a:r>
          </a:p>
          <a:p>
            <a:r>
              <a:rPr lang="en-US" sz="2800" dirty="0"/>
              <a:t>•Often referred to as “double tropopause” cases, in which the WMO definition of a lapse rate (LR; -∂T/∂z) tropopause is when LR decreases below 2°C/km, these are particularly common in the subtropics/</a:t>
            </a:r>
            <a:r>
              <a:rPr lang="en-US" sz="2800" dirty="0" err="1"/>
              <a:t>extratropics</a:t>
            </a:r>
            <a:r>
              <a:rPr lang="en-US" sz="2800" dirty="0"/>
              <a:t> during winter during stratospheric intrusion events (e.g. Randel et al. 2007)    </a:t>
            </a:r>
          </a:p>
          <a:p>
            <a:r>
              <a:rPr lang="en-US" sz="2800" dirty="0"/>
              <a:t>•However, there may be cases as well in which a strong inversion well below the CPT marks the vertical limit of precipitating clouds, such that these examples may be analogous to very deep “TTL-like layers”</a:t>
            </a:r>
          </a:p>
          <a:p>
            <a:r>
              <a:rPr lang="en-US" sz="2800" dirty="0"/>
              <a:t>•Signatures of multiple stable layers/tropopauses in the </a:t>
            </a:r>
            <a:r>
              <a:rPr lang="en-US" sz="2800" dirty="0" err="1"/>
              <a:t>extratropics</a:t>
            </a:r>
            <a:r>
              <a:rPr lang="en-US" sz="2800" dirty="0"/>
              <a:t> may also be representative of remnants of strong tropopause gradients across mid-latitude cyclones or Atmospheric Rivers (e.g. Michael Murphy’s talk from yesterday, 28 Nov 2023)</a:t>
            </a:r>
          </a:p>
        </p:txBody>
      </p:sp>
    </p:spTree>
    <p:extLst>
      <p:ext uri="{BB962C8B-B14F-4D97-AF65-F5344CB8AC3E}">
        <p14:creationId xmlns:p14="http://schemas.microsoft.com/office/powerpoint/2010/main" val="3427502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F31C49-F8CF-41D2-A45D-9A2EF555E588}"/>
              </a:ext>
            </a:extLst>
          </p:cNvPr>
          <p:cNvPicPr>
            <a:picLocks noChangeAspect="1"/>
          </p:cNvPicPr>
          <p:nvPr/>
        </p:nvPicPr>
        <p:blipFill rotWithShape="1">
          <a:blip r:embed="rId2">
            <a:extLst>
              <a:ext uri="{28A0092B-C50C-407E-A947-70E740481C1C}">
                <a14:useLocalDpi xmlns:a14="http://schemas.microsoft.com/office/drawing/2010/main" val="0"/>
              </a:ext>
            </a:extLst>
          </a:blip>
          <a:srcRect t="4356"/>
          <a:stretch/>
        </p:blipFill>
        <p:spPr>
          <a:xfrm>
            <a:off x="2390197" y="52107"/>
            <a:ext cx="6797920" cy="6419714"/>
          </a:xfrm>
          <a:prstGeom prst="rect">
            <a:avLst/>
          </a:prstGeom>
        </p:spPr>
      </p:pic>
      <p:sp>
        <p:nvSpPr>
          <p:cNvPr id="6" name="Oval 5">
            <a:extLst>
              <a:ext uri="{FF2B5EF4-FFF2-40B4-BE49-F238E27FC236}">
                <a16:creationId xmlns:a16="http://schemas.microsoft.com/office/drawing/2014/main" id="{FA4FC166-51FA-480E-9612-D2E3C9FFD828}"/>
              </a:ext>
            </a:extLst>
          </p:cNvPr>
          <p:cNvSpPr/>
          <p:nvPr/>
        </p:nvSpPr>
        <p:spPr>
          <a:xfrm>
            <a:off x="3652577" y="600056"/>
            <a:ext cx="2867487" cy="25656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9346855-4D45-4231-B4F3-C72EEB626556}"/>
              </a:ext>
            </a:extLst>
          </p:cNvPr>
          <p:cNvSpPr txBox="1"/>
          <p:nvPr/>
        </p:nvSpPr>
        <p:spPr>
          <a:xfrm>
            <a:off x="6520064" y="962088"/>
            <a:ext cx="1884130" cy="830997"/>
          </a:xfrm>
          <a:prstGeom prst="rect">
            <a:avLst/>
          </a:prstGeom>
          <a:noFill/>
        </p:spPr>
        <p:txBody>
          <a:bodyPr wrap="square" rtlCol="0">
            <a:spAutoFit/>
          </a:bodyPr>
          <a:lstStyle/>
          <a:p>
            <a:pPr algn="ctr"/>
            <a:r>
              <a:rPr lang="en-US" sz="2400" dirty="0">
                <a:solidFill>
                  <a:srgbClr val="FF0000"/>
                </a:solidFill>
              </a:rPr>
              <a:t>True Stratosphere</a:t>
            </a:r>
          </a:p>
        </p:txBody>
      </p:sp>
      <p:sp>
        <p:nvSpPr>
          <p:cNvPr id="8" name="Oval 7">
            <a:extLst>
              <a:ext uri="{FF2B5EF4-FFF2-40B4-BE49-F238E27FC236}">
                <a16:creationId xmlns:a16="http://schemas.microsoft.com/office/drawing/2014/main" id="{7A13AC0B-1801-401B-AAF8-1E54B7B8779B}"/>
              </a:ext>
            </a:extLst>
          </p:cNvPr>
          <p:cNvSpPr/>
          <p:nvPr/>
        </p:nvSpPr>
        <p:spPr>
          <a:xfrm>
            <a:off x="5732017" y="3043931"/>
            <a:ext cx="1440557" cy="2309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49738E-6AB6-4407-96BA-5B31BEB08F4D}"/>
              </a:ext>
            </a:extLst>
          </p:cNvPr>
          <p:cNvSpPr/>
          <p:nvPr/>
        </p:nvSpPr>
        <p:spPr>
          <a:xfrm>
            <a:off x="5393634" y="3001466"/>
            <a:ext cx="1555967" cy="22371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684F82-4888-4DCA-9621-F5A9E74C10FB}"/>
              </a:ext>
            </a:extLst>
          </p:cNvPr>
          <p:cNvSpPr/>
          <p:nvPr/>
        </p:nvSpPr>
        <p:spPr>
          <a:xfrm>
            <a:off x="6694524" y="5007006"/>
            <a:ext cx="2493593" cy="14648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08E38C-71FD-4ACE-90AE-DB692F0DD23F}"/>
              </a:ext>
            </a:extLst>
          </p:cNvPr>
          <p:cNvSpPr txBox="1"/>
          <p:nvPr/>
        </p:nvSpPr>
        <p:spPr>
          <a:xfrm>
            <a:off x="7172573" y="3192821"/>
            <a:ext cx="1426930" cy="1200329"/>
          </a:xfrm>
          <a:prstGeom prst="rect">
            <a:avLst/>
          </a:prstGeom>
          <a:noFill/>
        </p:spPr>
        <p:txBody>
          <a:bodyPr wrap="square" rtlCol="0">
            <a:spAutoFit/>
          </a:bodyPr>
          <a:lstStyle/>
          <a:p>
            <a:pPr algn="ctr"/>
            <a:r>
              <a:rPr lang="en-US" dirty="0">
                <a:solidFill>
                  <a:srgbClr val="FF0000"/>
                </a:solidFill>
              </a:rPr>
              <a:t>Lapse Rates Between about ~2-3 deg/km</a:t>
            </a:r>
          </a:p>
        </p:txBody>
      </p:sp>
      <p:sp>
        <p:nvSpPr>
          <p:cNvPr id="13" name="TextBox 12">
            <a:extLst>
              <a:ext uri="{FF2B5EF4-FFF2-40B4-BE49-F238E27FC236}">
                <a16:creationId xmlns:a16="http://schemas.microsoft.com/office/drawing/2014/main" id="{7D5D6E06-C68B-48FB-8C9F-EACF9EAEF586}"/>
              </a:ext>
            </a:extLst>
          </p:cNvPr>
          <p:cNvSpPr txBox="1"/>
          <p:nvPr/>
        </p:nvSpPr>
        <p:spPr>
          <a:xfrm>
            <a:off x="3542698" y="5382316"/>
            <a:ext cx="3151826" cy="584775"/>
          </a:xfrm>
          <a:prstGeom prst="rect">
            <a:avLst/>
          </a:prstGeom>
          <a:noFill/>
        </p:spPr>
        <p:txBody>
          <a:bodyPr wrap="square" rtlCol="0">
            <a:spAutoFit/>
          </a:bodyPr>
          <a:lstStyle/>
          <a:p>
            <a:pPr algn="ctr"/>
            <a:r>
              <a:rPr lang="en-US" sz="1600" dirty="0">
                <a:solidFill>
                  <a:srgbClr val="FF0000"/>
                </a:solidFill>
              </a:rPr>
              <a:t>Maximum Lapse Rates, generally ranging between 5-10 deg/km</a:t>
            </a:r>
          </a:p>
        </p:txBody>
      </p:sp>
      <p:sp>
        <p:nvSpPr>
          <p:cNvPr id="4" name="TextBox 3">
            <a:extLst>
              <a:ext uri="{FF2B5EF4-FFF2-40B4-BE49-F238E27FC236}">
                <a16:creationId xmlns:a16="http://schemas.microsoft.com/office/drawing/2014/main" id="{55492639-DD5E-40A4-AD0B-F9736F03327E}"/>
              </a:ext>
            </a:extLst>
          </p:cNvPr>
          <p:cNvSpPr txBox="1"/>
          <p:nvPr/>
        </p:nvSpPr>
        <p:spPr>
          <a:xfrm>
            <a:off x="0" y="198120"/>
            <a:ext cx="2432211" cy="5262979"/>
          </a:xfrm>
          <a:prstGeom prst="rect">
            <a:avLst/>
          </a:prstGeom>
          <a:noFill/>
        </p:spPr>
        <p:txBody>
          <a:bodyPr wrap="square" rtlCol="0">
            <a:spAutoFit/>
          </a:bodyPr>
          <a:lstStyle/>
          <a:p>
            <a:r>
              <a:rPr lang="en-US" sz="2400" dirty="0"/>
              <a:t>Example of a Seemingly Shallow Tropopause, a Deep Transition Layer (TTL-like) and then the true stratosphere in terms of Lapse Rates</a:t>
            </a:r>
          </a:p>
          <a:p>
            <a:r>
              <a:rPr lang="en-US" sz="2400" dirty="0"/>
              <a:t>(from Vandenberg Radiosonde, 12Z 20 Nov 2019</a:t>
            </a:r>
          </a:p>
        </p:txBody>
      </p:sp>
    </p:spTree>
    <p:extLst>
      <p:ext uri="{BB962C8B-B14F-4D97-AF65-F5344CB8AC3E}">
        <p14:creationId xmlns:p14="http://schemas.microsoft.com/office/powerpoint/2010/main" val="4087533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6604</TotalTime>
  <Words>2894</Words>
  <Application>Microsoft Office PowerPoint</Application>
  <PresentationFormat>Widescreen</PresentationFormat>
  <Paragraphs>168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Yu Mincho</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Kubar, Terence L (US 329J-Affiliate)</dc:creator>
  <cp:lastModifiedBy>Kubar, Terence L (US 329J-Affiliate)</cp:lastModifiedBy>
  <cp:revision>70</cp:revision>
  <dcterms:created xsi:type="dcterms:W3CDTF">2023-11-25T01:56:33Z</dcterms:created>
  <dcterms:modified xsi:type="dcterms:W3CDTF">2023-11-29T16:02:18Z</dcterms:modified>
</cp:coreProperties>
</file>