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0" r:id="rId2"/>
  </p:sldMasterIdLst>
  <p:notesMasterIdLst>
    <p:notesMasterId r:id="rId32"/>
  </p:notesMasterIdLst>
  <p:handoutMasterIdLst>
    <p:handoutMasterId r:id="rId33"/>
  </p:handoutMasterIdLst>
  <p:sldIdLst>
    <p:sldId id="798" r:id="rId3"/>
    <p:sldId id="790" r:id="rId4"/>
    <p:sldId id="266" r:id="rId5"/>
    <p:sldId id="272" r:id="rId6"/>
    <p:sldId id="800" r:id="rId7"/>
    <p:sldId id="760" r:id="rId8"/>
    <p:sldId id="448" r:id="rId9"/>
    <p:sldId id="488" r:id="rId10"/>
    <p:sldId id="452" r:id="rId11"/>
    <p:sldId id="462" r:id="rId12"/>
    <p:sldId id="451" r:id="rId13"/>
    <p:sldId id="497" r:id="rId14"/>
    <p:sldId id="337" r:id="rId15"/>
    <p:sldId id="747" r:id="rId16"/>
    <p:sldId id="786" r:id="rId17"/>
    <p:sldId id="793" r:id="rId18"/>
    <p:sldId id="787" r:id="rId19"/>
    <p:sldId id="788" r:id="rId20"/>
    <p:sldId id="789" r:id="rId21"/>
    <p:sldId id="768" r:id="rId22"/>
    <p:sldId id="659" r:id="rId23"/>
    <p:sldId id="782" r:id="rId24"/>
    <p:sldId id="785" r:id="rId25"/>
    <p:sldId id="767" r:id="rId26"/>
    <p:sldId id="779" r:id="rId27"/>
    <p:sldId id="755" r:id="rId28"/>
    <p:sldId id="796" r:id="rId29"/>
    <p:sldId id="797" r:id="rId30"/>
    <p:sldId id="7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82734" autoAdjust="0"/>
  </p:normalViewPr>
  <p:slideViewPr>
    <p:cSldViewPr snapToGrid="0">
      <p:cViewPr varScale="1">
        <p:scale>
          <a:sx n="89" d="100"/>
          <a:sy n="89" d="100"/>
        </p:scale>
        <p:origin x="114" y="342"/>
      </p:cViewPr>
      <p:guideLst/>
    </p:cSldViewPr>
  </p:slideViewPr>
  <p:notesTextViewPr>
    <p:cViewPr>
      <p:scale>
        <a:sx n="125" d="100"/>
        <a:sy n="12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4CB9F9-E726-BB5C-5D00-BFD105F8C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663869-9F5F-A639-237A-9E04A9FC0A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09D846-1087-4D2D-9CFA-68C14C8B576E}" type="datetimeFigureOut">
              <a:rPr lang="en-US" smtClean="0"/>
              <a:t>12/7/2023</a:t>
            </a:fld>
            <a:endParaRPr lang="en-US"/>
          </a:p>
        </p:txBody>
      </p:sp>
      <p:sp>
        <p:nvSpPr>
          <p:cNvPr id="4" name="Footer Placeholder 3">
            <a:extLst>
              <a:ext uri="{FF2B5EF4-FFF2-40B4-BE49-F238E27FC236}">
                <a16:creationId xmlns:a16="http://schemas.microsoft.com/office/drawing/2014/main" id="{BFBA58C8-221D-D9D8-AAC7-3F958FB9C3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28F04C-0BE7-BDB3-B4D3-544B06460D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EE29D4-2187-4A0C-9E72-0231CAFD3040}" type="slidenum">
              <a:rPr lang="en-US" smtClean="0"/>
              <a:t>‹#›</a:t>
            </a:fld>
            <a:endParaRPr lang="en-US"/>
          </a:p>
        </p:txBody>
      </p:sp>
    </p:spTree>
    <p:extLst>
      <p:ext uri="{BB962C8B-B14F-4D97-AF65-F5344CB8AC3E}">
        <p14:creationId xmlns:p14="http://schemas.microsoft.com/office/powerpoint/2010/main" val="4867865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662F0-1C2D-4098-B933-28F454DD729D}"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A76FD-7BE7-4845-BDAF-B80C5533A5E0}" type="slidenum">
              <a:rPr lang="en-US" smtClean="0"/>
              <a:t>‹#›</a:t>
            </a:fld>
            <a:endParaRPr lang="en-US"/>
          </a:p>
        </p:txBody>
      </p:sp>
    </p:spTree>
    <p:extLst>
      <p:ext uri="{BB962C8B-B14F-4D97-AF65-F5344CB8AC3E}">
        <p14:creationId xmlns:p14="http://schemas.microsoft.com/office/powerpoint/2010/main" val="41175416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8A76FD-7BE7-4845-BDAF-B80C5533A5E0}" type="slidenum">
              <a:rPr lang="en-US" smtClean="0"/>
              <a:t>2</a:t>
            </a:fld>
            <a:endParaRPr lang="en-US"/>
          </a:p>
        </p:txBody>
      </p:sp>
    </p:spTree>
    <p:extLst>
      <p:ext uri="{BB962C8B-B14F-4D97-AF65-F5344CB8AC3E}">
        <p14:creationId xmlns:p14="http://schemas.microsoft.com/office/powerpoint/2010/main" val="2282461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436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592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715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683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0667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59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5697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3259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8457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54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3111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33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9072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54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06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96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6299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cb41af1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 name="Google Shape;79;g13cb41af1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55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695DE9-B07A-404E-AF55-6CB673CB7B17}"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1145408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95DE9-B07A-404E-AF55-6CB673CB7B17}"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1305203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95DE9-B07A-404E-AF55-6CB673CB7B17}"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3742557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Picture with Caption" type="picTx">
  <p:cSld name="1_Picture with Caption">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2389717" y="4800600"/>
            <a:ext cx="7315200" cy="566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1500"/>
              <a:buFont typeface="Calibri"/>
              <a:buNone/>
              <a:defRPr sz="2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a:spLocks noGrp="1"/>
          </p:cNvSpPr>
          <p:nvPr>
            <p:ph type="pic" idx="2"/>
          </p:nvPr>
        </p:nvSpPr>
        <p:spPr>
          <a:xfrm>
            <a:off x="1016000" y="609600"/>
            <a:ext cx="2540000" cy="4114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1"/>
          </p:nvPr>
        </p:nvSpPr>
        <p:spPr>
          <a:xfrm>
            <a:off x="2389717" y="5367337"/>
            <a:ext cx="7315200" cy="8048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100"/>
              <a:buNone/>
              <a:defRPr sz="1467"/>
            </a:lvl1pPr>
            <a:lvl2pPr marL="1219170" lvl="1" indent="-304792" algn="l" rtl="0">
              <a:lnSpc>
                <a:spcPct val="90000"/>
              </a:lnSpc>
              <a:spcBef>
                <a:spcPts val="1600"/>
              </a:spcBef>
              <a:spcAft>
                <a:spcPts val="0"/>
              </a:spcAft>
              <a:buClr>
                <a:schemeClr val="dk1"/>
              </a:buClr>
              <a:buSzPts val="900"/>
              <a:buNone/>
              <a:defRPr sz="1200"/>
            </a:lvl2pPr>
            <a:lvl3pPr marL="1828754" lvl="2" indent="-304792" algn="l" rtl="0">
              <a:lnSpc>
                <a:spcPct val="90000"/>
              </a:lnSpc>
              <a:spcBef>
                <a:spcPts val="1600"/>
              </a:spcBef>
              <a:spcAft>
                <a:spcPts val="0"/>
              </a:spcAft>
              <a:buClr>
                <a:schemeClr val="dk1"/>
              </a:buClr>
              <a:buSzPts val="800"/>
              <a:buNone/>
              <a:defRPr sz="1067"/>
            </a:lvl3pPr>
            <a:lvl4pPr marL="2438339" lvl="3" indent="-304792" algn="l" rtl="0">
              <a:lnSpc>
                <a:spcPct val="90000"/>
              </a:lnSpc>
              <a:spcBef>
                <a:spcPts val="1600"/>
              </a:spcBef>
              <a:spcAft>
                <a:spcPts val="0"/>
              </a:spcAft>
              <a:buClr>
                <a:schemeClr val="dk1"/>
              </a:buClr>
              <a:buSzPts val="700"/>
              <a:buNone/>
              <a:defRPr sz="933"/>
            </a:lvl4pPr>
            <a:lvl5pPr marL="3047924" lvl="4" indent="-304792" algn="l" rtl="0">
              <a:lnSpc>
                <a:spcPct val="90000"/>
              </a:lnSpc>
              <a:spcBef>
                <a:spcPts val="1600"/>
              </a:spcBef>
              <a:spcAft>
                <a:spcPts val="0"/>
              </a:spcAft>
              <a:buClr>
                <a:schemeClr val="dk1"/>
              </a:buClr>
              <a:buSzPts val="700"/>
              <a:buNone/>
              <a:defRPr sz="933"/>
            </a:lvl5pPr>
            <a:lvl6pPr marL="3657509" lvl="5" indent="-304792" algn="l" rtl="0">
              <a:lnSpc>
                <a:spcPct val="90000"/>
              </a:lnSpc>
              <a:spcBef>
                <a:spcPts val="1600"/>
              </a:spcBef>
              <a:spcAft>
                <a:spcPts val="0"/>
              </a:spcAft>
              <a:buClr>
                <a:schemeClr val="dk1"/>
              </a:buClr>
              <a:buSzPts val="700"/>
              <a:buNone/>
              <a:defRPr sz="933"/>
            </a:lvl6pPr>
            <a:lvl7pPr marL="4267093" lvl="6" indent="-304792" algn="l" rtl="0">
              <a:lnSpc>
                <a:spcPct val="90000"/>
              </a:lnSpc>
              <a:spcBef>
                <a:spcPts val="1600"/>
              </a:spcBef>
              <a:spcAft>
                <a:spcPts val="0"/>
              </a:spcAft>
              <a:buClr>
                <a:schemeClr val="dk1"/>
              </a:buClr>
              <a:buSzPts val="700"/>
              <a:buNone/>
              <a:defRPr sz="933"/>
            </a:lvl7pPr>
            <a:lvl8pPr marL="4876678" lvl="7" indent="-304792" algn="l" rtl="0">
              <a:lnSpc>
                <a:spcPct val="90000"/>
              </a:lnSpc>
              <a:spcBef>
                <a:spcPts val="1600"/>
              </a:spcBef>
              <a:spcAft>
                <a:spcPts val="0"/>
              </a:spcAft>
              <a:buClr>
                <a:schemeClr val="dk1"/>
              </a:buClr>
              <a:buSzPts val="700"/>
              <a:buNone/>
              <a:defRPr sz="933"/>
            </a:lvl8pPr>
            <a:lvl9pPr marL="5486263" lvl="8" indent="-304792" algn="l" rtl="0">
              <a:lnSpc>
                <a:spcPct val="90000"/>
              </a:lnSpc>
              <a:spcBef>
                <a:spcPts val="1600"/>
              </a:spcBef>
              <a:spcAft>
                <a:spcPts val="1600"/>
              </a:spcAft>
              <a:buClr>
                <a:schemeClr val="dk1"/>
              </a:buClr>
              <a:buSzPts val="700"/>
              <a:buNone/>
              <a:defRPr sz="933"/>
            </a:lvl9pPr>
          </a:lstStyle>
          <a:p>
            <a:endParaRPr/>
          </a:p>
        </p:txBody>
      </p:sp>
      <p:sp>
        <p:nvSpPr>
          <p:cNvPr id="60" name="Google Shape;60;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61" name="Google Shape;61;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62" name="Google Shape;62;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63" name="Google Shape;63;p14"/>
          <p:cNvSpPr>
            <a:spLocks noGrp="1"/>
          </p:cNvSpPr>
          <p:nvPr>
            <p:ph type="pic" idx="3"/>
          </p:nvPr>
        </p:nvSpPr>
        <p:spPr>
          <a:xfrm>
            <a:off x="3759200" y="609600"/>
            <a:ext cx="2540000" cy="4114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85293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57D6-4739-A961-A958-01D6E13D6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DF032-E194-F46C-EC1C-3215CAE5C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51D56D-CC8D-8903-4C11-20D2F05B81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8D99539-56C1-6125-B5DD-C050A95D3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6CA47-F30A-654F-480A-2EB237F37F79}"/>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427132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C689-F97A-AE51-FFAA-E46E052F3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775330-2D16-1C18-D62D-5767AC675B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4F96E-358E-0D27-9FEE-891945ED59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147944A-6FCE-F950-9598-8C4ADADCB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9E0EB-324C-D9FD-9CF9-2B0BF131019F}"/>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435899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5A87-2037-FB6A-1A22-AD5F263C0B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F0513D-D9FF-424B-C1B5-49F538E279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603491-03D6-9A7C-F133-3989DF5C8D1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E2B74CC-874F-C263-FF0F-1821B16A4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0F95B-BD5B-474C-0CBC-056542B3AEB3}"/>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4160625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B393-3A8B-CA17-30E9-C480652941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D5001-F712-E3D1-09D5-7867BDD8DD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2E70C-A781-A781-117F-D6D67796B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A1CD7B-ED85-61E7-8302-31597B03FF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A77CB81-D203-16A7-EE98-04A44A41A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A0C1F4-9F4A-0BE7-0DEF-BD3F2B673C45}"/>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2839531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4B3B-9944-145C-77AB-0CC75BCB1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3F06DE-8CBD-8004-123B-6DBDAC072A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305EE-DE74-D43A-44BE-EBB2BE9C83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AEA30F-83F5-BF9B-6D18-00BD561E2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07D5C4-7212-3218-7245-87A7178396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07740C-A380-A704-0AE4-E5D7E9032DB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43187CD-F2B8-709E-B123-7001741057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487A6F-9443-9986-96AB-B56844AD1B98}"/>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3779562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E813-B6C6-0913-E83C-576BB774DA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5E112F-5772-9A2B-C7A0-CA79DEC1D5C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F6B3AD1-6F2D-262B-FFA8-EEA00880CB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B2813-74C1-8FE7-6424-9478B93F1F8F}"/>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3133012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A113A1-2F48-7C9A-AF0A-5A493A4DED6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AF326DE-A2BF-E203-4F8C-D6ABAA79C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04564D-5727-28AC-3A4B-7A748B797E9F}"/>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765553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95DE9-B07A-404E-AF55-6CB673CB7B17}"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2522472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9BAF-9E69-DB1A-5986-27812BC2F1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6977D1-7EBD-E783-DB58-2A0AC7F0F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112016-368A-FFAC-15A4-AFBDE42F4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7D43-8977-FD08-2BA8-67DC543B6EE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7E109A0-BD3B-CFD9-1803-6F41A8323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0698B-A85A-227C-6250-DF03DB9DD7F1}"/>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2944944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E46E-90EC-B62E-2E2A-681D18AFD0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E901C2-EB17-6300-EFBB-EED40152D6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252ACA-8D90-1236-9B97-AC6CD34C2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CCF2B-A1A2-A546-4134-5BA14D045F9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F05760E-6E07-3090-9913-E3CBA84F6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D7FFE4-2278-C128-66EC-7A83BDBBE2BE}"/>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235743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52C2-A6E2-406E-0DC3-A96FC0C088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BF2F5-602E-C153-7AFC-7B1BD459D4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6D5C3-27C7-FA9D-0CA7-4DD0609383E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E11F06-0583-AF4D-D264-DC12DB5A1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9A51E-A2EE-BA78-9408-B9570A841AC8}"/>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2841429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2BE7FA-2CCB-E13C-06AA-C341915686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C6DE8D-7D91-5C03-43FF-ACB328DA53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0C29E-9570-3BD9-05F2-A9C4641282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46C542-6CE3-3AC4-2830-3D8EBEAE9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04596-3D46-797D-2D72-48EDAAF7D5B6}"/>
              </a:ext>
            </a:extLst>
          </p:cNvPr>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3776360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Picture with Caption" type="picTx">
  <p:cSld name="1_Picture with Caption">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2389717" y="4800600"/>
            <a:ext cx="7315200" cy="566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1500"/>
              <a:buFont typeface="Calibri"/>
              <a:buNone/>
              <a:defRPr sz="2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a:spLocks noGrp="1"/>
          </p:cNvSpPr>
          <p:nvPr>
            <p:ph type="pic" idx="2"/>
          </p:nvPr>
        </p:nvSpPr>
        <p:spPr>
          <a:xfrm>
            <a:off x="1016000" y="609600"/>
            <a:ext cx="2540000" cy="4114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1"/>
          </p:nvPr>
        </p:nvSpPr>
        <p:spPr>
          <a:xfrm>
            <a:off x="2389717" y="5367337"/>
            <a:ext cx="7315200" cy="8048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100"/>
              <a:buNone/>
              <a:defRPr sz="1467"/>
            </a:lvl1pPr>
            <a:lvl2pPr marL="1219170" lvl="1" indent="-304792" algn="l" rtl="0">
              <a:lnSpc>
                <a:spcPct val="90000"/>
              </a:lnSpc>
              <a:spcBef>
                <a:spcPts val="1600"/>
              </a:spcBef>
              <a:spcAft>
                <a:spcPts val="0"/>
              </a:spcAft>
              <a:buClr>
                <a:schemeClr val="dk1"/>
              </a:buClr>
              <a:buSzPts val="900"/>
              <a:buNone/>
              <a:defRPr sz="1200"/>
            </a:lvl2pPr>
            <a:lvl3pPr marL="1828754" lvl="2" indent="-304792" algn="l" rtl="0">
              <a:lnSpc>
                <a:spcPct val="90000"/>
              </a:lnSpc>
              <a:spcBef>
                <a:spcPts val="1600"/>
              </a:spcBef>
              <a:spcAft>
                <a:spcPts val="0"/>
              </a:spcAft>
              <a:buClr>
                <a:schemeClr val="dk1"/>
              </a:buClr>
              <a:buSzPts val="800"/>
              <a:buNone/>
              <a:defRPr sz="1067"/>
            </a:lvl3pPr>
            <a:lvl4pPr marL="2438339" lvl="3" indent="-304792" algn="l" rtl="0">
              <a:lnSpc>
                <a:spcPct val="90000"/>
              </a:lnSpc>
              <a:spcBef>
                <a:spcPts val="1600"/>
              </a:spcBef>
              <a:spcAft>
                <a:spcPts val="0"/>
              </a:spcAft>
              <a:buClr>
                <a:schemeClr val="dk1"/>
              </a:buClr>
              <a:buSzPts val="700"/>
              <a:buNone/>
              <a:defRPr sz="933"/>
            </a:lvl4pPr>
            <a:lvl5pPr marL="3047924" lvl="4" indent="-304792" algn="l" rtl="0">
              <a:lnSpc>
                <a:spcPct val="90000"/>
              </a:lnSpc>
              <a:spcBef>
                <a:spcPts val="1600"/>
              </a:spcBef>
              <a:spcAft>
                <a:spcPts val="0"/>
              </a:spcAft>
              <a:buClr>
                <a:schemeClr val="dk1"/>
              </a:buClr>
              <a:buSzPts val="700"/>
              <a:buNone/>
              <a:defRPr sz="933"/>
            </a:lvl5pPr>
            <a:lvl6pPr marL="3657509" lvl="5" indent="-304792" algn="l" rtl="0">
              <a:lnSpc>
                <a:spcPct val="90000"/>
              </a:lnSpc>
              <a:spcBef>
                <a:spcPts val="1600"/>
              </a:spcBef>
              <a:spcAft>
                <a:spcPts val="0"/>
              </a:spcAft>
              <a:buClr>
                <a:schemeClr val="dk1"/>
              </a:buClr>
              <a:buSzPts val="700"/>
              <a:buNone/>
              <a:defRPr sz="933"/>
            </a:lvl6pPr>
            <a:lvl7pPr marL="4267093" lvl="6" indent="-304792" algn="l" rtl="0">
              <a:lnSpc>
                <a:spcPct val="90000"/>
              </a:lnSpc>
              <a:spcBef>
                <a:spcPts val="1600"/>
              </a:spcBef>
              <a:spcAft>
                <a:spcPts val="0"/>
              </a:spcAft>
              <a:buClr>
                <a:schemeClr val="dk1"/>
              </a:buClr>
              <a:buSzPts val="700"/>
              <a:buNone/>
              <a:defRPr sz="933"/>
            </a:lvl7pPr>
            <a:lvl8pPr marL="4876678" lvl="7" indent="-304792" algn="l" rtl="0">
              <a:lnSpc>
                <a:spcPct val="90000"/>
              </a:lnSpc>
              <a:spcBef>
                <a:spcPts val="1600"/>
              </a:spcBef>
              <a:spcAft>
                <a:spcPts val="0"/>
              </a:spcAft>
              <a:buClr>
                <a:schemeClr val="dk1"/>
              </a:buClr>
              <a:buSzPts val="700"/>
              <a:buNone/>
              <a:defRPr sz="933"/>
            </a:lvl8pPr>
            <a:lvl9pPr marL="5486263" lvl="8" indent="-304792" algn="l" rtl="0">
              <a:lnSpc>
                <a:spcPct val="90000"/>
              </a:lnSpc>
              <a:spcBef>
                <a:spcPts val="1600"/>
              </a:spcBef>
              <a:spcAft>
                <a:spcPts val="1600"/>
              </a:spcAft>
              <a:buClr>
                <a:schemeClr val="dk1"/>
              </a:buClr>
              <a:buSzPts val="700"/>
              <a:buNone/>
              <a:defRPr sz="933"/>
            </a:lvl9pPr>
          </a:lstStyle>
          <a:p>
            <a:endParaRPr/>
          </a:p>
        </p:txBody>
      </p:sp>
      <p:sp>
        <p:nvSpPr>
          <p:cNvPr id="60" name="Google Shape;60;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61" name="Google Shape;61;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62" name="Google Shape;62;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63" name="Google Shape;63;p14"/>
          <p:cNvSpPr>
            <a:spLocks noGrp="1"/>
          </p:cNvSpPr>
          <p:nvPr>
            <p:ph type="pic" idx="3"/>
          </p:nvPr>
        </p:nvSpPr>
        <p:spPr>
          <a:xfrm>
            <a:off x="3759200" y="609600"/>
            <a:ext cx="2540000" cy="4114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31214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695DE9-B07A-404E-AF55-6CB673CB7B17}"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234979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695DE9-B07A-404E-AF55-6CB673CB7B17}"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1857287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695DE9-B07A-404E-AF55-6CB673CB7B17}"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300714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695DE9-B07A-404E-AF55-6CB673CB7B17}"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4237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95DE9-B07A-404E-AF55-6CB673CB7B17}"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258241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695DE9-B07A-404E-AF55-6CB673CB7B17}"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3100563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695DE9-B07A-404E-AF55-6CB673CB7B17}"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7B0FB-06BD-45A3-A51C-CD45097279C1}" type="slidenum">
              <a:rPr lang="en-US" smtClean="0"/>
              <a:t>‹#›</a:t>
            </a:fld>
            <a:endParaRPr lang="en-US"/>
          </a:p>
        </p:txBody>
      </p:sp>
    </p:spTree>
    <p:extLst>
      <p:ext uri="{BB962C8B-B14F-4D97-AF65-F5344CB8AC3E}">
        <p14:creationId xmlns:p14="http://schemas.microsoft.com/office/powerpoint/2010/main" val="3583204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95DE9-B07A-404E-AF55-6CB673CB7B17}" type="datetimeFigureOut">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07B0FB-06BD-45A3-A51C-CD45097279C1}" type="slidenum">
              <a:rPr lang="en-US" smtClean="0"/>
              <a:t>‹#›</a:t>
            </a:fld>
            <a:endParaRPr lang="en-US"/>
          </a:p>
        </p:txBody>
      </p:sp>
    </p:spTree>
    <p:extLst>
      <p:ext uri="{BB962C8B-B14F-4D97-AF65-F5344CB8AC3E}">
        <p14:creationId xmlns:p14="http://schemas.microsoft.com/office/powerpoint/2010/main" val="26761000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C74EA9-E6BE-67D5-4EE2-054ECFDA9F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F0B1E1-17C2-5259-2C72-5A91C2882A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6B9DF-4846-7CB6-738E-8246ECE0D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95DE9-B07A-404E-AF55-6CB673CB7B17}" type="datetimeFigureOut">
              <a:rPr lang="en-US" smtClean="0"/>
              <a:t>12/7/2023</a:t>
            </a:fld>
            <a:endParaRPr lang="en-US"/>
          </a:p>
        </p:txBody>
      </p:sp>
      <p:sp>
        <p:nvSpPr>
          <p:cNvPr id="5" name="Footer Placeholder 4">
            <a:extLst>
              <a:ext uri="{FF2B5EF4-FFF2-40B4-BE49-F238E27FC236}">
                <a16:creationId xmlns:a16="http://schemas.microsoft.com/office/drawing/2014/main" id="{52842B4A-A515-F130-FF84-D49C94619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91A846-6F13-9F4E-998A-4D2B1B8F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07B0FB-06BD-45A3-A51C-CD45097279C1}" type="slidenum">
              <a:rPr lang="en-US" smtClean="0"/>
              <a:t>‹#›</a:t>
            </a:fld>
            <a:endParaRPr lang="en-US"/>
          </a:p>
        </p:txBody>
      </p:sp>
    </p:spTree>
    <p:extLst>
      <p:ext uri="{BB962C8B-B14F-4D97-AF65-F5344CB8AC3E}">
        <p14:creationId xmlns:p14="http://schemas.microsoft.com/office/powerpoint/2010/main" val="37082422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hyperlink" Target="http://www.soest.hawaii.edu/MET/Faculty/wrf/wpac_east" TargetMode="External"/><Relationship Id="rId3" Type="http://schemas.openxmlformats.org/officeDocument/2006/relationships/hyperlink" Target="https://www.pacioos.hawaii.edu/" TargetMode="External"/><Relationship Id="rId7" Type="http://schemas.openxmlformats.org/officeDocument/2006/relationships/hyperlink" Target="http://www.soest.hawaii.edu/MET/Faculty/wrf/wpac_west/"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www.soest.hawaii.edu/MET/Faculty/wrf/arwGuam/" TargetMode="External"/><Relationship Id="rId5" Type="http://schemas.openxmlformats.org/officeDocument/2006/relationships/hyperlink" Target="http://www.soest.hawaii.edu/MET/Faculty/wrf/arwSamoa/" TargetMode="External"/><Relationship Id="rId4" Type="http://schemas.openxmlformats.org/officeDocument/2006/relationships/hyperlink" Target="http://www.soest.hawaii.edu/MET/Faculty/wrf/arw/" TargetMode="External"/><Relationship Id="rId9" Type="http://schemas.openxmlformats.org/officeDocument/2006/relationships/hyperlink" Target="http://www.soest.hawaii.edu/MET/Faculty/mm5/WRF/index.html"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7.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7.png"/><Relationship Id="rId10" Type="http://schemas.openxmlformats.org/officeDocument/2006/relationships/image" Target="../media/image53.png"/><Relationship Id="rId4" Type="http://schemas.openxmlformats.org/officeDocument/2006/relationships/image" Target="../media/image2.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www.soest.hawaii.edu/MET/Faculty/chen/CC_Tu_2017.pdf" TargetMode="External"/><Relationship Id="rId2" Type="http://schemas.openxmlformats.org/officeDocument/2006/relationships/hyperlink" Target="https://doi.org/10.1175/MWR-D-19-0358.1" TargetMode="External"/><Relationship Id="rId1" Type="http://schemas.openxmlformats.org/officeDocument/2006/relationships/slideLayout" Target="../slideLayouts/slideLayout18.xml"/><Relationship Id="rId5" Type="http://schemas.openxmlformats.org/officeDocument/2006/relationships/hyperlink" Target="https://www.soest.hawaii.edu/MET/Faculty/chen/yang_chen_2005.pdf" TargetMode="External"/><Relationship Id="rId4" Type="http://schemas.openxmlformats.org/officeDocument/2006/relationships/hyperlink" Target="https://www.soest.hawaii.edu/MET/Faculty/chen/Nguyen_Chen_and_Fujioka.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hyperlink" Target="https://doi.org/10.1175/MWR-D-16-0224.1"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9B726142-5B7F-6369-912A-1F4CB23B2607}"/>
              </a:ext>
            </a:extLst>
          </p:cNvPr>
          <p:cNvSpPr>
            <a:spLocks noGrp="1" noChangeArrowheads="1"/>
          </p:cNvSpPr>
          <p:nvPr>
            <p:ph type="title"/>
          </p:nvPr>
        </p:nvSpPr>
        <p:spPr bwMode="auto">
          <a:xfrm>
            <a:off x="176645" y="519839"/>
            <a:ext cx="11856028" cy="219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3200" b="1" dirty="0">
                <a:latin typeface="Times New Roman" panose="02020603050405020304" pitchFamily="18" charset="0"/>
                <a:cs typeface="Times New Roman" panose="02020603050405020304" pitchFamily="18" charset="0"/>
              </a:rPr>
              <a:t>Impacts of data assimilation of GPSRO and unconventional data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on the prediction of a Kona Storm over the Hawaiian Islands</a:t>
            </a:r>
            <a:br>
              <a:rPr lang="en-US" sz="3200" dirty="0"/>
            </a:br>
            <a:br>
              <a:rPr lang="en-US" dirty="0"/>
            </a:br>
            <a:endParaRPr lang="en-US" dirty="0"/>
          </a:p>
        </p:txBody>
      </p:sp>
      <p:sp>
        <p:nvSpPr>
          <p:cNvPr id="7" name="Content Placeholder 6">
            <a:extLst>
              <a:ext uri="{FF2B5EF4-FFF2-40B4-BE49-F238E27FC236}">
                <a16:creationId xmlns:a16="http://schemas.microsoft.com/office/drawing/2014/main" id="{29C59A72-33D7-51F1-CA4C-1372810144CF}"/>
              </a:ext>
            </a:extLst>
          </p:cNvPr>
          <p:cNvSpPr>
            <a:spLocks noGrp="1"/>
          </p:cNvSpPr>
          <p:nvPr>
            <p:ph idx="1"/>
          </p:nvPr>
        </p:nvSpPr>
        <p:spPr>
          <a:xfrm>
            <a:off x="838200" y="2982191"/>
            <a:ext cx="10515600" cy="3194772"/>
          </a:xfrm>
        </p:spPr>
        <p:txBody>
          <a:bodyPr/>
          <a:lstStyle/>
          <a:p>
            <a:pPr marL="0" indent="0">
              <a:buNone/>
            </a:pPr>
            <a:r>
              <a:rPr lang="en-US" sz="3200" dirty="0">
                <a:latin typeface="Times New Roman" panose="02020603050405020304" pitchFamily="18" charset="0"/>
                <a:cs typeface="Times New Roman" panose="02020603050405020304" pitchFamily="18" charset="0"/>
              </a:rPr>
              <a:t>Tien </a:t>
            </a:r>
            <a:r>
              <a:rPr lang="en-US" sz="3200" dirty="0" err="1">
                <a:latin typeface="Times New Roman" panose="02020603050405020304" pitchFamily="18" charset="0"/>
                <a:cs typeface="Times New Roman" panose="02020603050405020304" pitchFamily="18" charset="0"/>
              </a:rPr>
              <a:t>Manh</a:t>
            </a:r>
            <a:r>
              <a:rPr lang="en-US" sz="3200" dirty="0">
                <a:latin typeface="Times New Roman" panose="02020603050405020304" pitchFamily="18" charset="0"/>
                <a:cs typeface="Times New Roman" panose="02020603050405020304" pitchFamily="18" charset="0"/>
              </a:rPr>
              <a:t> Nguyen</a:t>
            </a:r>
            <a:r>
              <a:rPr lang="en-US" sz="3200" baseline="30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Yi-Leng Chen</a:t>
            </a:r>
            <a:r>
              <a:rPr lang="en-US" sz="3200" baseline="30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and Ying-Hwa Bill Kuo</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2400" baseline="30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Department of Atmospheric Sciences, University of Hawaii, Honolulu, HI</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NCAR, Boulder, Co</a:t>
            </a:r>
          </a:p>
          <a:p>
            <a:pPr marL="0" indent="0">
              <a:buNone/>
            </a:pPr>
            <a:endParaRPr lang="en-US" dirty="0"/>
          </a:p>
        </p:txBody>
      </p:sp>
    </p:spTree>
    <p:extLst>
      <p:ext uri="{BB962C8B-B14F-4D97-AF65-F5344CB8AC3E}">
        <p14:creationId xmlns:p14="http://schemas.microsoft.com/office/powerpoint/2010/main" val="3668267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65053"/>
            <a:ext cx="12503633" cy="502726"/>
          </a:xfrm>
          <a:prstGeom prst="rect">
            <a:avLst/>
          </a:prstGeom>
          <a:noFill/>
          <a:ln>
            <a:noFill/>
          </a:ln>
        </p:spPr>
        <p:txBody>
          <a:bodyPr spcFirstLastPara="1" wrap="square" lIns="91433" tIns="45700" rIns="91433"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_____________________________________________________________________</a:t>
            </a:r>
            <a:endParaRPr kumimoji="0" sz="2667"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16" name="Google Shape;82;p16"/>
          <p:cNvSpPr txBox="1"/>
          <p:nvPr/>
        </p:nvSpPr>
        <p:spPr>
          <a:xfrm>
            <a:off x="8359282" y="4528626"/>
            <a:ext cx="3848336" cy="1569620"/>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850mb Theta-E, Geopotential Height, Winds from 00Z December 5 to 00Z December 7 </a:t>
            </a:r>
          </a:p>
        </p:txBody>
      </p:sp>
      <p:sp>
        <p:nvSpPr>
          <p:cNvPr id="17" name="Google Shape;82;p16"/>
          <p:cNvSpPr txBox="1"/>
          <p:nvPr/>
        </p:nvSpPr>
        <p:spPr>
          <a:xfrm>
            <a:off x="8427326" y="3251474"/>
            <a:ext cx="222106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GSMAP</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19" name="Google Shape;82;p16"/>
          <p:cNvSpPr txBox="1"/>
          <p:nvPr/>
        </p:nvSpPr>
        <p:spPr>
          <a:xfrm>
            <a:off x="5146823" y="6116713"/>
            <a:ext cx="2540517"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00Z December 7 </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20" name="Google Shape;82;p16"/>
          <p:cNvSpPr txBox="1"/>
          <p:nvPr/>
        </p:nvSpPr>
        <p:spPr>
          <a:xfrm>
            <a:off x="1158949" y="3855143"/>
            <a:ext cx="3827108"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06 Z 12/05/2021)</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21" name="Google Shape;82;p16"/>
          <p:cNvSpPr txBox="1"/>
          <p:nvPr/>
        </p:nvSpPr>
        <p:spPr>
          <a:xfrm>
            <a:off x="4344177" y="6085936"/>
            <a:ext cx="222106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TU2017</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pic>
        <p:nvPicPr>
          <p:cNvPr id="9" name="Picture 8">
            <a:extLst>
              <a:ext uri="{FF2B5EF4-FFF2-40B4-BE49-F238E27FC236}">
                <a16:creationId xmlns:a16="http://schemas.microsoft.com/office/drawing/2014/main" id="{E8C6096F-936C-58AD-3059-2615846BFFD5}"/>
              </a:ext>
            </a:extLst>
          </p:cNvPr>
          <p:cNvPicPr>
            <a:picLocks noChangeAspect="1"/>
          </p:cNvPicPr>
          <p:nvPr/>
        </p:nvPicPr>
        <p:blipFill>
          <a:blip r:embed="rId6"/>
          <a:stretch>
            <a:fillRect/>
          </a:stretch>
        </p:blipFill>
        <p:spPr>
          <a:xfrm>
            <a:off x="4437830" y="842769"/>
            <a:ext cx="3985836" cy="3200399"/>
          </a:xfrm>
          <a:prstGeom prst="rect">
            <a:avLst/>
          </a:prstGeom>
        </p:spPr>
      </p:pic>
      <p:pic>
        <p:nvPicPr>
          <p:cNvPr id="2" name="Picture 1">
            <a:extLst>
              <a:ext uri="{FF2B5EF4-FFF2-40B4-BE49-F238E27FC236}">
                <a16:creationId xmlns:a16="http://schemas.microsoft.com/office/drawing/2014/main" id="{CD30EF68-87D3-A691-2F33-4BF31EA06999}"/>
              </a:ext>
            </a:extLst>
          </p:cNvPr>
          <p:cNvPicPr>
            <a:picLocks noChangeAspect="1"/>
          </p:cNvPicPr>
          <p:nvPr/>
        </p:nvPicPr>
        <p:blipFill>
          <a:blip r:embed="rId7"/>
          <a:stretch>
            <a:fillRect/>
          </a:stretch>
        </p:blipFill>
        <p:spPr>
          <a:xfrm>
            <a:off x="8234291" y="797812"/>
            <a:ext cx="3993226" cy="3333457"/>
          </a:xfrm>
          <a:prstGeom prst="rect">
            <a:avLst/>
          </a:prstGeom>
        </p:spPr>
      </p:pic>
      <p:pic>
        <p:nvPicPr>
          <p:cNvPr id="4" name="Picture 3">
            <a:extLst>
              <a:ext uri="{FF2B5EF4-FFF2-40B4-BE49-F238E27FC236}">
                <a16:creationId xmlns:a16="http://schemas.microsoft.com/office/drawing/2014/main" id="{B2A3F176-7FDF-6CDD-39A0-8F7701B6E5B7}"/>
              </a:ext>
            </a:extLst>
          </p:cNvPr>
          <p:cNvPicPr>
            <a:picLocks noChangeAspect="1"/>
          </p:cNvPicPr>
          <p:nvPr/>
        </p:nvPicPr>
        <p:blipFill>
          <a:blip r:embed="rId8"/>
          <a:stretch>
            <a:fillRect/>
          </a:stretch>
        </p:blipFill>
        <p:spPr>
          <a:xfrm>
            <a:off x="715448" y="3713098"/>
            <a:ext cx="3987130" cy="3200677"/>
          </a:xfrm>
          <a:prstGeom prst="rect">
            <a:avLst/>
          </a:prstGeom>
        </p:spPr>
      </p:pic>
      <p:pic>
        <p:nvPicPr>
          <p:cNvPr id="6" name="Picture 5">
            <a:extLst>
              <a:ext uri="{FF2B5EF4-FFF2-40B4-BE49-F238E27FC236}">
                <a16:creationId xmlns:a16="http://schemas.microsoft.com/office/drawing/2014/main" id="{6A5A7ABB-7653-15B3-223A-7E3780A61DF0}"/>
              </a:ext>
            </a:extLst>
          </p:cNvPr>
          <p:cNvPicPr>
            <a:picLocks noChangeAspect="1"/>
          </p:cNvPicPr>
          <p:nvPr/>
        </p:nvPicPr>
        <p:blipFill rotWithShape="1">
          <a:blip r:embed="rId9">
            <a:extLst>
              <a:ext uri="{28A0092B-C50C-407E-A947-70E740481C1C}">
                <a14:useLocalDpi xmlns:a14="http://schemas.microsoft.com/office/drawing/2010/main" val="0"/>
              </a:ext>
            </a:extLst>
          </a:blip>
          <a:srcRect l="14612"/>
          <a:stretch/>
        </p:blipFill>
        <p:spPr>
          <a:xfrm>
            <a:off x="695339" y="860901"/>
            <a:ext cx="4054780" cy="3200400"/>
          </a:xfrm>
          <a:prstGeom prst="rect">
            <a:avLst/>
          </a:prstGeom>
        </p:spPr>
      </p:pic>
      <p:pic>
        <p:nvPicPr>
          <p:cNvPr id="7" name="Picture 6">
            <a:extLst>
              <a:ext uri="{FF2B5EF4-FFF2-40B4-BE49-F238E27FC236}">
                <a16:creationId xmlns:a16="http://schemas.microsoft.com/office/drawing/2014/main" id="{2945C925-0293-6E1D-DCB5-AB1333D38446}"/>
              </a:ext>
            </a:extLst>
          </p:cNvPr>
          <p:cNvPicPr>
            <a:picLocks noChangeAspect="1"/>
          </p:cNvPicPr>
          <p:nvPr/>
        </p:nvPicPr>
        <p:blipFill>
          <a:blip r:embed="rId10"/>
          <a:stretch>
            <a:fillRect/>
          </a:stretch>
        </p:blipFill>
        <p:spPr>
          <a:xfrm>
            <a:off x="4479092" y="3828006"/>
            <a:ext cx="4017612" cy="3200677"/>
          </a:xfrm>
          <a:prstGeom prst="rect">
            <a:avLst/>
          </a:prstGeom>
        </p:spPr>
      </p:pic>
      <p:sp>
        <p:nvSpPr>
          <p:cNvPr id="8" name="TextBox 7">
            <a:extLst>
              <a:ext uri="{FF2B5EF4-FFF2-40B4-BE49-F238E27FC236}">
                <a16:creationId xmlns:a16="http://schemas.microsoft.com/office/drawing/2014/main" id="{01E66515-174A-26BB-67FF-37BA3FEF3459}"/>
              </a:ext>
            </a:extLst>
          </p:cNvPr>
          <p:cNvSpPr txBox="1"/>
          <p:nvPr/>
        </p:nvSpPr>
        <p:spPr>
          <a:xfrm>
            <a:off x="4226301" y="-15364"/>
            <a:ext cx="7094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850mb Theta-E, Geopotential Height, Winds from 00Z December 5 to 00Z December 7 </a:t>
            </a:r>
          </a:p>
        </p:txBody>
      </p:sp>
      <p:sp>
        <p:nvSpPr>
          <p:cNvPr id="10" name="Rectangle 9">
            <a:extLst>
              <a:ext uri="{FF2B5EF4-FFF2-40B4-BE49-F238E27FC236}">
                <a16:creationId xmlns:a16="http://schemas.microsoft.com/office/drawing/2014/main" id="{8AFDB01D-4374-D907-08A3-5D9813A6F471}"/>
              </a:ext>
            </a:extLst>
          </p:cNvPr>
          <p:cNvSpPr/>
          <p:nvPr/>
        </p:nvSpPr>
        <p:spPr>
          <a:xfrm>
            <a:off x="5011171" y="3226322"/>
            <a:ext cx="1636566" cy="432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 12 Z</a:t>
            </a:r>
          </a:p>
        </p:txBody>
      </p:sp>
      <p:sp>
        <p:nvSpPr>
          <p:cNvPr id="11" name="Rectangle: Rounded Corners 10">
            <a:extLst>
              <a:ext uri="{FF2B5EF4-FFF2-40B4-BE49-F238E27FC236}">
                <a16:creationId xmlns:a16="http://schemas.microsoft.com/office/drawing/2014/main" id="{0783E378-7454-4931-B010-621E0E69472B}"/>
              </a:ext>
            </a:extLst>
          </p:cNvPr>
          <p:cNvSpPr/>
          <p:nvPr/>
        </p:nvSpPr>
        <p:spPr>
          <a:xfrm>
            <a:off x="8861499" y="3284957"/>
            <a:ext cx="1352722" cy="417880"/>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12/6 00z</a:t>
            </a:r>
          </a:p>
        </p:txBody>
      </p:sp>
      <p:sp>
        <p:nvSpPr>
          <p:cNvPr id="12" name="Rectangle 11">
            <a:extLst>
              <a:ext uri="{FF2B5EF4-FFF2-40B4-BE49-F238E27FC236}">
                <a16:creationId xmlns:a16="http://schemas.microsoft.com/office/drawing/2014/main" id="{3234119E-F4B4-C0B1-2FBD-EA67F36C8ABC}"/>
              </a:ext>
            </a:extLst>
          </p:cNvPr>
          <p:cNvSpPr/>
          <p:nvPr/>
        </p:nvSpPr>
        <p:spPr>
          <a:xfrm>
            <a:off x="1325386" y="6181961"/>
            <a:ext cx="1207409" cy="3549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12/6 12 Z</a:t>
            </a:r>
          </a:p>
        </p:txBody>
      </p:sp>
      <p:sp>
        <p:nvSpPr>
          <p:cNvPr id="22" name="Rectangle: Rounded Corners 21">
            <a:extLst>
              <a:ext uri="{FF2B5EF4-FFF2-40B4-BE49-F238E27FC236}">
                <a16:creationId xmlns:a16="http://schemas.microsoft.com/office/drawing/2014/main" id="{A52A1105-A2C5-528A-8019-A6B2BE74F8D0}"/>
              </a:ext>
            </a:extLst>
          </p:cNvPr>
          <p:cNvSpPr/>
          <p:nvPr/>
        </p:nvSpPr>
        <p:spPr>
          <a:xfrm>
            <a:off x="5069038" y="6327534"/>
            <a:ext cx="1078461" cy="33082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12/7 00Z</a:t>
            </a:r>
          </a:p>
        </p:txBody>
      </p:sp>
      <p:sp>
        <p:nvSpPr>
          <p:cNvPr id="23" name="Rectangle 22">
            <a:extLst>
              <a:ext uri="{FF2B5EF4-FFF2-40B4-BE49-F238E27FC236}">
                <a16:creationId xmlns:a16="http://schemas.microsoft.com/office/drawing/2014/main" id="{E4CD1AE6-11D6-54C2-FD14-77BDFA819B95}"/>
              </a:ext>
            </a:extLst>
          </p:cNvPr>
          <p:cNvSpPr/>
          <p:nvPr/>
        </p:nvSpPr>
        <p:spPr>
          <a:xfrm>
            <a:off x="1302425" y="3241340"/>
            <a:ext cx="1636566" cy="432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 </a:t>
            </a:r>
            <a:r>
              <a:rPr lang="en-US" dirty="0">
                <a:solidFill>
                  <a:prstClr val="black"/>
                </a:solidFill>
                <a:latin typeface="Calibri" panose="020F0502020204030204"/>
              </a:rPr>
              <a:t>00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Z</a:t>
            </a:r>
          </a:p>
        </p:txBody>
      </p:sp>
    </p:spTree>
    <p:extLst>
      <p:ext uri="{BB962C8B-B14F-4D97-AF65-F5344CB8AC3E}">
        <p14:creationId xmlns:p14="http://schemas.microsoft.com/office/powerpoint/2010/main" val="350570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_____________________________________________________________________</a:t>
            </a:r>
            <a:endParaRPr kumimoji="0" sz="2667"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8" name="Google Shape;82;p16"/>
          <p:cNvSpPr txBox="1"/>
          <p:nvPr/>
        </p:nvSpPr>
        <p:spPr>
          <a:xfrm>
            <a:off x="4026784" y="137687"/>
            <a:ext cx="7446790" cy="523180"/>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EXPERIMENT DESIGN</a:t>
            </a:r>
          </a:p>
        </p:txBody>
      </p:sp>
      <p:sp>
        <p:nvSpPr>
          <p:cNvPr id="10" name="Google Shape;82;p16"/>
          <p:cNvSpPr txBox="1"/>
          <p:nvPr/>
        </p:nvSpPr>
        <p:spPr>
          <a:xfrm>
            <a:off x="621031" y="902003"/>
            <a:ext cx="11261570" cy="7848262"/>
          </a:xfrm>
          <a:prstGeom prst="rect">
            <a:avLst/>
          </a:prstGeom>
          <a:noFill/>
          <a:ln>
            <a:noFill/>
          </a:ln>
        </p:spPr>
        <p:txBody>
          <a:bodyPr spcFirstLastPara="1" wrap="square" lIns="91433" tIns="45700" rIns="91433"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NODA: cold start at 00Z 12/06/2021 with real-time GFS data, without DA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ALL_DA, 36h-cycle run starting 12Z 12/04/2021, t =0  at 00Z 12/06/2021, using     real-time GFS data, nonlocal operator (EPH), Hawaiian Domain</a:t>
            </a:r>
          </a:p>
          <a:p>
            <a:pPr marL="342900" marR="0" lvl="0" indent="-342900" algn="just" defTabSz="914400" rtl="0" eaLnBrk="1" fontAlgn="auto" latinLnBrk="0" hangingPunct="1">
              <a:lnSpc>
                <a:spcPct val="15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UCAR, 72h-cycle run starting 00Z 12/03/2021, t = 0 at 00Z 12/06/2021, using real-time GFS data, nonlocal operator (EPH), UCAR domain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NOHR: Same as ALL_DA but without latent heat release. - No latent heat release, 36h-cycle run starting 12Z 12/04/2021, t = 0 00Z 12/06/2021, using nonlocal operator (EPH), Hawaiian domain</a:t>
            </a:r>
          </a:p>
          <a:p>
            <a:pPr marL="342900" marR="0" lvl="0" indent="-342900" algn="just" defTabSz="914400" rtl="0" eaLnBrk="1" fontAlgn="auto" latinLnBrk="0" hangingPunct="1">
              <a:lnSpc>
                <a:spcPct val="15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NOTE:  For all model runs, the lateral boundary conditions are updated at t = 0</a:t>
            </a:r>
          </a:p>
          <a:p>
            <a:pPr marL="342900" marR="0" lvl="0" indent="-342900" algn="just" defTabSz="914400" rtl="0" eaLnBrk="1" fontAlgn="auto" latinLnBrk="0" hangingPunct="1">
              <a:lnSpc>
                <a:spcPct val="15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F6865799-EE57-00F7-9F5E-8BEF535ABB7D}"/>
              </a:ext>
            </a:extLst>
          </p:cNvPr>
          <p:cNvSpPr>
            <a:spLocks noGrp="1"/>
          </p:cNvSpPr>
          <p:nvPr>
            <p:ph type="sldNum" idx="12"/>
          </p:nvPr>
        </p:nvSpPr>
        <p:spPr>
          <a:xfrm>
            <a:off x="9330813" y="6355113"/>
            <a:ext cx="2743200" cy="365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258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8" name="Google Shape;82;p16"/>
          <p:cNvSpPr txBox="1"/>
          <p:nvPr/>
        </p:nvSpPr>
        <p:spPr>
          <a:xfrm>
            <a:off x="4026784" y="137687"/>
            <a:ext cx="7446790" cy="523180"/>
          </a:xfrm>
          <a:prstGeom prst="rect">
            <a:avLst/>
          </a:prstGeom>
          <a:noFill/>
          <a:ln>
            <a:noFill/>
          </a:ln>
        </p:spPr>
        <p:txBody>
          <a:bodyPr spcFirstLastPara="1" wrap="square" lIns="91433" tIns="45700" rIns="91433" bIns="45700" anchor="t" anchorCtr="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EXPERIMENT DESIGN</a:t>
            </a:r>
          </a:p>
        </p:txBody>
      </p:sp>
      <p:sp>
        <p:nvSpPr>
          <p:cNvPr id="9" name="Google Shape;82;p16"/>
          <p:cNvSpPr txBox="1"/>
          <p:nvPr/>
        </p:nvSpPr>
        <p:spPr>
          <a:xfrm>
            <a:off x="-1579114" y="752871"/>
            <a:ext cx="7446790" cy="523180"/>
          </a:xfrm>
          <a:prstGeom prst="rect">
            <a:avLst/>
          </a:prstGeom>
          <a:noFill/>
          <a:ln>
            <a:noFill/>
          </a:ln>
        </p:spPr>
        <p:txBody>
          <a:bodyPr spcFirstLastPara="1" wrap="square" lIns="91433" tIns="45700" rIns="91433" bIns="45700" anchor="t" anchorCtr="0">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DA PROCEDURE</a:t>
            </a:r>
          </a:p>
        </p:txBody>
      </p:sp>
      <p:pic>
        <p:nvPicPr>
          <p:cNvPr id="6" name="Picture 5">
            <a:extLst>
              <a:ext uri="{FF2B5EF4-FFF2-40B4-BE49-F238E27FC236}">
                <a16:creationId xmlns:a16="http://schemas.microsoft.com/office/drawing/2014/main" id="{CC67E556-F01B-E92C-AA38-CB267D81A13D}"/>
              </a:ext>
            </a:extLst>
          </p:cNvPr>
          <p:cNvPicPr>
            <a:picLocks noChangeAspect="1"/>
          </p:cNvPicPr>
          <p:nvPr/>
        </p:nvPicPr>
        <p:blipFill>
          <a:blip r:embed="rId6"/>
          <a:stretch>
            <a:fillRect/>
          </a:stretch>
        </p:blipFill>
        <p:spPr>
          <a:xfrm>
            <a:off x="2010990" y="1416651"/>
            <a:ext cx="8609753" cy="3826557"/>
          </a:xfrm>
          <a:prstGeom prst="rect">
            <a:avLst/>
          </a:prstGeom>
        </p:spPr>
      </p:pic>
      <p:sp>
        <p:nvSpPr>
          <p:cNvPr id="2" name="Slide Number Placeholder 1">
            <a:extLst>
              <a:ext uri="{FF2B5EF4-FFF2-40B4-BE49-F238E27FC236}">
                <a16:creationId xmlns:a16="http://schemas.microsoft.com/office/drawing/2014/main" id="{F48D50D2-00BE-96F3-6A98-4D5DC2C90304}"/>
              </a:ext>
            </a:extLst>
          </p:cNvPr>
          <p:cNvSpPr>
            <a:spLocks noGrp="1"/>
          </p:cNvSpPr>
          <p:nvPr>
            <p:ph type="sldNum" idx="12"/>
          </p:nvPr>
        </p:nvSpPr>
        <p:spPr>
          <a:xfrm>
            <a:off x="9330813" y="6355113"/>
            <a:ext cx="2743200" cy="365200"/>
          </a:xfrm>
        </p:spPr>
        <p:txBody>
          <a:bodyPr/>
          <a:lstStyle/>
          <a:p>
            <a:fld id="{00000000-1234-1234-1234-123412341234}" type="slidenum">
              <a:rPr lang="en" smtClean="0"/>
              <a:pPr/>
              <a:t>12</a:t>
            </a:fld>
            <a:endParaRPr lang="en"/>
          </a:p>
        </p:txBody>
      </p:sp>
    </p:spTree>
    <p:extLst>
      <p:ext uri="{BB962C8B-B14F-4D97-AF65-F5344CB8AC3E}">
        <p14:creationId xmlns:p14="http://schemas.microsoft.com/office/powerpoint/2010/main" val="322230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8" name="Google Shape;82;p16"/>
          <p:cNvSpPr txBox="1"/>
          <p:nvPr/>
        </p:nvSpPr>
        <p:spPr>
          <a:xfrm>
            <a:off x="4026783" y="226176"/>
            <a:ext cx="7446790" cy="523180"/>
          </a:xfrm>
          <a:prstGeom prst="rect">
            <a:avLst/>
          </a:prstGeom>
          <a:noFill/>
          <a:ln>
            <a:noFill/>
          </a:ln>
        </p:spPr>
        <p:txBody>
          <a:bodyPr spcFirstLastPara="1" wrap="square" lIns="91433" tIns="45700" rIns="91433" bIns="45700" anchor="t" anchorCtr="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EXPERIMENT DESIGN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444" y="895693"/>
            <a:ext cx="4989444" cy="4478615"/>
          </a:xfrm>
          <a:prstGeom prst="rect">
            <a:avLst/>
          </a:prstGeom>
        </p:spPr>
      </p:pic>
      <p:sp>
        <p:nvSpPr>
          <p:cNvPr id="12" name="Rectangle 11"/>
          <p:cNvSpPr/>
          <p:nvPr/>
        </p:nvSpPr>
        <p:spPr>
          <a:xfrm>
            <a:off x="2183418" y="5367997"/>
            <a:ext cx="3249194" cy="954107"/>
          </a:xfrm>
          <a:prstGeom prst="rect">
            <a:avLst/>
          </a:prstGeom>
        </p:spPr>
        <p:txBody>
          <a:bodyPr wrap="square">
            <a:spAutoFit/>
          </a:bodyPr>
          <a:lstStyle/>
          <a:p>
            <a:pPr algn="ctr"/>
            <a:r>
              <a:rPr lang="en-US" sz="2800" b="1" dirty="0">
                <a:solidFill>
                  <a:srgbClr val="00B0F0"/>
                </a:solidFill>
                <a:latin typeface="Times New Roman" panose="02020603050405020304" pitchFamily="18" charset="0"/>
                <a:cs typeface="Times New Roman" panose="02020603050405020304" pitchFamily="18" charset="0"/>
              </a:rPr>
              <a:t>Hawaiian domain (18 km grid)</a:t>
            </a:r>
          </a:p>
        </p:txBody>
      </p:sp>
      <p:sp>
        <p:nvSpPr>
          <p:cNvPr id="17" name="Rectangle 16"/>
          <p:cNvSpPr/>
          <p:nvPr/>
        </p:nvSpPr>
        <p:spPr>
          <a:xfrm>
            <a:off x="6043297" y="1661816"/>
            <a:ext cx="4053824" cy="3139321"/>
          </a:xfrm>
          <a:prstGeom prst="rect">
            <a:avLst/>
          </a:prstGeom>
        </p:spPr>
        <p:txBody>
          <a:bodyPr wrap="square">
            <a:spAutoFit/>
          </a:bodyPr>
          <a:lstStyle/>
          <a:p>
            <a:r>
              <a:rPr lang="en-US" dirty="0"/>
              <a:t> </a:t>
            </a:r>
            <a:r>
              <a:rPr lang="en-US" dirty="0" err="1"/>
              <a:t>mp_physics</a:t>
            </a:r>
            <a:r>
              <a:rPr lang="en-US" dirty="0"/>
              <a:t>                          = 6,     6,    6, </a:t>
            </a:r>
            <a:r>
              <a:rPr lang="en-US" dirty="0" err="1"/>
              <a:t>ra_lw_physics</a:t>
            </a:r>
            <a:r>
              <a:rPr lang="en-US" dirty="0"/>
              <a:t>                       = 4,     4,    4, </a:t>
            </a:r>
            <a:r>
              <a:rPr lang="en-US" dirty="0" err="1"/>
              <a:t>ra_sw_physics</a:t>
            </a:r>
            <a:r>
              <a:rPr lang="en-US" dirty="0"/>
              <a:t>                       = 4,     4,    4, </a:t>
            </a:r>
            <a:r>
              <a:rPr lang="en-US" dirty="0" err="1"/>
              <a:t>radt</a:t>
            </a:r>
            <a:r>
              <a:rPr lang="en-US" dirty="0"/>
              <a:t>                                = 30,    30,  20, </a:t>
            </a:r>
            <a:r>
              <a:rPr lang="en-US" dirty="0" err="1"/>
              <a:t>sf_sfclay_physics</a:t>
            </a:r>
            <a:r>
              <a:rPr lang="en-US" dirty="0"/>
              <a:t>                   = 1,     1,    1, </a:t>
            </a:r>
            <a:r>
              <a:rPr lang="en-US" dirty="0" err="1"/>
              <a:t>sf_surface_physics</a:t>
            </a:r>
            <a:r>
              <a:rPr lang="en-US" dirty="0"/>
              <a:t>                  = 2,     2,    2, </a:t>
            </a:r>
            <a:r>
              <a:rPr lang="en-US" dirty="0" err="1"/>
              <a:t>bl_pbl_physics</a:t>
            </a:r>
            <a:r>
              <a:rPr lang="en-US" dirty="0"/>
              <a:t>                      = 1,     1,    1, </a:t>
            </a:r>
            <a:r>
              <a:rPr lang="en-US" dirty="0" err="1"/>
              <a:t>bldt</a:t>
            </a:r>
            <a:r>
              <a:rPr lang="en-US" dirty="0"/>
              <a:t>                                = 0,     0,    0, </a:t>
            </a:r>
            <a:r>
              <a:rPr lang="en-US" dirty="0" err="1"/>
              <a:t>cu_physics</a:t>
            </a:r>
            <a:r>
              <a:rPr lang="en-US" dirty="0"/>
              <a:t>                          = 2,     2,    0, </a:t>
            </a:r>
            <a:r>
              <a:rPr lang="en-US" dirty="0" err="1"/>
              <a:t>cudt</a:t>
            </a:r>
            <a:r>
              <a:rPr lang="en-US" dirty="0"/>
              <a:t>                                = 30,   10,    4, </a:t>
            </a:r>
            <a:r>
              <a:rPr lang="en-US" dirty="0" err="1"/>
              <a:t>topo_wind</a:t>
            </a:r>
            <a:r>
              <a:rPr lang="en-US" dirty="0"/>
              <a:t>                           = 2,     2,    2,</a:t>
            </a:r>
          </a:p>
        </p:txBody>
      </p:sp>
      <p:sp>
        <p:nvSpPr>
          <p:cNvPr id="18" name="Rectangle 17"/>
          <p:cNvSpPr/>
          <p:nvPr/>
        </p:nvSpPr>
        <p:spPr>
          <a:xfrm>
            <a:off x="6043297" y="953714"/>
            <a:ext cx="3047630" cy="523220"/>
          </a:xfrm>
          <a:prstGeom prst="rect">
            <a:avLst/>
          </a:prstGeom>
        </p:spPr>
        <p:txBody>
          <a:bodyPr wrap="non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PHYSIC OPTION</a:t>
            </a:r>
          </a:p>
        </p:txBody>
      </p:sp>
      <p:sp>
        <p:nvSpPr>
          <p:cNvPr id="3" name="Slide Number Placeholder 2">
            <a:extLst>
              <a:ext uri="{FF2B5EF4-FFF2-40B4-BE49-F238E27FC236}">
                <a16:creationId xmlns:a16="http://schemas.microsoft.com/office/drawing/2014/main" id="{66A9033F-1286-81CA-4F43-4A91802A5BE1}"/>
              </a:ext>
            </a:extLst>
          </p:cNvPr>
          <p:cNvSpPr>
            <a:spLocks noGrp="1"/>
          </p:cNvSpPr>
          <p:nvPr>
            <p:ph type="sldNum" idx="12"/>
          </p:nvPr>
        </p:nvSpPr>
        <p:spPr>
          <a:xfrm>
            <a:off x="9448800" y="6458723"/>
            <a:ext cx="2743200" cy="365200"/>
          </a:xfrm>
        </p:spPr>
        <p:txBody>
          <a:bodyPr/>
          <a:lstStyle/>
          <a:p>
            <a:fld id="{00000000-1234-1234-1234-123412341234}" type="slidenum">
              <a:rPr lang="en" smtClean="0"/>
              <a:pPr/>
              <a:t>13</a:t>
            </a:fld>
            <a:endParaRPr lang="en"/>
          </a:p>
        </p:txBody>
      </p:sp>
    </p:spTree>
    <p:extLst>
      <p:ext uri="{BB962C8B-B14F-4D97-AF65-F5344CB8AC3E}">
        <p14:creationId xmlns:p14="http://schemas.microsoft.com/office/powerpoint/2010/main" val="2700360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8" name="Google Shape;82;p16"/>
          <p:cNvSpPr txBox="1"/>
          <p:nvPr/>
        </p:nvSpPr>
        <p:spPr>
          <a:xfrm>
            <a:off x="4026783" y="226176"/>
            <a:ext cx="7446790" cy="523180"/>
          </a:xfrm>
          <a:prstGeom prst="rect">
            <a:avLst/>
          </a:prstGeom>
          <a:noFill/>
          <a:ln>
            <a:noFill/>
          </a:ln>
        </p:spPr>
        <p:txBody>
          <a:bodyPr spcFirstLastPara="1" wrap="square" lIns="91433" tIns="45700" rIns="91433" bIns="45700" anchor="t" anchorCtr="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EXPERIMENT DESIGN</a:t>
            </a:r>
          </a:p>
        </p:txBody>
      </p:sp>
      <p:sp>
        <p:nvSpPr>
          <p:cNvPr id="17" name="Rectangle 16"/>
          <p:cNvSpPr/>
          <p:nvPr/>
        </p:nvSpPr>
        <p:spPr>
          <a:xfrm>
            <a:off x="7921792" y="1751268"/>
            <a:ext cx="4053824" cy="3139321"/>
          </a:xfrm>
          <a:prstGeom prst="rect">
            <a:avLst/>
          </a:prstGeom>
        </p:spPr>
        <p:txBody>
          <a:bodyPr wrap="square">
            <a:spAutoFit/>
          </a:bodyPr>
          <a:lstStyle/>
          <a:p>
            <a:r>
              <a:rPr lang="en-US" dirty="0"/>
              <a:t> </a:t>
            </a:r>
            <a:r>
              <a:rPr lang="en-US" dirty="0" err="1"/>
              <a:t>mp_physics</a:t>
            </a:r>
            <a:r>
              <a:rPr lang="en-US" dirty="0"/>
              <a:t>                          = 6,     6,    6, </a:t>
            </a:r>
            <a:r>
              <a:rPr lang="en-US" dirty="0" err="1"/>
              <a:t>ra_lw_physics</a:t>
            </a:r>
            <a:r>
              <a:rPr lang="en-US" dirty="0"/>
              <a:t>                       = 4,     4,    4, </a:t>
            </a:r>
            <a:r>
              <a:rPr lang="en-US" dirty="0" err="1"/>
              <a:t>ra_sw_physics</a:t>
            </a:r>
            <a:r>
              <a:rPr lang="en-US" dirty="0"/>
              <a:t>                       = 4,     4,    4, </a:t>
            </a:r>
            <a:r>
              <a:rPr lang="en-US" dirty="0" err="1"/>
              <a:t>radt</a:t>
            </a:r>
            <a:r>
              <a:rPr lang="en-US" dirty="0"/>
              <a:t>                                = 30,    30,  20, </a:t>
            </a:r>
            <a:r>
              <a:rPr lang="en-US" dirty="0" err="1"/>
              <a:t>sf_sfclay_physics</a:t>
            </a:r>
            <a:r>
              <a:rPr lang="en-US" dirty="0"/>
              <a:t>                   = 1,     1,    1, </a:t>
            </a:r>
            <a:r>
              <a:rPr lang="en-US" dirty="0" err="1"/>
              <a:t>sf_surface_physics</a:t>
            </a:r>
            <a:r>
              <a:rPr lang="en-US" dirty="0"/>
              <a:t>                  = 2,     2,    2, </a:t>
            </a:r>
            <a:r>
              <a:rPr lang="en-US" dirty="0" err="1"/>
              <a:t>bl_pbl_physics</a:t>
            </a:r>
            <a:r>
              <a:rPr lang="en-US" dirty="0"/>
              <a:t>                      = 1,     1,    1, </a:t>
            </a:r>
            <a:r>
              <a:rPr lang="en-US" dirty="0" err="1"/>
              <a:t>bldt</a:t>
            </a:r>
            <a:r>
              <a:rPr lang="en-US" dirty="0"/>
              <a:t>                                = 0,     0,    0, </a:t>
            </a:r>
            <a:r>
              <a:rPr lang="en-US" dirty="0" err="1"/>
              <a:t>cu_physics</a:t>
            </a:r>
            <a:r>
              <a:rPr lang="en-US" dirty="0"/>
              <a:t>                          = 2,     2,    0, </a:t>
            </a:r>
            <a:r>
              <a:rPr lang="en-US" dirty="0" err="1"/>
              <a:t>cudt</a:t>
            </a:r>
            <a:r>
              <a:rPr lang="en-US" dirty="0"/>
              <a:t>                                = 30,   10,    4, </a:t>
            </a:r>
            <a:r>
              <a:rPr lang="en-US" dirty="0" err="1"/>
              <a:t>topo_wind</a:t>
            </a:r>
            <a:r>
              <a:rPr lang="en-US" dirty="0"/>
              <a:t>                           = 2,     2,    2,</a:t>
            </a:r>
          </a:p>
        </p:txBody>
      </p:sp>
      <p:sp>
        <p:nvSpPr>
          <p:cNvPr id="18" name="Rectangle 17"/>
          <p:cNvSpPr/>
          <p:nvPr/>
        </p:nvSpPr>
        <p:spPr>
          <a:xfrm>
            <a:off x="8180210" y="947692"/>
            <a:ext cx="3047630" cy="523220"/>
          </a:xfrm>
          <a:prstGeom prst="rect">
            <a:avLst/>
          </a:prstGeom>
        </p:spPr>
        <p:txBody>
          <a:bodyPr wrap="non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PHYSIC OPTION</a:t>
            </a:r>
          </a:p>
        </p:txBody>
      </p:sp>
      <p:pic>
        <p:nvPicPr>
          <p:cNvPr id="3" name="Picture 4" descr="https://lh3.googleusercontent.com/fm3kB86k6_b_Uzg6en85eKNwigWII4aTjO9sGMrogATnf_V1y4avvBWiVTkZsntSQORg9L4iUf9X0CShyh-GadeBP8K48-YZnHboFca2pnC-sg-7nvt-TLK8FlnatT3_VF71v2hQVPiC3HAh1Y2y6FI">
            <a:extLst>
              <a:ext uri="{FF2B5EF4-FFF2-40B4-BE49-F238E27FC236}">
                <a16:creationId xmlns:a16="http://schemas.microsoft.com/office/drawing/2014/main" id="{4A188B41-6ED7-1F19-40A1-B8903871A1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452" y="902002"/>
            <a:ext cx="6463147" cy="43657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C81822-A27D-C1A5-ABDF-2F186CC26103}"/>
              </a:ext>
            </a:extLst>
          </p:cNvPr>
          <p:cNvSpPr/>
          <p:nvPr/>
        </p:nvSpPr>
        <p:spPr>
          <a:xfrm>
            <a:off x="2790707" y="5267739"/>
            <a:ext cx="2472152" cy="523220"/>
          </a:xfrm>
          <a:prstGeom prst="rect">
            <a:avLst/>
          </a:prstGeom>
        </p:spPr>
        <p:txBody>
          <a:bodyPr wrap="none">
            <a:spAutoFit/>
          </a:bodyPr>
          <a:lstStyle/>
          <a:p>
            <a:pPr algn="ctr"/>
            <a:r>
              <a:rPr lang="en-US" sz="2800" b="1" dirty="0">
                <a:solidFill>
                  <a:srgbClr val="00B0F0"/>
                </a:solidFill>
                <a:latin typeface="Times New Roman" panose="02020603050405020304" pitchFamily="18" charset="0"/>
                <a:cs typeface="Times New Roman" panose="02020603050405020304" pitchFamily="18" charset="0"/>
              </a:rPr>
              <a:t>UCAR domain</a:t>
            </a:r>
          </a:p>
        </p:txBody>
      </p:sp>
      <p:sp>
        <p:nvSpPr>
          <p:cNvPr id="2" name="Slide Number Placeholder 1">
            <a:extLst>
              <a:ext uri="{FF2B5EF4-FFF2-40B4-BE49-F238E27FC236}">
                <a16:creationId xmlns:a16="http://schemas.microsoft.com/office/drawing/2014/main" id="{CC37F7E9-E7CA-3BDF-4E83-E9DD905538B8}"/>
              </a:ext>
            </a:extLst>
          </p:cNvPr>
          <p:cNvSpPr>
            <a:spLocks noGrp="1"/>
          </p:cNvSpPr>
          <p:nvPr>
            <p:ph type="sldNum" idx="12"/>
          </p:nvPr>
        </p:nvSpPr>
        <p:spPr>
          <a:xfrm>
            <a:off x="9448800" y="6449224"/>
            <a:ext cx="2743200" cy="365200"/>
          </a:xfrm>
        </p:spPr>
        <p:txBody>
          <a:bodyPr/>
          <a:lstStyle/>
          <a:p>
            <a:fld id="{00000000-1234-1234-1234-123412341234}" type="slidenum">
              <a:rPr lang="en" smtClean="0"/>
              <a:pPr/>
              <a:t>14</a:t>
            </a:fld>
            <a:endParaRPr lang="en"/>
          </a:p>
        </p:txBody>
      </p:sp>
    </p:spTree>
    <p:extLst>
      <p:ext uri="{BB962C8B-B14F-4D97-AF65-F5344CB8AC3E}">
        <p14:creationId xmlns:p14="http://schemas.microsoft.com/office/powerpoint/2010/main" val="1253909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5E68-C8AE-1FA9-E36F-A14ED00259D6}"/>
              </a:ext>
            </a:extLst>
          </p:cNvPr>
          <p:cNvSpPr>
            <a:spLocks noGrp="1"/>
          </p:cNvSpPr>
          <p:nvPr>
            <p:ph type="title"/>
          </p:nvPr>
        </p:nvSpPr>
        <p:spPr>
          <a:xfrm>
            <a:off x="8229600" y="1654251"/>
            <a:ext cx="3751118" cy="3624331"/>
          </a:xfrm>
        </p:spPr>
        <p:txBody>
          <a:bodyPr>
            <a:normAutofit fontScale="90000"/>
          </a:bodyPr>
          <a:lstStyle/>
          <a:p>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br>
              <a:rPr lang="en-US" dirty="0"/>
            </a:br>
            <a:br>
              <a:rPr lang="en-US" dirty="0"/>
            </a:br>
            <a:br>
              <a:rPr lang="en-US" dirty="0"/>
            </a:br>
            <a:br>
              <a:rPr lang="en-US" dirty="0"/>
            </a:br>
            <a:br>
              <a:rPr lang="en-US" dirty="0"/>
            </a:b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t>The mean wind speed (m s</a:t>
            </a:r>
            <a:r>
              <a:rPr kumimoji="0" lang="en-US" sz="2200" b="0" i="0" u="none" strike="noStrike" kern="1200" cap="none" spc="0" normalizeH="0" baseline="30000" noProof="0" dirty="0">
                <a:ln>
                  <a:noFill/>
                </a:ln>
                <a:solidFill>
                  <a:srgbClr val="333333"/>
                </a:solidFill>
                <a:effectLst/>
                <a:uLnTx/>
                <a:uFillTx/>
                <a:latin typeface="Times New Roman" panose="02020603050405020304" pitchFamily="18" charset="0"/>
                <a:ea typeface="+mj-ea"/>
                <a:cs typeface="+mj-cs"/>
              </a:rPr>
              <a:t>−1</a:t>
            </a: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t>) of Jul and Aug 1990 at the 1000-hPa level from NCEP–NCAR reanalysis data. Contour interval of 0.5 m s</a:t>
            </a:r>
            <a:r>
              <a:rPr kumimoji="0" lang="en-US" sz="2200" b="0" i="0" u="none" strike="noStrike" kern="1200" cap="none" spc="0" normalizeH="0" baseline="30000" noProof="0" dirty="0">
                <a:ln>
                  <a:noFill/>
                </a:ln>
                <a:solidFill>
                  <a:srgbClr val="333333"/>
                </a:solidFill>
                <a:effectLst/>
                <a:uLnTx/>
                <a:uFillTx/>
                <a:latin typeface="Times New Roman" panose="02020603050405020304" pitchFamily="18" charset="0"/>
                <a:ea typeface="+mj-ea"/>
                <a:cs typeface="+mj-cs"/>
              </a:rPr>
              <a:t>−1</a:t>
            </a: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t>. The symbol “+” denotes the rawinsonde sites.  The wind speed minimum around the Big Island is not representative since the low-level winds from the Hilo soundings are strongly affected by terrain and local winds (after Yang et al., 2005).</a:t>
            </a:r>
            <a:b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ea typeface="+mj-ea"/>
                <a:cs typeface="+mj-cs"/>
              </a:rPr>
            </a:br>
            <a:endParaRPr lang="en-US" sz="2200" dirty="0"/>
          </a:p>
        </p:txBody>
      </p:sp>
      <p:sp>
        <p:nvSpPr>
          <p:cNvPr id="4" name="Text Placeholder 3">
            <a:extLst>
              <a:ext uri="{FF2B5EF4-FFF2-40B4-BE49-F238E27FC236}">
                <a16:creationId xmlns:a16="http://schemas.microsoft.com/office/drawing/2014/main" id="{22CA2BB9-8FF7-BC11-B3C3-34A115F621F6}"/>
              </a:ext>
            </a:extLst>
          </p:cNvPr>
          <p:cNvSpPr>
            <a:spLocks noGrp="1"/>
          </p:cNvSpPr>
          <p:nvPr>
            <p:ph type="body" idx="1"/>
          </p:nvPr>
        </p:nvSpPr>
        <p:spPr>
          <a:xfrm>
            <a:off x="518474" y="-83127"/>
            <a:ext cx="11462244" cy="1044661"/>
          </a:xfrm>
        </p:spPr>
        <p:txBody>
          <a:bodyPr>
            <a:noAutofit/>
          </a:bodyPr>
          <a:lstStyle/>
          <a:p>
            <a:r>
              <a:rPr lang="en-US" sz="2000" dirty="0"/>
              <a:t>Scale controlled data assimilation:   Only ocean data points are assimilated.  Observations over land may be affected by terrain and local winds and may not represent large-scale conditions.  We assimilated COSMIC-2 data and unconventional data over the oceans to provide better initial large-scale conditions.  </a:t>
            </a:r>
          </a:p>
        </p:txBody>
      </p:sp>
      <p:sp>
        <p:nvSpPr>
          <p:cNvPr id="5" name="Slide Number Placeholder 4">
            <a:extLst>
              <a:ext uri="{FF2B5EF4-FFF2-40B4-BE49-F238E27FC236}">
                <a16:creationId xmlns:a16="http://schemas.microsoft.com/office/drawing/2014/main" id="{6A26BAB5-6D35-5604-219E-687A1D240C11}"/>
              </a:ext>
            </a:extLst>
          </p:cNvPr>
          <p:cNvSpPr>
            <a:spLocks noGrp="1"/>
          </p:cNvSpPr>
          <p:nvPr>
            <p:ph type="sldNum" idx="12"/>
          </p:nvPr>
        </p:nvSpPr>
        <p:spPr/>
        <p:txBody>
          <a:bodyPr/>
          <a:lstStyle/>
          <a:p>
            <a:fld id="{00000000-1234-1234-1234-123412341234}" type="slidenum">
              <a:rPr lang="en" smtClean="0"/>
              <a:pPr/>
              <a:t>15</a:t>
            </a:fld>
            <a:endParaRPr lang="en"/>
          </a:p>
        </p:txBody>
      </p:sp>
      <p:pic>
        <p:nvPicPr>
          <p:cNvPr id="3" name="Picture 2">
            <a:extLst>
              <a:ext uri="{FF2B5EF4-FFF2-40B4-BE49-F238E27FC236}">
                <a16:creationId xmlns:a16="http://schemas.microsoft.com/office/drawing/2014/main" id="{50C9F2FD-ECB0-DE4C-3E71-7C3B23BB82C5}"/>
              </a:ext>
            </a:extLst>
          </p:cNvPr>
          <p:cNvPicPr>
            <a:picLocks noChangeAspect="1"/>
          </p:cNvPicPr>
          <p:nvPr/>
        </p:nvPicPr>
        <p:blipFill>
          <a:blip r:embed="rId2"/>
          <a:stretch>
            <a:fillRect/>
          </a:stretch>
        </p:blipFill>
        <p:spPr>
          <a:xfrm>
            <a:off x="1179460" y="1111502"/>
            <a:ext cx="6603329" cy="5404571"/>
          </a:xfrm>
          <a:prstGeom prst="rect">
            <a:avLst/>
          </a:prstGeom>
        </p:spPr>
      </p:pic>
      <p:sp>
        <p:nvSpPr>
          <p:cNvPr id="7" name="Picture Placeholder 6">
            <a:extLst>
              <a:ext uri="{FF2B5EF4-FFF2-40B4-BE49-F238E27FC236}">
                <a16:creationId xmlns:a16="http://schemas.microsoft.com/office/drawing/2014/main" id="{EF05209B-981B-F5BF-7D53-75DA6EF4E334}"/>
              </a:ext>
            </a:extLst>
          </p:cNvPr>
          <p:cNvSpPr>
            <a:spLocks noGrp="1"/>
          </p:cNvSpPr>
          <p:nvPr>
            <p:ph type="pic" idx="2"/>
          </p:nvPr>
        </p:nvSpPr>
        <p:spPr>
          <a:xfrm>
            <a:off x="883227" y="2930236"/>
            <a:ext cx="2672773" cy="1794164"/>
          </a:xfrm>
        </p:spPr>
        <p:txBody>
          <a:bodyPr/>
          <a:lstStyle/>
          <a:p>
            <a:endParaRPr lang="en-US" dirty="0"/>
          </a:p>
        </p:txBody>
      </p:sp>
    </p:spTree>
    <p:extLst>
      <p:ext uri="{BB962C8B-B14F-4D97-AF65-F5344CB8AC3E}">
        <p14:creationId xmlns:p14="http://schemas.microsoft.com/office/powerpoint/2010/main" val="152796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10D4A6-4944-DAE1-2A8B-52FFE99BB437}"/>
              </a:ext>
            </a:extLst>
          </p:cNvPr>
          <p:cNvSpPr txBox="1"/>
          <p:nvPr/>
        </p:nvSpPr>
        <p:spPr>
          <a:xfrm>
            <a:off x="1309255" y="1184564"/>
            <a:ext cx="10390909" cy="5016758"/>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Over subtropical islands in low latitudes with complex terrain, with a small Coriolis parameter, thermally drive diurnal winds may be significant and could be well simulated by high resolution models (See the following three slides). With proper treatment of lower boundary conditions over land, the island-scale flow response (thermally driven diurnal winds and terrain effects) under given </a:t>
            </a:r>
            <a:r>
              <a:rPr lang="en-US" sz="3200" dirty="0">
                <a:solidFill>
                  <a:prstClr val="black"/>
                </a:solidFill>
                <a:latin typeface="Calibri" panose="020F0502020204030204"/>
              </a:rPr>
              <a:t>large-scale conditions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will be generated by the high-resolution models (Zhang et al., 2005a,b, c; Yang et al., 2005;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Carlis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et al, 2010, Nguyen et al., 2010;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Hitzl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et al., 2014, 2020; Hsiao et al., 2020) .  </a:t>
            </a:r>
            <a:endParaRPr lang="en-US" sz="3200" dirty="0"/>
          </a:p>
        </p:txBody>
      </p:sp>
    </p:spTree>
    <p:extLst>
      <p:ext uri="{BB962C8B-B14F-4D97-AF65-F5344CB8AC3E}">
        <p14:creationId xmlns:p14="http://schemas.microsoft.com/office/powerpoint/2010/main" val="3126438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66AF-6A81-C9F8-2AE9-65DA06C41497}"/>
              </a:ext>
            </a:extLst>
          </p:cNvPr>
          <p:cNvSpPr>
            <a:spLocks noGrp="1"/>
          </p:cNvSpPr>
          <p:nvPr>
            <p:ph type="title"/>
          </p:nvPr>
        </p:nvSpPr>
        <p:spPr>
          <a:xfrm>
            <a:off x="838200" y="365125"/>
            <a:ext cx="10030691" cy="528493"/>
          </a:xfrm>
        </p:spPr>
        <p:txBody>
          <a:bodyPr>
            <a:normAutofit fontScale="90000"/>
          </a:bodyPr>
          <a:lstStyle/>
          <a:p>
            <a:r>
              <a:rPr lang="en-US" sz="2000" b="0" i="0" dirty="0">
                <a:solidFill>
                  <a:srgbClr val="333333"/>
                </a:solidFill>
                <a:effectLst/>
                <a:latin typeface="Times New Roman" panose="02020603050405020304" pitchFamily="18" charset="0"/>
              </a:rPr>
              <a:t>The average PAM winds during </a:t>
            </a:r>
            <a:r>
              <a:rPr lang="en-US" sz="2000" b="0" i="0" dirty="0" err="1">
                <a:solidFill>
                  <a:srgbClr val="333333"/>
                </a:solidFill>
                <a:effectLst/>
                <a:latin typeface="Times New Roman" panose="02020603050405020304" pitchFamily="18" charset="0"/>
              </a:rPr>
              <a:t>HaRP</a:t>
            </a:r>
            <a:r>
              <a:rPr lang="en-US" sz="2000" b="0" i="0" dirty="0">
                <a:solidFill>
                  <a:srgbClr val="333333"/>
                </a:solidFill>
                <a:effectLst/>
                <a:latin typeface="Times New Roman" panose="02020603050405020304" pitchFamily="18" charset="0"/>
              </a:rPr>
              <a:t> at 1400 HST for (a) observations and (b) the simulation, and at 0200 HST for (c) observations and (d) the simulation (after Yang et al., 2005)</a:t>
            </a:r>
            <a:endParaRPr lang="en-US" sz="2000" dirty="0"/>
          </a:p>
        </p:txBody>
      </p:sp>
      <p:sp>
        <p:nvSpPr>
          <p:cNvPr id="3" name="Slide Number Placeholder 2">
            <a:extLst>
              <a:ext uri="{FF2B5EF4-FFF2-40B4-BE49-F238E27FC236}">
                <a16:creationId xmlns:a16="http://schemas.microsoft.com/office/drawing/2014/main" id="{93568CAA-A7AD-0DD7-0275-336D6A2D9696}"/>
              </a:ext>
            </a:extLst>
          </p:cNvPr>
          <p:cNvSpPr>
            <a:spLocks noGrp="1"/>
          </p:cNvSpPr>
          <p:nvPr>
            <p:ph type="sldNum" sz="quarter" idx="12"/>
          </p:nvPr>
        </p:nvSpPr>
        <p:spPr/>
        <p:txBody>
          <a:bodyPr/>
          <a:lstStyle/>
          <a:p>
            <a:fld id="{1D07B0FB-06BD-45A3-A51C-CD45097279C1}" type="slidenum">
              <a:rPr lang="en-US" smtClean="0"/>
              <a:t>17</a:t>
            </a:fld>
            <a:endParaRPr lang="en-US"/>
          </a:p>
        </p:txBody>
      </p:sp>
      <p:pic>
        <p:nvPicPr>
          <p:cNvPr id="6" name="Picture 5" descr="A group of maps of different shapes&#10;&#10;Description automatically generated">
            <a:extLst>
              <a:ext uri="{FF2B5EF4-FFF2-40B4-BE49-F238E27FC236}">
                <a16:creationId xmlns:a16="http://schemas.microsoft.com/office/drawing/2014/main" id="{7A7986BF-F4BB-8EC1-E0C2-98BD45BAD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893618"/>
            <a:ext cx="6191250" cy="6029325"/>
          </a:xfrm>
          <a:prstGeom prst="rect">
            <a:avLst/>
          </a:prstGeom>
        </p:spPr>
      </p:pic>
    </p:spTree>
    <p:extLst>
      <p:ext uri="{BB962C8B-B14F-4D97-AF65-F5344CB8AC3E}">
        <p14:creationId xmlns:p14="http://schemas.microsoft.com/office/powerpoint/2010/main" val="1020432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AFB6-7B4A-2FD4-B33D-643FE510FED7}"/>
              </a:ext>
            </a:extLst>
          </p:cNvPr>
          <p:cNvSpPr>
            <a:spLocks noGrp="1"/>
          </p:cNvSpPr>
          <p:nvPr>
            <p:ph type="title"/>
          </p:nvPr>
        </p:nvSpPr>
        <p:spPr>
          <a:xfrm>
            <a:off x="6889173" y="913765"/>
            <a:ext cx="4840372" cy="4649637"/>
          </a:xfrm>
        </p:spPr>
        <p:txBody>
          <a:bodyPr>
            <a:normAutofit/>
          </a:bodyPr>
          <a:lstStyle/>
          <a:p>
            <a:r>
              <a:rPr lang="en-US" sz="2400" b="0" i="0" dirty="0">
                <a:solidFill>
                  <a:srgbClr val="333333"/>
                </a:solidFill>
                <a:effectLst/>
                <a:latin typeface="Times New Roman" panose="02020603050405020304" pitchFamily="18" charset="0"/>
              </a:rPr>
              <a:t>The average winds during </a:t>
            </a:r>
            <a:r>
              <a:rPr lang="en-US" sz="2400" b="0" i="0" dirty="0" err="1">
                <a:solidFill>
                  <a:srgbClr val="333333"/>
                </a:solidFill>
                <a:effectLst/>
                <a:latin typeface="Times New Roman" panose="02020603050405020304" pitchFamily="18" charset="0"/>
              </a:rPr>
              <a:t>HaRP</a:t>
            </a:r>
            <a:r>
              <a:rPr lang="en-US" sz="2400" b="0" i="0" dirty="0">
                <a:solidFill>
                  <a:srgbClr val="333333"/>
                </a:solidFill>
                <a:effectLst/>
                <a:latin typeface="Times New Roman" panose="02020603050405020304" pitchFamily="18" charset="0"/>
              </a:rPr>
              <a:t> throughout the diurnal cycle at stations 13, 15, 44, 10, and 4 on the windward lowlands west of Hilo for (a) observations and (b) the simulation (after Yang et al., 2005).</a:t>
            </a:r>
            <a:endParaRPr lang="en-US" sz="2400" dirty="0"/>
          </a:p>
        </p:txBody>
      </p:sp>
      <p:sp>
        <p:nvSpPr>
          <p:cNvPr id="3" name="Slide Number Placeholder 2">
            <a:extLst>
              <a:ext uri="{FF2B5EF4-FFF2-40B4-BE49-F238E27FC236}">
                <a16:creationId xmlns:a16="http://schemas.microsoft.com/office/drawing/2014/main" id="{270BD67B-A9C7-9D74-A248-193CDAF8830F}"/>
              </a:ext>
            </a:extLst>
          </p:cNvPr>
          <p:cNvSpPr>
            <a:spLocks noGrp="1"/>
          </p:cNvSpPr>
          <p:nvPr>
            <p:ph type="sldNum" sz="quarter" idx="12"/>
          </p:nvPr>
        </p:nvSpPr>
        <p:spPr/>
        <p:txBody>
          <a:bodyPr/>
          <a:lstStyle/>
          <a:p>
            <a:fld id="{1D07B0FB-06BD-45A3-A51C-CD45097279C1}" type="slidenum">
              <a:rPr lang="en-US" smtClean="0"/>
              <a:t>18</a:t>
            </a:fld>
            <a:endParaRPr lang="en-US"/>
          </a:p>
        </p:txBody>
      </p:sp>
      <p:pic>
        <p:nvPicPr>
          <p:cNvPr id="5" name="Picture 4" descr="A graph of a diagram&#10;&#10;Description automatically generated">
            <a:extLst>
              <a:ext uri="{FF2B5EF4-FFF2-40B4-BE49-F238E27FC236}">
                <a16:creationId xmlns:a16="http://schemas.microsoft.com/office/drawing/2014/main" id="{07AFE0FD-7EDA-DAFA-F0E7-3D325E8E9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23" y="263929"/>
            <a:ext cx="4580232" cy="6858000"/>
          </a:xfrm>
          <a:prstGeom prst="rect">
            <a:avLst/>
          </a:prstGeom>
        </p:spPr>
      </p:pic>
    </p:spTree>
    <p:extLst>
      <p:ext uri="{BB962C8B-B14F-4D97-AF65-F5344CB8AC3E}">
        <p14:creationId xmlns:p14="http://schemas.microsoft.com/office/powerpoint/2010/main" val="3133874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7F76-D4C8-29CC-1118-906460B72ABF}"/>
              </a:ext>
            </a:extLst>
          </p:cNvPr>
          <p:cNvSpPr>
            <a:spLocks noGrp="1"/>
          </p:cNvSpPr>
          <p:nvPr>
            <p:ph type="title"/>
          </p:nvPr>
        </p:nvSpPr>
        <p:spPr>
          <a:xfrm>
            <a:off x="898634" y="1"/>
            <a:ext cx="10614492" cy="725214"/>
          </a:xfrm>
        </p:spPr>
        <p:txBody>
          <a:bodyPr>
            <a:noAutofit/>
          </a:bodyPr>
          <a:lstStyle/>
          <a:p>
            <a:r>
              <a:rPr lang="en-US" sz="1800" b="0" i="0" dirty="0">
                <a:solidFill>
                  <a:srgbClr val="333333"/>
                </a:solidFill>
                <a:effectLst/>
                <a:latin typeface="Times New Roman" panose="02020603050405020304" pitchFamily="18" charset="0"/>
              </a:rPr>
              <a:t>Mean wind profiles during </a:t>
            </a:r>
            <a:r>
              <a:rPr lang="en-US" sz="1800" b="0" i="0" dirty="0" err="1">
                <a:solidFill>
                  <a:srgbClr val="333333"/>
                </a:solidFill>
                <a:effectLst/>
                <a:latin typeface="Times New Roman" panose="02020603050405020304" pitchFamily="18" charset="0"/>
              </a:rPr>
              <a:t>HaRP</a:t>
            </a:r>
            <a:r>
              <a:rPr lang="en-US" sz="1800" b="0" i="0" dirty="0">
                <a:solidFill>
                  <a:srgbClr val="333333"/>
                </a:solidFill>
                <a:effectLst/>
                <a:latin typeface="Times New Roman" panose="02020603050405020304" pitchFamily="18" charset="0"/>
              </a:rPr>
              <a:t> at Hilo. MM5 14 and MM5 02 denote the simulated Hilo sounding at 1400 and 0200 HST, respectively. OBS 14 and OBS 02 denote mean wind profiles derived from Hilo rawinsonde data at 1400 and 0200 HST, respectively.(After Yang et al., 2008)</a:t>
            </a:r>
            <a:endParaRPr lang="en-US" sz="1800" dirty="0"/>
          </a:p>
        </p:txBody>
      </p:sp>
      <p:sp>
        <p:nvSpPr>
          <p:cNvPr id="3" name="Slide Number Placeholder 2">
            <a:extLst>
              <a:ext uri="{FF2B5EF4-FFF2-40B4-BE49-F238E27FC236}">
                <a16:creationId xmlns:a16="http://schemas.microsoft.com/office/drawing/2014/main" id="{F79E331C-A3ED-A85A-05CA-73C9B0DB2BA9}"/>
              </a:ext>
            </a:extLst>
          </p:cNvPr>
          <p:cNvSpPr>
            <a:spLocks noGrp="1"/>
          </p:cNvSpPr>
          <p:nvPr>
            <p:ph type="sldNum" sz="quarter" idx="12"/>
          </p:nvPr>
        </p:nvSpPr>
        <p:spPr/>
        <p:txBody>
          <a:bodyPr/>
          <a:lstStyle/>
          <a:p>
            <a:fld id="{1D07B0FB-06BD-45A3-A51C-CD45097279C1}" type="slidenum">
              <a:rPr lang="en-US" smtClean="0"/>
              <a:t>19</a:t>
            </a:fld>
            <a:endParaRPr lang="en-US"/>
          </a:p>
        </p:txBody>
      </p:sp>
      <p:pic>
        <p:nvPicPr>
          <p:cNvPr id="6" name="Picture 5">
            <a:extLst>
              <a:ext uri="{FF2B5EF4-FFF2-40B4-BE49-F238E27FC236}">
                <a16:creationId xmlns:a16="http://schemas.microsoft.com/office/drawing/2014/main" id="{A8BF972E-F62A-AC94-551D-825AB70507A3}"/>
              </a:ext>
            </a:extLst>
          </p:cNvPr>
          <p:cNvPicPr>
            <a:picLocks noChangeAspect="1"/>
          </p:cNvPicPr>
          <p:nvPr/>
        </p:nvPicPr>
        <p:blipFill>
          <a:blip r:embed="rId2"/>
          <a:stretch>
            <a:fillRect/>
          </a:stretch>
        </p:blipFill>
        <p:spPr>
          <a:xfrm>
            <a:off x="2292087" y="652478"/>
            <a:ext cx="8285027" cy="6353175"/>
          </a:xfrm>
          <a:prstGeom prst="rect">
            <a:avLst/>
          </a:prstGeom>
        </p:spPr>
      </p:pic>
    </p:spTree>
    <p:extLst>
      <p:ext uri="{BB962C8B-B14F-4D97-AF65-F5344CB8AC3E}">
        <p14:creationId xmlns:p14="http://schemas.microsoft.com/office/powerpoint/2010/main" val="4066499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0BAE-4BF3-5D65-F20F-8E318E16A9AA}"/>
              </a:ext>
            </a:extLst>
          </p:cNvPr>
          <p:cNvSpPr>
            <a:spLocks noGrp="1"/>
          </p:cNvSpPr>
          <p:nvPr>
            <p:ph type="title"/>
          </p:nvPr>
        </p:nvSpPr>
        <p:spPr>
          <a:xfrm>
            <a:off x="571500" y="136525"/>
            <a:ext cx="10681855" cy="1567584"/>
          </a:xfrm>
        </p:spPr>
        <p:txBody>
          <a:bodyPr>
            <a:noAutofit/>
          </a:bodyPr>
          <a:lstStyle/>
          <a:p>
            <a:pPr marL="0" marR="0" lvl="0" indent="-228600" algn="ctr" defTabSz="914400" rtl="0" eaLnBrk="1" fontAlgn="auto" latinLnBrk="0" hangingPunct="1">
              <a:lnSpc>
                <a:spcPct val="107000"/>
              </a:lnSpc>
              <a:spcBef>
                <a:spcPts val="0"/>
              </a:spcBef>
              <a:spcAft>
                <a:spcPts val="800"/>
              </a:spcAft>
              <a:tabLst/>
              <a:defRPr/>
            </a:pPr>
            <a:br>
              <a:rPr kumimoji="0" lang="en-US" sz="2400" b="1"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br>
            <a:br>
              <a:rPr kumimoji="0" lang="en-US" sz="2400" b="1"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br>
            <a:r>
              <a:rPr kumimoji="0" lang="en-US" sz="2000" b="1"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Empowering Ocean Stakeholders: Advancing the Pacific Islands Ocean Observing System (</a:t>
            </a:r>
            <a:r>
              <a:rPr kumimoji="0" lang="en-US" sz="2000" b="1" i="0" u="none" strike="noStrike" kern="100" cap="none" spc="0" normalizeH="0" baseline="0" noProof="0" dirty="0" err="1">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PacIOOS</a:t>
            </a:r>
            <a:r>
              <a:rPr kumimoji="0" lang="en-US" sz="2000" b="1"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 – Atmospheric modeling component</a:t>
            </a:r>
            <a:br>
              <a:rPr kumimoji="0" lang="en-US" sz="2000" b="1"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br>
            <a:r>
              <a:rPr kumimoji="0" lang="en-US" sz="2000" b="1"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Project Lead: Yi-Leng Chen, Department of Atmospheric Sciences, University of Hawaii </a:t>
            </a:r>
            <a:r>
              <a:rPr kumimoji="0" lang="en-US" sz="1600" b="1"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at Manoa</a:t>
            </a:r>
            <a:b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PMingLiU" panose="02020500000000000000" pitchFamily="18" charset="-120"/>
                <a:cs typeface="Times New Roman" panose="02020603050405020304" pitchFamily="18" charset="0"/>
              </a:rPr>
            </a:br>
            <a:r>
              <a:rPr kumimoji="0" lang="en-US" sz="1600" b="1"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http://www.soest.hawaii.edu/MET/Faculty/chen/chen_index.html</a:t>
            </a:r>
            <a:br>
              <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PMingLiU" panose="02020500000000000000" pitchFamily="18" charset="-120"/>
                <a:cs typeface="Times New Roman" panose="02020603050405020304" pitchFamily="18" charset="0"/>
              </a:rPr>
            </a:br>
            <a:r>
              <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 </a:t>
            </a:r>
            <a:br>
              <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PMingLiU" panose="02020500000000000000" pitchFamily="18" charset="-120"/>
                <a:cs typeface="Times New Roman" panose="02020603050405020304" pitchFamily="18" charset="0"/>
              </a:rPr>
            </a:br>
            <a:endParaRPr lang="en-US" sz="2400" dirty="0"/>
          </a:p>
        </p:txBody>
      </p:sp>
      <p:sp>
        <p:nvSpPr>
          <p:cNvPr id="3" name="Content Placeholder 2">
            <a:extLst>
              <a:ext uri="{FF2B5EF4-FFF2-40B4-BE49-F238E27FC236}">
                <a16:creationId xmlns:a16="http://schemas.microsoft.com/office/drawing/2014/main" id="{4BF2328A-7E2E-3AFD-9738-7B1C7B465530}"/>
              </a:ext>
            </a:extLst>
          </p:cNvPr>
          <p:cNvSpPr>
            <a:spLocks noGrp="1"/>
          </p:cNvSpPr>
          <p:nvPr>
            <p:ph idx="1"/>
          </p:nvPr>
        </p:nvSpPr>
        <p:spPr>
          <a:xfrm>
            <a:off x="270164" y="1839191"/>
            <a:ext cx="11492345" cy="4882284"/>
          </a:xfrm>
        </p:spPr>
        <p:txBody>
          <a:bodyPr>
            <a:normAutofit fontScale="25000" lnSpcReduction="20000"/>
          </a:bodyPr>
          <a:lstStyle/>
          <a:p>
            <a:pPr marL="0" marR="0">
              <a:lnSpc>
                <a:spcPct val="107000"/>
              </a:lnSpc>
              <a:spcBef>
                <a:spcPts val="0"/>
              </a:spcBef>
              <a:spcAft>
                <a:spcPts val="800"/>
              </a:spcAft>
            </a:pPr>
            <a:r>
              <a:rPr lang="en-US" sz="7200" b="1" kern="100" dirty="0">
                <a:effectLst/>
                <a:latin typeface="Times New Roman" panose="02020603050405020304" pitchFamily="18" charset="0"/>
                <a:ea typeface="PMingLiU" panose="02020500000000000000" pitchFamily="18" charset="-120"/>
                <a:cs typeface="Times New Roman" panose="02020603050405020304" pitchFamily="18" charset="0"/>
              </a:rPr>
              <a:t>Significance:</a:t>
            </a:r>
            <a:r>
              <a:rPr lang="en-US" sz="7200" kern="100" dirty="0">
                <a:effectLst/>
                <a:latin typeface="Times New Roman" panose="02020603050405020304" pitchFamily="18" charset="0"/>
                <a:ea typeface="PMingLiU" panose="02020500000000000000" pitchFamily="18" charset="-120"/>
                <a:cs typeface="Times New Roman" panose="02020603050405020304" pitchFamily="18" charset="0"/>
              </a:rPr>
              <a:t> Provide Experimental Real-Time High-resolution Forecasts over the Pacific Islands Ocean Observing System (</a:t>
            </a:r>
            <a:r>
              <a:rPr lang="en-US" sz="7200" kern="100" dirty="0" err="1">
                <a:effectLst/>
                <a:latin typeface="Times New Roman" panose="02020603050405020304" pitchFamily="18" charset="0"/>
                <a:ea typeface="PMingLiU" panose="02020500000000000000" pitchFamily="18" charset="-120"/>
                <a:cs typeface="Times New Roman" panose="02020603050405020304" pitchFamily="18" charset="0"/>
              </a:rPr>
              <a:t>PacIOOS</a:t>
            </a:r>
            <a:r>
              <a:rPr lang="en-US" sz="7200" kern="10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7200"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3"/>
              </a:rPr>
              <a:t>https://www.pacioos.hawaii.edu/</a:t>
            </a:r>
            <a:r>
              <a:rPr lang="en-US" sz="7200" kern="100" dirty="0">
                <a:effectLst/>
                <a:latin typeface="Times New Roman" panose="02020603050405020304" pitchFamily="18" charset="0"/>
                <a:ea typeface="PMingLiU" panose="02020500000000000000" pitchFamily="18" charset="-120"/>
                <a:cs typeface="Times New Roman" panose="02020603050405020304" pitchFamily="18" charset="0"/>
              </a:rPr>
              <a:t>) region spans across the U.S. Pacific Islands, including the State of </a:t>
            </a:r>
            <a:r>
              <a:rPr lang="en-US" sz="7200" kern="100" dirty="0" err="1">
                <a:effectLst/>
                <a:latin typeface="Times New Roman" panose="02020603050405020304" pitchFamily="18" charset="0"/>
                <a:ea typeface="PMingLiU" panose="02020500000000000000" pitchFamily="18" charset="-120"/>
                <a:cs typeface="Times New Roman" panose="02020603050405020304" pitchFamily="18" charset="0"/>
              </a:rPr>
              <a:t>Hawaiʻi</a:t>
            </a:r>
            <a:r>
              <a:rPr lang="en-US" sz="7200" kern="100" dirty="0">
                <a:effectLst/>
                <a:latin typeface="Times New Roman" panose="02020603050405020304" pitchFamily="18" charset="0"/>
                <a:ea typeface="PMingLiU" panose="02020500000000000000" pitchFamily="18" charset="-120"/>
                <a:cs typeface="Times New Roman" panose="02020603050405020304" pitchFamily="18" charset="0"/>
              </a:rPr>
              <a:t>; the territories of Guam, the Commonwealth of the Northern Mariana Islands (CNMI), and American Samoa, the Federated States of Micronesia (FSM), the Republic of the Marshall Islands (RMI), and the Republic of Palau.  In collaboration with a large network of partners, </a:t>
            </a:r>
            <a:r>
              <a:rPr lang="en-US" sz="7200" kern="100" dirty="0" err="1">
                <a:effectLst/>
                <a:latin typeface="Times New Roman" panose="02020603050405020304" pitchFamily="18" charset="0"/>
                <a:ea typeface="PMingLiU" panose="02020500000000000000" pitchFamily="18" charset="-120"/>
                <a:cs typeface="Times New Roman" panose="02020603050405020304" pitchFamily="18" charset="0"/>
              </a:rPr>
              <a:t>PacIOOS</a:t>
            </a:r>
            <a:r>
              <a:rPr lang="en-US" sz="7200" kern="100" dirty="0">
                <a:effectLst/>
                <a:latin typeface="Times New Roman" panose="02020603050405020304" pitchFamily="18" charset="0"/>
                <a:ea typeface="PMingLiU" panose="02020500000000000000" pitchFamily="18" charset="-120"/>
                <a:cs typeface="Times New Roman" panose="02020603050405020304" pitchFamily="18" charset="0"/>
              </a:rPr>
              <a:t> helps inform decision-making in Pacific communities on a daily basis.  The National Weather Service of the Pacific Region is one of our main partners.  The ocean surface winds from our atmospheric models are used to drive a series of coastal environmental, waves and ocean models.    </a:t>
            </a:r>
            <a:endParaRPr lang="en-US" sz="7200" b="1" kern="100" dirty="0">
              <a:latin typeface="Times New Roman" panose="02020603050405020304" pitchFamily="18" charset="0"/>
              <a:ea typeface="PMingLiU" panose="02020500000000000000" pitchFamily="18" charset="-120"/>
              <a:cs typeface="Times New Roman" panose="02020603050405020304" pitchFamily="18" charset="0"/>
            </a:endParaRPr>
          </a:p>
          <a:p>
            <a:pPr marL="0" marR="0">
              <a:lnSpc>
                <a:spcPct val="107000"/>
              </a:lnSpc>
              <a:spcBef>
                <a:spcPts val="0"/>
              </a:spcBef>
              <a:spcAft>
                <a:spcPts val="600"/>
              </a:spcAft>
            </a:pPr>
            <a:r>
              <a:rPr lang="en-US" sz="7200" b="1" kern="100" dirty="0">
                <a:effectLst/>
                <a:latin typeface="Times New Roman" panose="02020603050405020304" pitchFamily="18" charset="0"/>
                <a:ea typeface="PMingLiU" panose="02020500000000000000" pitchFamily="18" charset="-120"/>
                <a:cs typeface="Times New Roman" panose="02020603050405020304" pitchFamily="18" charset="0"/>
              </a:rPr>
              <a:t>Sponsors:</a:t>
            </a:r>
            <a:r>
              <a:rPr lang="en-US" sz="7200" kern="100" dirty="0">
                <a:effectLst/>
                <a:latin typeface="Times New Roman" panose="02020603050405020304" pitchFamily="18" charset="0"/>
                <a:ea typeface="PMingLiU" panose="02020500000000000000" pitchFamily="18" charset="-120"/>
                <a:cs typeface="Times New Roman" panose="02020603050405020304" pitchFamily="18" charset="0"/>
              </a:rPr>
              <a:t> IOOS/NOAA, Office of Insular Affairs/DOI, UCAR/COMET and the United Nations Green Climate Fund</a:t>
            </a:r>
            <a:endParaRPr lang="en-US" sz="72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600"/>
              </a:spcAft>
            </a:pPr>
            <a:r>
              <a:rPr lang="en-US" sz="7200" b="1"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rPr>
              <a:t>Experimental High Resolution Numerical Weather Prediction over the </a:t>
            </a:r>
            <a:r>
              <a:rPr lang="en-US" sz="7200" b="1" kern="100" dirty="0" err="1">
                <a:solidFill>
                  <a:srgbClr val="0070C0"/>
                </a:solidFill>
                <a:effectLst/>
                <a:latin typeface="Times New Roman" panose="02020603050405020304" pitchFamily="18" charset="0"/>
                <a:ea typeface="PMingLiU" panose="02020500000000000000" pitchFamily="18" charset="-120"/>
                <a:cs typeface="Times New Roman" panose="02020603050405020304" pitchFamily="18" charset="0"/>
              </a:rPr>
              <a:t>PacIOOS</a:t>
            </a:r>
            <a:r>
              <a:rPr lang="en-US" sz="7200" b="1" kern="100" dirty="0">
                <a:solidFill>
                  <a:srgbClr val="0070C0"/>
                </a:solidFill>
                <a:effectLst/>
                <a:latin typeface="Times New Roman" panose="02020603050405020304" pitchFamily="18" charset="0"/>
                <a:ea typeface="PMingLiU" panose="02020500000000000000" pitchFamily="18" charset="-120"/>
                <a:cs typeface="Times New Roman" panose="02020603050405020304" pitchFamily="18" charset="0"/>
              </a:rPr>
              <a:t> Region</a:t>
            </a:r>
            <a:endParaRPr lang="en-US" sz="7200" kern="100" dirty="0">
              <a:solidFill>
                <a:srgbClr val="0070C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7200"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4"/>
              </a:rPr>
              <a:t>WRF-ARW Hawaiian Islands</a:t>
            </a:r>
            <a:endParaRPr lang="en-US" sz="72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7200"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5"/>
              </a:rPr>
              <a:t>WRF-ARW American Samoa</a:t>
            </a:r>
            <a:endParaRPr lang="en-US" sz="72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7200"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6"/>
              </a:rPr>
              <a:t>WRF-ARW Northern Marianas/Guam</a:t>
            </a:r>
            <a:endParaRPr lang="en-US" sz="72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7200"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7"/>
              </a:rPr>
              <a:t>WRF-ARW Palau/Yap/Chuuk</a:t>
            </a:r>
            <a:endParaRPr lang="en-US" sz="72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7200"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8"/>
              </a:rPr>
              <a:t>WRF-ARW Pohnpei/</a:t>
            </a:r>
            <a:r>
              <a:rPr lang="en-US" sz="7200" u="sng" kern="100" dirty="0" err="1">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8"/>
              </a:rPr>
              <a:t>Kosrea</a:t>
            </a:r>
            <a:r>
              <a:rPr lang="en-US" sz="7200"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8"/>
              </a:rPr>
              <a:t>/Marshall Islands</a:t>
            </a:r>
            <a:endParaRPr lang="en-US" sz="72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7200" u="sng"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hlinkClick r:id="rId9"/>
              </a:rPr>
              <a:t>WRF-NMM Hawaiian Islands</a:t>
            </a:r>
            <a:r>
              <a:rPr lang="en-US" sz="7200" u="none" strike="noStrike" kern="100" dirty="0">
                <a:solidFill>
                  <a:srgbClr val="0563C1"/>
                </a:solidFill>
                <a:effectLst/>
                <a:latin typeface="Times New Roman" panose="02020603050405020304" pitchFamily="18" charset="0"/>
                <a:ea typeface="PMingLiU" panose="02020500000000000000" pitchFamily="18" charset="-120"/>
                <a:cs typeface="Times New Roman" panose="02020603050405020304" pitchFamily="18" charset="0"/>
              </a:rPr>
              <a:t> </a:t>
            </a:r>
            <a:endParaRPr lang="en-US" sz="72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7200" kern="100" dirty="0">
                <a:effectLst/>
                <a:latin typeface="Calibri" panose="020F0502020204030204" pitchFamily="34" charset="0"/>
                <a:ea typeface="PMingLiU" panose="02020500000000000000" pitchFamily="18" charset="-120"/>
                <a:cs typeface="Times New Roman" panose="02020603050405020304" pitchFamily="18" charset="0"/>
              </a:rPr>
              <a:t>*We would like to acknowledge the support and assistance of UCAR to host the visits of the UHM graduate students Tien </a:t>
            </a:r>
            <a:r>
              <a:rPr lang="en-US" sz="7200" kern="100" dirty="0" err="1">
                <a:effectLst/>
                <a:latin typeface="Calibri" panose="020F0502020204030204" pitchFamily="34" charset="0"/>
                <a:ea typeface="PMingLiU" panose="02020500000000000000" pitchFamily="18" charset="-120"/>
                <a:cs typeface="Times New Roman" panose="02020603050405020304" pitchFamily="18" charset="0"/>
              </a:rPr>
              <a:t>Manh</a:t>
            </a:r>
            <a:r>
              <a:rPr lang="en-US" sz="7200" kern="100" dirty="0">
                <a:effectLst/>
                <a:latin typeface="Calibri" panose="020F0502020204030204" pitchFamily="34" charset="0"/>
                <a:ea typeface="PMingLiU" panose="02020500000000000000" pitchFamily="18" charset="-120"/>
                <a:cs typeface="Times New Roman" panose="02020603050405020304" pitchFamily="18" charset="0"/>
              </a:rPr>
              <a:t> Nguyen </a:t>
            </a:r>
            <a:r>
              <a:rPr lang="en-US" sz="7200" kern="100" dirty="0">
                <a:latin typeface="Calibri" panose="020F0502020204030204" pitchFamily="34" charset="0"/>
                <a:ea typeface="PMingLiU" panose="02020500000000000000" pitchFamily="18" charset="-120"/>
                <a:cs typeface="Times New Roman" panose="02020603050405020304" pitchFamily="18" charset="0"/>
              </a:rPr>
              <a:t>and Cameron </a:t>
            </a:r>
            <a:r>
              <a:rPr lang="en-US" sz="7200" kern="100" dirty="0" err="1">
                <a:latin typeface="Calibri" panose="020F0502020204030204" pitchFamily="34" charset="0"/>
                <a:ea typeface="PMingLiU" panose="02020500000000000000" pitchFamily="18" charset="-120"/>
                <a:cs typeface="Times New Roman" panose="02020603050405020304" pitchFamily="18" charset="0"/>
              </a:rPr>
              <a:t>Chuss</a:t>
            </a:r>
            <a:r>
              <a:rPr lang="en-US" sz="7200" kern="100" dirty="0">
                <a:effectLst/>
                <a:latin typeface="Calibri" panose="020F0502020204030204" pitchFamily="34" charset="0"/>
                <a:ea typeface="PMingLiU" panose="02020500000000000000" pitchFamily="18" charset="-120"/>
                <a:cs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E6A84985-3CCD-FF18-E499-57255FA3CA32}"/>
              </a:ext>
            </a:extLst>
          </p:cNvPr>
          <p:cNvSpPr>
            <a:spLocks noGrp="1"/>
          </p:cNvSpPr>
          <p:nvPr>
            <p:ph type="sldNum" sz="quarter" idx="12"/>
          </p:nvPr>
        </p:nvSpPr>
        <p:spPr/>
        <p:txBody>
          <a:bodyPr/>
          <a:lstStyle/>
          <a:p>
            <a:fld id="{1D07B0FB-06BD-45A3-A51C-CD45097279C1}" type="slidenum">
              <a:rPr lang="en-US" smtClean="0"/>
              <a:t>2</a:t>
            </a:fld>
            <a:endParaRPr lang="en-US"/>
          </a:p>
        </p:txBody>
      </p:sp>
    </p:spTree>
    <p:extLst>
      <p:ext uri="{BB962C8B-B14F-4D97-AF65-F5344CB8AC3E}">
        <p14:creationId xmlns:p14="http://schemas.microsoft.com/office/powerpoint/2010/main" val="2819505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1235850" y="6611"/>
            <a:ext cx="12503633" cy="830956"/>
          </a:xfrm>
          <a:prstGeom prst="rect">
            <a:avLst/>
          </a:prstGeom>
          <a:noFill/>
          <a:ln>
            <a:noFill/>
          </a:ln>
        </p:spPr>
        <p:txBody>
          <a:bodyPr spcFirstLastPara="1" wrap="square" lIns="91433" tIns="45700" rIns="91433" bIns="45700" anchor="ctr"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24hr forecast - 300mb Theta, GH, WIND</a:t>
            </a:r>
            <a:br>
              <a:rPr lang="en-US" sz="2400" b="1" dirty="0">
                <a:solidFill>
                  <a:srgbClr val="FF000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 valid at 00Z December 7 2021</a:t>
            </a:r>
            <a:endParaRPr sz="2400" dirty="0">
              <a:solidFill>
                <a:schemeClr val="dk1"/>
              </a:solidFill>
              <a:latin typeface="Palatino Linotype"/>
              <a:ea typeface="Palatino Linotype"/>
              <a:cs typeface="Palatino Linotype"/>
              <a:sym typeface="Palatino Linotype"/>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2" name="Slide Number Placeholder 1">
            <a:extLst>
              <a:ext uri="{FF2B5EF4-FFF2-40B4-BE49-F238E27FC236}">
                <a16:creationId xmlns:a16="http://schemas.microsoft.com/office/drawing/2014/main" id="{39574124-867C-5005-D14C-7A7E736782D7}"/>
              </a:ext>
            </a:extLst>
          </p:cNvPr>
          <p:cNvSpPr>
            <a:spLocks noGrp="1"/>
          </p:cNvSpPr>
          <p:nvPr>
            <p:ph type="sldNum" idx="12"/>
          </p:nvPr>
        </p:nvSpPr>
        <p:spPr>
          <a:xfrm>
            <a:off x="9448800" y="6449224"/>
            <a:ext cx="2743200" cy="365200"/>
          </a:xfrm>
        </p:spPr>
        <p:txBody>
          <a:bodyPr/>
          <a:lstStyle/>
          <a:p>
            <a:fld id="{00000000-1234-1234-1234-123412341234}" type="slidenum">
              <a:rPr lang="en" smtClean="0"/>
              <a:pPr/>
              <a:t>20</a:t>
            </a:fld>
            <a:endParaRPr lang="en"/>
          </a:p>
        </p:txBody>
      </p:sp>
      <p:pic>
        <p:nvPicPr>
          <p:cNvPr id="4" name="Picture 3" descr="A picture containing text, colorfulness, diagram, line&#10;&#10;Description automatically generated">
            <a:extLst>
              <a:ext uri="{FF2B5EF4-FFF2-40B4-BE49-F238E27FC236}">
                <a16:creationId xmlns:a16="http://schemas.microsoft.com/office/drawing/2014/main" id="{E08A1EFA-9D53-ED7A-14BE-7720474E3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3635" y="874532"/>
            <a:ext cx="4692139" cy="3078342"/>
          </a:xfrm>
          <a:prstGeom prst="rect">
            <a:avLst/>
          </a:prstGeom>
        </p:spPr>
      </p:pic>
      <p:pic>
        <p:nvPicPr>
          <p:cNvPr id="9" name="Picture 8" descr="A picture containing text, colorfulness, diagram, screenshot&#10;&#10;Description automatically generated">
            <a:extLst>
              <a:ext uri="{FF2B5EF4-FFF2-40B4-BE49-F238E27FC236}">
                <a16:creationId xmlns:a16="http://schemas.microsoft.com/office/drawing/2014/main" id="{88EB68C7-9EAA-DFB2-6B6F-AC1465574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072" y="860282"/>
            <a:ext cx="4692140" cy="3134313"/>
          </a:xfrm>
          <a:prstGeom prst="rect">
            <a:avLst/>
          </a:prstGeom>
        </p:spPr>
      </p:pic>
      <p:pic>
        <p:nvPicPr>
          <p:cNvPr id="11" name="Picture 10" descr="A picture containing text, diagram, colorfulness&#10;&#10;Description automatically generated">
            <a:extLst>
              <a:ext uri="{FF2B5EF4-FFF2-40B4-BE49-F238E27FC236}">
                <a16:creationId xmlns:a16="http://schemas.microsoft.com/office/drawing/2014/main" id="{2D12C51E-F677-5239-E162-8EB2E4A3D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7224" y="3729335"/>
            <a:ext cx="4692141" cy="3128665"/>
          </a:xfrm>
          <a:prstGeom prst="rect">
            <a:avLst/>
          </a:prstGeom>
        </p:spPr>
      </p:pic>
      <p:sp>
        <p:nvSpPr>
          <p:cNvPr id="18" name="Rectangle 17">
            <a:extLst>
              <a:ext uri="{FF2B5EF4-FFF2-40B4-BE49-F238E27FC236}">
                <a16:creationId xmlns:a16="http://schemas.microsoft.com/office/drawing/2014/main" id="{F3720EAE-A32D-0297-2709-F8A4B4DF92DD}"/>
              </a:ext>
            </a:extLst>
          </p:cNvPr>
          <p:cNvSpPr/>
          <p:nvPr/>
        </p:nvSpPr>
        <p:spPr>
          <a:xfrm>
            <a:off x="0" y="0"/>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ext, colorfulness, diagram&#10;&#10;Description automatically generated">
            <a:extLst>
              <a:ext uri="{FF2B5EF4-FFF2-40B4-BE49-F238E27FC236}">
                <a16:creationId xmlns:a16="http://schemas.microsoft.com/office/drawing/2014/main" id="{A1782908-E65E-B360-3797-8FBD65AF5800}"/>
              </a:ext>
            </a:extLst>
          </p:cNvPr>
          <p:cNvPicPr>
            <a:picLocks noChangeAspect="1"/>
          </p:cNvPicPr>
          <p:nvPr/>
        </p:nvPicPr>
        <p:blipFill rotWithShape="1">
          <a:blip r:embed="rId9">
            <a:extLst>
              <a:ext uri="{28A0092B-C50C-407E-A947-70E740481C1C}">
                <a14:useLocalDpi xmlns:a14="http://schemas.microsoft.com/office/drawing/2010/main" val="0"/>
              </a:ext>
            </a:extLst>
          </a:blip>
          <a:srcRect l="22065"/>
          <a:stretch/>
        </p:blipFill>
        <p:spPr>
          <a:xfrm>
            <a:off x="0" y="847429"/>
            <a:ext cx="3693439" cy="3076575"/>
          </a:xfrm>
          <a:prstGeom prst="rect">
            <a:avLst/>
          </a:prstGeom>
        </p:spPr>
      </p:pic>
      <p:sp>
        <p:nvSpPr>
          <p:cNvPr id="23" name="Google Shape;82;p16">
            <a:extLst>
              <a:ext uri="{FF2B5EF4-FFF2-40B4-BE49-F238E27FC236}">
                <a16:creationId xmlns:a16="http://schemas.microsoft.com/office/drawing/2014/main" id="{802A55AA-2B24-3F3F-0C17-E93E4D9CC0D1}"/>
              </a:ext>
            </a:extLst>
          </p:cNvPr>
          <p:cNvSpPr txBox="1"/>
          <p:nvPr/>
        </p:nvSpPr>
        <p:spPr>
          <a:xfrm>
            <a:off x="2511767" y="852077"/>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ERA-5</a:t>
            </a:r>
          </a:p>
        </p:txBody>
      </p:sp>
      <p:sp>
        <p:nvSpPr>
          <p:cNvPr id="24" name="Google Shape;82;p16">
            <a:extLst>
              <a:ext uri="{FF2B5EF4-FFF2-40B4-BE49-F238E27FC236}">
                <a16:creationId xmlns:a16="http://schemas.microsoft.com/office/drawing/2014/main" id="{3146A26B-6C93-D655-8AEB-6B1D64B40E34}"/>
              </a:ext>
            </a:extLst>
          </p:cNvPr>
          <p:cNvSpPr txBox="1"/>
          <p:nvPr/>
        </p:nvSpPr>
        <p:spPr>
          <a:xfrm>
            <a:off x="6728695" y="919130"/>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NOHR</a:t>
            </a:r>
          </a:p>
        </p:txBody>
      </p:sp>
      <p:sp>
        <p:nvSpPr>
          <p:cNvPr id="25" name="Google Shape;82;p16">
            <a:extLst>
              <a:ext uri="{FF2B5EF4-FFF2-40B4-BE49-F238E27FC236}">
                <a16:creationId xmlns:a16="http://schemas.microsoft.com/office/drawing/2014/main" id="{C6B01A31-78D8-7603-1DAF-67BE1EBD4BB1}"/>
              </a:ext>
            </a:extLst>
          </p:cNvPr>
          <p:cNvSpPr txBox="1"/>
          <p:nvPr/>
        </p:nvSpPr>
        <p:spPr>
          <a:xfrm>
            <a:off x="10729581" y="854913"/>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NODA</a:t>
            </a:r>
          </a:p>
        </p:txBody>
      </p:sp>
      <p:sp>
        <p:nvSpPr>
          <p:cNvPr id="26" name="Google Shape;82;p16">
            <a:extLst>
              <a:ext uri="{FF2B5EF4-FFF2-40B4-BE49-F238E27FC236}">
                <a16:creationId xmlns:a16="http://schemas.microsoft.com/office/drawing/2014/main" id="{B0DE9B06-C5B8-1D2D-42D9-25327DA08AD4}"/>
              </a:ext>
            </a:extLst>
          </p:cNvPr>
          <p:cNvSpPr txBox="1"/>
          <p:nvPr/>
        </p:nvSpPr>
        <p:spPr>
          <a:xfrm>
            <a:off x="6558455" y="3699678"/>
            <a:ext cx="1858424" cy="461624"/>
          </a:xfrm>
          <a:prstGeom prst="rect">
            <a:avLst/>
          </a:prstGeom>
          <a:noFill/>
          <a:ln>
            <a:noFill/>
          </a:ln>
        </p:spPr>
        <p:txBody>
          <a:bodyPr spcFirstLastPara="1" wrap="square" lIns="91433" tIns="45700" rIns="91433" bIns="45700" anchor="t" anchorCtr="0">
            <a:spAutoFit/>
          </a:bodyPr>
          <a:lstStyle/>
          <a:p>
            <a:pPr algn="ctr"/>
            <a:r>
              <a:rPr lang="en-GB" sz="2400" b="1" dirty="0">
                <a:latin typeface="Times New Roman" panose="02020603050405020304" pitchFamily="18" charset="0"/>
                <a:cs typeface="Times New Roman" panose="02020603050405020304" pitchFamily="18" charset="0"/>
              </a:rPr>
              <a:t>U</a:t>
            </a:r>
            <a:r>
              <a:rPr lang="en-US" sz="2400" b="1" dirty="0">
                <a:latin typeface="Times New Roman" panose="02020603050405020304" pitchFamily="18" charset="0"/>
                <a:cs typeface="Times New Roman" panose="02020603050405020304" pitchFamily="18" charset="0"/>
              </a:rPr>
              <a:t>CAR</a:t>
            </a:r>
          </a:p>
        </p:txBody>
      </p:sp>
      <p:pic>
        <p:nvPicPr>
          <p:cNvPr id="5" name="Picture 4" descr="A map of the weather&#10;&#10;Description automatically generated">
            <a:extLst>
              <a:ext uri="{FF2B5EF4-FFF2-40B4-BE49-F238E27FC236}">
                <a16:creationId xmlns:a16="http://schemas.microsoft.com/office/drawing/2014/main" id="{4CBC9B3E-21AC-76AF-31A0-120D2220F5B5}"/>
              </a:ext>
            </a:extLst>
          </p:cNvPr>
          <p:cNvPicPr>
            <a:picLocks noChangeAspect="1"/>
          </p:cNvPicPr>
          <p:nvPr/>
        </p:nvPicPr>
        <p:blipFill rotWithShape="1">
          <a:blip r:embed="rId10">
            <a:extLst>
              <a:ext uri="{28A0092B-C50C-407E-A947-70E740481C1C}">
                <a14:useLocalDpi xmlns:a14="http://schemas.microsoft.com/office/drawing/2010/main" val="0"/>
              </a:ext>
            </a:extLst>
          </a:blip>
          <a:srcRect l="21876"/>
          <a:stretch/>
        </p:blipFill>
        <p:spPr>
          <a:xfrm>
            <a:off x="8238517" y="3722081"/>
            <a:ext cx="3677257" cy="3078343"/>
          </a:xfrm>
          <a:prstGeom prst="rect">
            <a:avLst/>
          </a:prstGeom>
        </p:spPr>
      </p:pic>
      <p:sp>
        <p:nvSpPr>
          <p:cNvPr id="6" name="Google Shape;82;p16">
            <a:extLst>
              <a:ext uri="{FF2B5EF4-FFF2-40B4-BE49-F238E27FC236}">
                <a16:creationId xmlns:a16="http://schemas.microsoft.com/office/drawing/2014/main" id="{E481230E-F004-4AA0-31B8-52DFF28F471E}"/>
              </a:ext>
            </a:extLst>
          </p:cNvPr>
          <p:cNvSpPr txBox="1"/>
          <p:nvPr/>
        </p:nvSpPr>
        <p:spPr>
          <a:xfrm>
            <a:off x="10645209" y="3593017"/>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ALL-DA</a:t>
            </a:r>
          </a:p>
        </p:txBody>
      </p:sp>
      <p:sp>
        <p:nvSpPr>
          <p:cNvPr id="7" name="TextBox 6">
            <a:extLst>
              <a:ext uri="{FF2B5EF4-FFF2-40B4-BE49-F238E27FC236}">
                <a16:creationId xmlns:a16="http://schemas.microsoft.com/office/drawing/2014/main" id="{EA98D975-CCE9-A06F-D396-A2157D81C3D9}"/>
              </a:ext>
            </a:extLst>
          </p:cNvPr>
          <p:cNvSpPr txBox="1"/>
          <p:nvPr/>
        </p:nvSpPr>
        <p:spPr>
          <a:xfrm>
            <a:off x="716438" y="4270342"/>
            <a:ext cx="3053212" cy="923330"/>
          </a:xfrm>
          <a:prstGeom prst="rect">
            <a:avLst/>
          </a:prstGeom>
          <a:noFill/>
        </p:spPr>
        <p:txBody>
          <a:bodyPr wrap="square">
            <a:spAutoFit/>
          </a:bodyPr>
          <a:lstStyle/>
          <a:p>
            <a:pPr algn="ctr"/>
            <a:r>
              <a:rPr lang="en-US" sz="1800" b="1" dirty="0">
                <a:solidFill>
                  <a:srgbClr val="FF0000"/>
                </a:solidFill>
                <a:latin typeface="Times New Roman" panose="02020603050405020304" pitchFamily="18" charset="0"/>
                <a:cs typeface="Times New Roman" panose="02020603050405020304" pitchFamily="18" charset="0"/>
              </a:rPr>
              <a:t>24hr forecast - 300mb Theta, GH, WIND</a:t>
            </a:r>
            <a:br>
              <a:rPr lang="en-US" sz="1800" b="1" dirty="0">
                <a:solidFill>
                  <a:srgbClr val="FF0000"/>
                </a:solidFill>
                <a:latin typeface="Times New Roman" panose="02020603050405020304" pitchFamily="18" charset="0"/>
                <a:cs typeface="Times New Roman" panose="02020603050405020304" pitchFamily="18" charset="0"/>
              </a:rPr>
            </a:br>
            <a:r>
              <a:rPr lang="en-US" sz="1800" b="1" dirty="0">
                <a:solidFill>
                  <a:srgbClr val="FF0000"/>
                </a:solidFill>
                <a:latin typeface="Times New Roman" panose="02020603050405020304" pitchFamily="18" charset="0"/>
                <a:cs typeface="Times New Roman" panose="02020603050405020304" pitchFamily="18" charset="0"/>
              </a:rPr>
              <a:t> valid at 00Z 12/07/2021 </a:t>
            </a:r>
          </a:p>
        </p:txBody>
      </p:sp>
    </p:spTree>
    <p:extLst>
      <p:ext uri="{BB962C8B-B14F-4D97-AF65-F5344CB8AC3E}">
        <p14:creationId xmlns:p14="http://schemas.microsoft.com/office/powerpoint/2010/main" val="4052238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57843"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3" name="Slide Number Placeholder 2">
            <a:extLst>
              <a:ext uri="{FF2B5EF4-FFF2-40B4-BE49-F238E27FC236}">
                <a16:creationId xmlns:a16="http://schemas.microsoft.com/office/drawing/2014/main" id="{C5ECBB39-518E-3721-FD18-BEFE5D48ABD1}"/>
              </a:ext>
            </a:extLst>
          </p:cNvPr>
          <p:cNvSpPr>
            <a:spLocks noGrp="1"/>
          </p:cNvSpPr>
          <p:nvPr>
            <p:ph type="sldNum" idx="12"/>
          </p:nvPr>
        </p:nvSpPr>
        <p:spPr>
          <a:xfrm>
            <a:off x="9448800" y="6477210"/>
            <a:ext cx="2743200" cy="365200"/>
          </a:xfrm>
        </p:spPr>
        <p:txBody>
          <a:bodyPr/>
          <a:lstStyle/>
          <a:p>
            <a:fld id="{00000000-1234-1234-1234-123412341234}" type="slidenum">
              <a:rPr lang="en" smtClean="0"/>
              <a:pPr/>
              <a:t>21</a:t>
            </a:fld>
            <a:endParaRPr lang="en"/>
          </a:p>
        </p:txBody>
      </p:sp>
      <p:pic>
        <p:nvPicPr>
          <p:cNvPr id="12" name="Picture 11" descr="A picture containing text, screenshot, aqua&#10;&#10;Description automatically generated">
            <a:extLst>
              <a:ext uri="{FF2B5EF4-FFF2-40B4-BE49-F238E27FC236}">
                <a16:creationId xmlns:a16="http://schemas.microsoft.com/office/drawing/2014/main" id="{C427A6DF-3CE0-3C17-A289-69AFE9F40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8055" y="844625"/>
            <a:ext cx="4150081" cy="2887254"/>
          </a:xfrm>
          <a:prstGeom prst="rect">
            <a:avLst/>
          </a:prstGeom>
        </p:spPr>
      </p:pic>
      <p:pic>
        <p:nvPicPr>
          <p:cNvPr id="19" name="Picture 18" descr="A picture containing text, aqua, screenshot&#10;&#10;Description automatically generated">
            <a:extLst>
              <a:ext uri="{FF2B5EF4-FFF2-40B4-BE49-F238E27FC236}">
                <a16:creationId xmlns:a16="http://schemas.microsoft.com/office/drawing/2014/main" id="{5C44DA15-E4EA-6940-2F5B-98331788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6775" y="816639"/>
            <a:ext cx="4150081" cy="2943225"/>
          </a:xfrm>
          <a:prstGeom prst="rect">
            <a:avLst/>
          </a:prstGeom>
        </p:spPr>
      </p:pic>
      <p:pic>
        <p:nvPicPr>
          <p:cNvPr id="21" name="Picture 20" descr="A picture containing text, screenshot, aqua&#10;&#10;Description automatically generated">
            <a:extLst>
              <a:ext uri="{FF2B5EF4-FFF2-40B4-BE49-F238E27FC236}">
                <a16:creationId xmlns:a16="http://schemas.microsoft.com/office/drawing/2014/main" id="{1C37B5FB-382B-7252-A23F-38BE0ED3BA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6775" y="3899184"/>
            <a:ext cx="4150081" cy="2943225"/>
          </a:xfrm>
          <a:prstGeom prst="rect">
            <a:avLst/>
          </a:prstGeom>
        </p:spPr>
      </p:pic>
      <p:pic>
        <p:nvPicPr>
          <p:cNvPr id="64" name="Picture 63" descr="A picture containing text, screenshot, aqua&#10;&#10;Description automatically generated">
            <a:extLst>
              <a:ext uri="{FF2B5EF4-FFF2-40B4-BE49-F238E27FC236}">
                <a16:creationId xmlns:a16="http://schemas.microsoft.com/office/drawing/2014/main" id="{B39FAE90-5265-496E-CB67-1D20A39C43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453" y="862759"/>
            <a:ext cx="4076174" cy="2897105"/>
          </a:xfrm>
          <a:prstGeom prst="rect">
            <a:avLst/>
          </a:prstGeom>
        </p:spPr>
      </p:pic>
      <p:sp>
        <p:nvSpPr>
          <p:cNvPr id="4" name="Google Shape;82;p16">
            <a:extLst>
              <a:ext uri="{FF2B5EF4-FFF2-40B4-BE49-F238E27FC236}">
                <a16:creationId xmlns:a16="http://schemas.microsoft.com/office/drawing/2014/main" id="{469CBF53-C38C-2C9A-EBC0-D7360DA3785F}"/>
              </a:ext>
            </a:extLst>
          </p:cNvPr>
          <p:cNvSpPr txBox="1"/>
          <p:nvPr/>
        </p:nvSpPr>
        <p:spPr>
          <a:xfrm>
            <a:off x="1149857" y="1083650"/>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ERA-5</a:t>
            </a:r>
          </a:p>
        </p:txBody>
      </p:sp>
      <p:sp>
        <p:nvSpPr>
          <p:cNvPr id="6" name="Google Shape;82;p16">
            <a:extLst>
              <a:ext uri="{FF2B5EF4-FFF2-40B4-BE49-F238E27FC236}">
                <a16:creationId xmlns:a16="http://schemas.microsoft.com/office/drawing/2014/main" id="{66BBFD76-F939-BB60-D629-7C696C9CF2CB}"/>
              </a:ext>
            </a:extLst>
          </p:cNvPr>
          <p:cNvSpPr txBox="1"/>
          <p:nvPr/>
        </p:nvSpPr>
        <p:spPr>
          <a:xfrm>
            <a:off x="4620722" y="1124243"/>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NOHR</a:t>
            </a:r>
          </a:p>
        </p:txBody>
      </p:sp>
      <p:sp>
        <p:nvSpPr>
          <p:cNvPr id="7" name="Google Shape;82;p16">
            <a:extLst>
              <a:ext uri="{FF2B5EF4-FFF2-40B4-BE49-F238E27FC236}">
                <a16:creationId xmlns:a16="http://schemas.microsoft.com/office/drawing/2014/main" id="{2E775F5B-7194-4590-58D9-17535CC8388F}"/>
              </a:ext>
            </a:extLst>
          </p:cNvPr>
          <p:cNvSpPr txBox="1"/>
          <p:nvPr/>
        </p:nvSpPr>
        <p:spPr>
          <a:xfrm>
            <a:off x="8193153" y="1097486"/>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NODA</a:t>
            </a:r>
          </a:p>
        </p:txBody>
      </p:sp>
      <p:sp>
        <p:nvSpPr>
          <p:cNvPr id="8" name="Google Shape;82;p16">
            <a:extLst>
              <a:ext uri="{FF2B5EF4-FFF2-40B4-BE49-F238E27FC236}">
                <a16:creationId xmlns:a16="http://schemas.microsoft.com/office/drawing/2014/main" id="{D8FB942B-0C03-BBAE-75BB-253AB2409BE4}"/>
              </a:ext>
            </a:extLst>
          </p:cNvPr>
          <p:cNvSpPr txBox="1"/>
          <p:nvPr/>
        </p:nvSpPr>
        <p:spPr>
          <a:xfrm>
            <a:off x="4605440" y="4160856"/>
            <a:ext cx="1858424" cy="461624"/>
          </a:xfrm>
          <a:prstGeom prst="rect">
            <a:avLst/>
          </a:prstGeom>
          <a:noFill/>
          <a:ln>
            <a:noFill/>
          </a:ln>
        </p:spPr>
        <p:txBody>
          <a:bodyPr spcFirstLastPara="1" wrap="square" lIns="91433" tIns="45700" rIns="91433" bIns="45700" anchor="t" anchorCtr="0">
            <a:spAutoFit/>
          </a:bodyPr>
          <a:lstStyle/>
          <a:p>
            <a:pPr algn="ctr"/>
            <a:r>
              <a:rPr lang="en-GB" sz="2400" b="1" dirty="0">
                <a:solidFill>
                  <a:srgbClr val="FF0000"/>
                </a:solidFill>
                <a:latin typeface="Times New Roman" panose="02020603050405020304" pitchFamily="18" charset="0"/>
                <a:cs typeface="Times New Roman" panose="02020603050405020304" pitchFamily="18" charset="0"/>
              </a:rPr>
              <a:t>U</a:t>
            </a:r>
            <a:r>
              <a:rPr lang="en-US" sz="2400" b="1" dirty="0">
                <a:solidFill>
                  <a:srgbClr val="FF0000"/>
                </a:solidFill>
                <a:latin typeface="Times New Roman" panose="02020603050405020304" pitchFamily="18" charset="0"/>
                <a:cs typeface="Times New Roman" panose="02020603050405020304" pitchFamily="18" charset="0"/>
              </a:rPr>
              <a:t>CAR</a:t>
            </a:r>
          </a:p>
        </p:txBody>
      </p:sp>
      <p:sp>
        <p:nvSpPr>
          <p:cNvPr id="16" name="Google Shape;82;p16">
            <a:extLst>
              <a:ext uri="{FF2B5EF4-FFF2-40B4-BE49-F238E27FC236}">
                <a16:creationId xmlns:a16="http://schemas.microsoft.com/office/drawing/2014/main" id="{8463813C-B050-FFF5-6A95-F409A45CB44F}"/>
              </a:ext>
            </a:extLst>
          </p:cNvPr>
          <p:cNvSpPr txBox="1"/>
          <p:nvPr/>
        </p:nvSpPr>
        <p:spPr>
          <a:xfrm>
            <a:off x="1402825" y="4160856"/>
            <a:ext cx="2848664" cy="193895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24hr forecast – IVT from surface to 850mb</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00Z 12/07/2021 </a:t>
            </a:r>
          </a:p>
          <a:p>
            <a:pPr algn="ct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descr="A map of the surface of the ocean&#10;&#10;Description automatically generated">
            <a:extLst>
              <a:ext uri="{FF2B5EF4-FFF2-40B4-BE49-F238E27FC236}">
                <a16:creationId xmlns:a16="http://schemas.microsoft.com/office/drawing/2014/main" id="{87F4A20B-3801-3B82-6660-C5C144D8F780}"/>
              </a:ext>
            </a:extLst>
          </p:cNvPr>
          <p:cNvPicPr>
            <a:picLocks noChangeAspect="1"/>
          </p:cNvPicPr>
          <p:nvPr/>
        </p:nvPicPr>
        <p:blipFill rotWithShape="1">
          <a:blip r:embed="rId10">
            <a:extLst>
              <a:ext uri="{28A0092B-C50C-407E-A947-70E740481C1C}">
                <a14:useLocalDpi xmlns:a14="http://schemas.microsoft.com/office/drawing/2010/main" val="0"/>
              </a:ext>
            </a:extLst>
          </a:blip>
          <a:srcRect l="12501"/>
          <a:stretch/>
        </p:blipFill>
        <p:spPr>
          <a:xfrm>
            <a:off x="8326856" y="3851618"/>
            <a:ext cx="3631280" cy="2962998"/>
          </a:xfrm>
          <a:prstGeom prst="rect">
            <a:avLst/>
          </a:prstGeom>
        </p:spPr>
      </p:pic>
      <p:sp>
        <p:nvSpPr>
          <p:cNvPr id="20" name="Google Shape;82;p16">
            <a:extLst>
              <a:ext uri="{FF2B5EF4-FFF2-40B4-BE49-F238E27FC236}">
                <a16:creationId xmlns:a16="http://schemas.microsoft.com/office/drawing/2014/main" id="{378BD670-439D-1079-4E4F-4737B3DC160E}"/>
              </a:ext>
            </a:extLst>
          </p:cNvPr>
          <p:cNvSpPr txBox="1"/>
          <p:nvPr/>
        </p:nvSpPr>
        <p:spPr>
          <a:xfrm>
            <a:off x="8519588" y="4073629"/>
            <a:ext cx="1858424" cy="461624"/>
          </a:xfrm>
          <a:prstGeom prst="rect">
            <a:avLst/>
          </a:prstGeom>
          <a:noFill/>
          <a:ln>
            <a:noFill/>
          </a:ln>
        </p:spPr>
        <p:txBody>
          <a:bodyPr spcFirstLastPara="1" wrap="square" lIns="91433" tIns="45700" rIns="91433" bIns="45700" anchor="t" anchorCtr="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ALL-DA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2C538AD-6611-DAE0-F1DA-2C6294CA55CF}"/>
              </a:ext>
            </a:extLst>
          </p:cNvPr>
          <p:cNvSpPr txBox="1"/>
          <p:nvPr/>
        </p:nvSpPr>
        <p:spPr>
          <a:xfrm>
            <a:off x="4226302" y="31719"/>
            <a:ext cx="628078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24hr forecast – IVT from surface to 850mb</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00Z 12/07/2021 </a:t>
            </a:r>
          </a:p>
        </p:txBody>
      </p:sp>
    </p:spTree>
    <p:extLst>
      <p:ext uri="{BB962C8B-B14F-4D97-AF65-F5344CB8AC3E}">
        <p14:creationId xmlns:p14="http://schemas.microsoft.com/office/powerpoint/2010/main" val="1770327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2" name="Slide Number Placeholder 1">
            <a:extLst>
              <a:ext uri="{FF2B5EF4-FFF2-40B4-BE49-F238E27FC236}">
                <a16:creationId xmlns:a16="http://schemas.microsoft.com/office/drawing/2014/main" id="{39574124-867C-5005-D14C-7A7E736782D7}"/>
              </a:ext>
            </a:extLst>
          </p:cNvPr>
          <p:cNvSpPr>
            <a:spLocks noGrp="1"/>
          </p:cNvSpPr>
          <p:nvPr>
            <p:ph type="sldNum" idx="12"/>
          </p:nvPr>
        </p:nvSpPr>
        <p:spPr>
          <a:xfrm>
            <a:off x="9448800" y="6449224"/>
            <a:ext cx="2743200" cy="365200"/>
          </a:xfrm>
        </p:spPr>
        <p:txBody>
          <a:bodyPr/>
          <a:lstStyle/>
          <a:p>
            <a:fld id="{00000000-1234-1234-1234-123412341234}" type="slidenum">
              <a:rPr lang="en" smtClean="0"/>
              <a:pPr/>
              <a:t>22</a:t>
            </a:fld>
            <a:endParaRPr lang="en"/>
          </a:p>
        </p:txBody>
      </p:sp>
      <p:pic>
        <p:nvPicPr>
          <p:cNvPr id="9" name="Picture 8" descr="A map of a geopotential height&#10;&#10;Description automatically generated">
            <a:extLst>
              <a:ext uri="{FF2B5EF4-FFF2-40B4-BE49-F238E27FC236}">
                <a16:creationId xmlns:a16="http://schemas.microsoft.com/office/drawing/2014/main" id="{59758BEC-FD88-E6BE-9F03-1D2BD05683D4}"/>
              </a:ext>
            </a:extLst>
          </p:cNvPr>
          <p:cNvPicPr>
            <a:picLocks noChangeAspect="1"/>
          </p:cNvPicPr>
          <p:nvPr/>
        </p:nvPicPr>
        <p:blipFill rotWithShape="1">
          <a:blip r:embed="rId6">
            <a:extLst>
              <a:ext uri="{28A0092B-C50C-407E-A947-70E740481C1C}">
                <a14:useLocalDpi xmlns:a14="http://schemas.microsoft.com/office/drawing/2010/main" val="0"/>
              </a:ext>
            </a:extLst>
          </a:blip>
          <a:srcRect l="16556" r="12809"/>
          <a:stretch/>
        </p:blipFill>
        <p:spPr>
          <a:xfrm>
            <a:off x="4756811" y="874531"/>
            <a:ext cx="3190686" cy="3020637"/>
          </a:xfrm>
          <a:prstGeom prst="rect">
            <a:avLst/>
          </a:prstGeom>
        </p:spPr>
      </p:pic>
      <p:pic>
        <p:nvPicPr>
          <p:cNvPr id="11" name="Picture 10" descr="A map of a weather forecast&#10;&#10;Description automatically generated">
            <a:extLst>
              <a:ext uri="{FF2B5EF4-FFF2-40B4-BE49-F238E27FC236}">
                <a16:creationId xmlns:a16="http://schemas.microsoft.com/office/drawing/2014/main" id="{A013A71A-9ECE-4CBE-0A33-7AAABAF1A24C}"/>
              </a:ext>
            </a:extLst>
          </p:cNvPr>
          <p:cNvPicPr>
            <a:picLocks noChangeAspect="1"/>
          </p:cNvPicPr>
          <p:nvPr/>
        </p:nvPicPr>
        <p:blipFill rotWithShape="1">
          <a:blip r:embed="rId7">
            <a:extLst>
              <a:ext uri="{28A0092B-C50C-407E-A947-70E740481C1C}">
                <a14:useLocalDpi xmlns:a14="http://schemas.microsoft.com/office/drawing/2010/main" val="0"/>
              </a:ext>
            </a:extLst>
          </a:blip>
          <a:srcRect l="16555" r="12937"/>
          <a:stretch/>
        </p:blipFill>
        <p:spPr>
          <a:xfrm>
            <a:off x="4756812" y="3895168"/>
            <a:ext cx="3190686" cy="2943226"/>
          </a:xfrm>
          <a:prstGeom prst="rect">
            <a:avLst/>
          </a:prstGeom>
        </p:spPr>
      </p:pic>
      <p:pic>
        <p:nvPicPr>
          <p:cNvPr id="17" name="Picture 16" descr="A map of the ocean&#10;&#10;Description automatically generated">
            <a:extLst>
              <a:ext uri="{FF2B5EF4-FFF2-40B4-BE49-F238E27FC236}">
                <a16:creationId xmlns:a16="http://schemas.microsoft.com/office/drawing/2014/main" id="{B0CE2449-DC9F-15EB-522F-FC3B4EB3DCFB}"/>
              </a:ext>
            </a:extLst>
          </p:cNvPr>
          <p:cNvPicPr>
            <a:picLocks noChangeAspect="1"/>
          </p:cNvPicPr>
          <p:nvPr/>
        </p:nvPicPr>
        <p:blipFill rotWithShape="1">
          <a:blip r:embed="rId8">
            <a:extLst>
              <a:ext uri="{28A0092B-C50C-407E-A947-70E740481C1C}">
                <a14:useLocalDpi xmlns:a14="http://schemas.microsoft.com/office/drawing/2010/main" val="0"/>
              </a:ext>
            </a:extLst>
          </a:blip>
          <a:srcRect l="16556" r="12298"/>
          <a:stretch/>
        </p:blipFill>
        <p:spPr>
          <a:xfrm>
            <a:off x="8470747" y="874530"/>
            <a:ext cx="3190686" cy="2993167"/>
          </a:xfrm>
          <a:prstGeom prst="rect">
            <a:avLst/>
          </a:prstGeom>
        </p:spPr>
      </p:pic>
      <p:pic>
        <p:nvPicPr>
          <p:cNvPr id="21" name="Picture 20" descr="A picture containing text, graphics, diagram, graphic design&#10;&#10;Description automatically generated">
            <a:extLst>
              <a:ext uri="{FF2B5EF4-FFF2-40B4-BE49-F238E27FC236}">
                <a16:creationId xmlns:a16="http://schemas.microsoft.com/office/drawing/2014/main" id="{E249466E-4A4F-C587-9E4B-C9BDB61A1556}"/>
              </a:ext>
            </a:extLst>
          </p:cNvPr>
          <p:cNvPicPr>
            <a:picLocks noChangeAspect="1"/>
          </p:cNvPicPr>
          <p:nvPr/>
        </p:nvPicPr>
        <p:blipFill rotWithShape="1">
          <a:blip r:embed="rId9">
            <a:extLst>
              <a:ext uri="{28A0092B-C50C-407E-A947-70E740481C1C}">
                <a14:useLocalDpi xmlns:a14="http://schemas.microsoft.com/office/drawing/2010/main" val="0"/>
              </a:ext>
            </a:extLst>
          </a:blip>
          <a:srcRect l="16555" r="12937"/>
          <a:stretch/>
        </p:blipFill>
        <p:spPr>
          <a:xfrm>
            <a:off x="1035248" y="851963"/>
            <a:ext cx="3190687" cy="3043205"/>
          </a:xfrm>
          <a:prstGeom prst="rect">
            <a:avLst/>
          </a:prstGeom>
        </p:spPr>
      </p:pic>
      <p:sp>
        <p:nvSpPr>
          <p:cNvPr id="22" name="Google Shape;82;p16">
            <a:extLst>
              <a:ext uri="{FF2B5EF4-FFF2-40B4-BE49-F238E27FC236}">
                <a16:creationId xmlns:a16="http://schemas.microsoft.com/office/drawing/2014/main" id="{3C4CDA70-9C63-A508-9368-20EF3A6D3FDD}"/>
              </a:ext>
            </a:extLst>
          </p:cNvPr>
          <p:cNvSpPr txBox="1"/>
          <p:nvPr/>
        </p:nvSpPr>
        <p:spPr>
          <a:xfrm>
            <a:off x="3342972" y="905819"/>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ERA-5</a:t>
            </a:r>
          </a:p>
        </p:txBody>
      </p:sp>
      <p:sp>
        <p:nvSpPr>
          <p:cNvPr id="23" name="Google Shape;82;p16">
            <a:extLst>
              <a:ext uri="{FF2B5EF4-FFF2-40B4-BE49-F238E27FC236}">
                <a16:creationId xmlns:a16="http://schemas.microsoft.com/office/drawing/2014/main" id="{C0E6223E-B0E2-0024-5E6B-F15FBF1C5112}"/>
              </a:ext>
            </a:extLst>
          </p:cNvPr>
          <p:cNvSpPr txBox="1"/>
          <p:nvPr/>
        </p:nvSpPr>
        <p:spPr>
          <a:xfrm>
            <a:off x="7338911" y="996193"/>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NOHR</a:t>
            </a:r>
          </a:p>
        </p:txBody>
      </p:sp>
      <p:sp>
        <p:nvSpPr>
          <p:cNvPr id="24" name="Google Shape;82;p16">
            <a:extLst>
              <a:ext uri="{FF2B5EF4-FFF2-40B4-BE49-F238E27FC236}">
                <a16:creationId xmlns:a16="http://schemas.microsoft.com/office/drawing/2014/main" id="{8DE34A65-9E6E-8D03-48FB-093F9BB948C3}"/>
              </a:ext>
            </a:extLst>
          </p:cNvPr>
          <p:cNvSpPr txBox="1"/>
          <p:nvPr/>
        </p:nvSpPr>
        <p:spPr>
          <a:xfrm>
            <a:off x="10848091" y="905819"/>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NODA</a:t>
            </a:r>
          </a:p>
        </p:txBody>
      </p:sp>
      <p:sp>
        <p:nvSpPr>
          <p:cNvPr id="27" name="Google Shape;82;p16">
            <a:extLst>
              <a:ext uri="{FF2B5EF4-FFF2-40B4-BE49-F238E27FC236}">
                <a16:creationId xmlns:a16="http://schemas.microsoft.com/office/drawing/2014/main" id="{D624AD41-C50D-8E85-8430-2A877B8458B0}"/>
              </a:ext>
            </a:extLst>
          </p:cNvPr>
          <p:cNvSpPr txBox="1"/>
          <p:nvPr/>
        </p:nvSpPr>
        <p:spPr>
          <a:xfrm>
            <a:off x="623453" y="4647414"/>
            <a:ext cx="4701745" cy="193895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24hr forecast – 850mb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Frontgenesis</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&amp; </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Geopotential Height at 00Z 12/07/2021 </a:t>
            </a:r>
          </a:p>
          <a:p>
            <a:pPr algn="ctr"/>
            <a:endParaRPr lang="en-US" sz="2400" b="1" dirty="0">
              <a:latin typeface="Times New Roman" panose="02020603050405020304" pitchFamily="18" charset="0"/>
              <a:cs typeface="Times New Roman" panose="02020603050405020304" pitchFamily="18" charset="0"/>
            </a:endParaRPr>
          </a:p>
        </p:txBody>
      </p:sp>
      <p:pic>
        <p:nvPicPr>
          <p:cNvPr id="6" name="Picture 5" descr="A picture containing text, screenshot, map&#10;&#10;Description automatically generated">
            <a:extLst>
              <a:ext uri="{FF2B5EF4-FFF2-40B4-BE49-F238E27FC236}">
                <a16:creationId xmlns:a16="http://schemas.microsoft.com/office/drawing/2014/main" id="{30ECC07B-9DF1-50F8-95F5-3B75169DD250}"/>
              </a:ext>
            </a:extLst>
          </p:cNvPr>
          <p:cNvPicPr>
            <a:picLocks noChangeAspect="1"/>
          </p:cNvPicPr>
          <p:nvPr/>
        </p:nvPicPr>
        <p:blipFill rotWithShape="1">
          <a:blip r:embed="rId10">
            <a:extLst>
              <a:ext uri="{28A0092B-C50C-407E-A947-70E740481C1C}">
                <a14:useLocalDpi xmlns:a14="http://schemas.microsoft.com/office/drawing/2010/main" val="0"/>
              </a:ext>
            </a:extLst>
          </a:blip>
          <a:srcRect l="16979" r="12936"/>
          <a:stretch/>
        </p:blipFill>
        <p:spPr>
          <a:xfrm>
            <a:off x="8560340" y="3867697"/>
            <a:ext cx="3190686" cy="2980607"/>
          </a:xfrm>
          <a:prstGeom prst="rect">
            <a:avLst/>
          </a:prstGeom>
        </p:spPr>
      </p:pic>
      <p:sp>
        <p:nvSpPr>
          <p:cNvPr id="8" name="Google Shape;82;p16">
            <a:extLst>
              <a:ext uri="{FF2B5EF4-FFF2-40B4-BE49-F238E27FC236}">
                <a16:creationId xmlns:a16="http://schemas.microsoft.com/office/drawing/2014/main" id="{01EFC54D-3623-86C9-CF6D-2CA771FA6F6C}"/>
              </a:ext>
            </a:extLst>
          </p:cNvPr>
          <p:cNvSpPr txBox="1"/>
          <p:nvPr/>
        </p:nvSpPr>
        <p:spPr>
          <a:xfrm>
            <a:off x="7190154" y="3803072"/>
            <a:ext cx="1858424" cy="461624"/>
          </a:xfrm>
          <a:prstGeom prst="rect">
            <a:avLst/>
          </a:prstGeom>
          <a:noFill/>
          <a:ln>
            <a:noFill/>
          </a:ln>
        </p:spPr>
        <p:txBody>
          <a:bodyPr spcFirstLastPara="1" wrap="square" lIns="91433" tIns="45700" rIns="91433" bIns="45700" anchor="t" anchorCtr="0">
            <a:spAutoFit/>
          </a:bodyPr>
          <a:lstStyle/>
          <a:p>
            <a:pPr algn="ctr"/>
            <a:r>
              <a:rPr lang="en-GB" sz="2400" b="1" dirty="0">
                <a:latin typeface="Times New Roman" panose="02020603050405020304" pitchFamily="18" charset="0"/>
                <a:cs typeface="Times New Roman" panose="02020603050405020304" pitchFamily="18" charset="0"/>
              </a:rPr>
              <a:t>U</a:t>
            </a:r>
            <a:r>
              <a:rPr lang="en-US" sz="2400" b="1" dirty="0">
                <a:latin typeface="Times New Roman" panose="02020603050405020304" pitchFamily="18" charset="0"/>
                <a:cs typeface="Times New Roman" panose="02020603050405020304" pitchFamily="18" charset="0"/>
              </a:rPr>
              <a:t>CAR</a:t>
            </a:r>
          </a:p>
        </p:txBody>
      </p:sp>
      <p:sp>
        <p:nvSpPr>
          <p:cNvPr id="10" name="Google Shape;82;p16">
            <a:extLst>
              <a:ext uri="{FF2B5EF4-FFF2-40B4-BE49-F238E27FC236}">
                <a16:creationId xmlns:a16="http://schemas.microsoft.com/office/drawing/2014/main" id="{E59B0DA0-A5A9-B674-6F77-287A8DD4D9EB}"/>
              </a:ext>
            </a:extLst>
          </p:cNvPr>
          <p:cNvSpPr txBox="1"/>
          <p:nvPr/>
        </p:nvSpPr>
        <p:spPr>
          <a:xfrm>
            <a:off x="10645209" y="3777323"/>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ALL-DA</a:t>
            </a:r>
          </a:p>
        </p:txBody>
      </p:sp>
      <p:sp>
        <p:nvSpPr>
          <p:cNvPr id="3" name="Google Shape;82;p16">
            <a:extLst>
              <a:ext uri="{FF2B5EF4-FFF2-40B4-BE49-F238E27FC236}">
                <a16:creationId xmlns:a16="http://schemas.microsoft.com/office/drawing/2014/main" id="{CE7902B7-17B7-6E6B-46FE-902BE274C868}"/>
              </a:ext>
            </a:extLst>
          </p:cNvPr>
          <p:cNvSpPr txBox="1"/>
          <p:nvPr/>
        </p:nvSpPr>
        <p:spPr>
          <a:xfrm>
            <a:off x="4331265" y="-24775"/>
            <a:ext cx="6900285" cy="1200288"/>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24hr forecast – 850mb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Frontgenesis</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&amp; </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Geopotential Height at 00Z 12/07/2021 </a:t>
            </a:r>
          </a:p>
          <a:p>
            <a:pPr algn="ct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769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34517" y="-100036"/>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2" name="Slide Number Placeholder 1">
            <a:extLst>
              <a:ext uri="{FF2B5EF4-FFF2-40B4-BE49-F238E27FC236}">
                <a16:creationId xmlns:a16="http://schemas.microsoft.com/office/drawing/2014/main" id="{39574124-867C-5005-D14C-7A7E736782D7}"/>
              </a:ext>
            </a:extLst>
          </p:cNvPr>
          <p:cNvSpPr>
            <a:spLocks noGrp="1"/>
          </p:cNvSpPr>
          <p:nvPr>
            <p:ph type="sldNum" idx="12"/>
          </p:nvPr>
        </p:nvSpPr>
        <p:spPr>
          <a:xfrm>
            <a:off x="9448800" y="6449224"/>
            <a:ext cx="2743200" cy="365200"/>
          </a:xfrm>
        </p:spPr>
        <p:txBody>
          <a:bodyPr/>
          <a:lstStyle/>
          <a:p>
            <a:fld id="{00000000-1234-1234-1234-123412341234}" type="slidenum">
              <a:rPr lang="en" smtClean="0"/>
              <a:pPr/>
              <a:t>23</a:t>
            </a:fld>
            <a:endParaRPr lang="en"/>
          </a:p>
        </p:txBody>
      </p:sp>
      <p:pic>
        <p:nvPicPr>
          <p:cNvPr id="6" name="Picture 5" descr="A map of a storm&#10;&#10;Description automatically generated">
            <a:extLst>
              <a:ext uri="{FF2B5EF4-FFF2-40B4-BE49-F238E27FC236}">
                <a16:creationId xmlns:a16="http://schemas.microsoft.com/office/drawing/2014/main" id="{CFAAF651-81B7-EBB9-A392-6A8CEED5D657}"/>
              </a:ext>
            </a:extLst>
          </p:cNvPr>
          <p:cNvPicPr>
            <a:picLocks noChangeAspect="1"/>
          </p:cNvPicPr>
          <p:nvPr/>
        </p:nvPicPr>
        <p:blipFill rotWithShape="1">
          <a:blip r:embed="rId6">
            <a:extLst>
              <a:ext uri="{28A0092B-C50C-407E-A947-70E740481C1C}">
                <a14:useLocalDpi xmlns:a14="http://schemas.microsoft.com/office/drawing/2010/main" val="0"/>
              </a:ext>
            </a:extLst>
          </a:blip>
          <a:srcRect l="16724" r="13192"/>
          <a:stretch/>
        </p:blipFill>
        <p:spPr>
          <a:xfrm>
            <a:off x="4883285" y="874532"/>
            <a:ext cx="3297676" cy="3094353"/>
          </a:xfrm>
          <a:prstGeom prst="rect">
            <a:avLst/>
          </a:prstGeom>
        </p:spPr>
      </p:pic>
      <p:pic>
        <p:nvPicPr>
          <p:cNvPr id="18" name="Picture 17" descr="A map of a storm&#10;&#10;Description automatically generated">
            <a:extLst>
              <a:ext uri="{FF2B5EF4-FFF2-40B4-BE49-F238E27FC236}">
                <a16:creationId xmlns:a16="http://schemas.microsoft.com/office/drawing/2014/main" id="{64D3941E-222F-BB4E-C980-8B87A5442061}"/>
              </a:ext>
            </a:extLst>
          </p:cNvPr>
          <p:cNvPicPr>
            <a:picLocks noChangeAspect="1"/>
          </p:cNvPicPr>
          <p:nvPr/>
        </p:nvPicPr>
        <p:blipFill rotWithShape="1">
          <a:blip r:embed="rId7">
            <a:extLst>
              <a:ext uri="{28A0092B-C50C-407E-A947-70E740481C1C}">
                <a14:useLocalDpi xmlns:a14="http://schemas.microsoft.com/office/drawing/2010/main" val="0"/>
              </a:ext>
            </a:extLst>
          </a:blip>
          <a:srcRect l="16724" r="12937"/>
          <a:stretch/>
        </p:blipFill>
        <p:spPr>
          <a:xfrm>
            <a:off x="8381483" y="874532"/>
            <a:ext cx="3297676" cy="3094353"/>
          </a:xfrm>
          <a:prstGeom prst="rect">
            <a:avLst/>
          </a:prstGeom>
        </p:spPr>
      </p:pic>
      <p:pic>
        <p:nvPicPr>
          <p:cNvPr id="25" name="Picture 24" descr="A picture containing text, diagram, screenshot, map&#10;&#10;Description automatically generated">
            <a:extLst>
              <a:ext uri="{FF2B5EF4-FFF2-40B4-BE49-F238E27FC236}">
                <a16:creationId xmlns:a16="http://schemas.microsoft.com/office/drawing/2014/main" id="{8030B4F2-9435-FFFD-180F-32E568131D1F}"/>
              </a:ext>
            </a:extLst>
          </p:cNvPr>
          <p:cNvPicPr>
            <a:picLocks noChangeAspect="1"/>
          </p:cNvPicPr>
          <p:nvPr/>
        </p:nvPicPr>
        <p:blipFill rotWithShape="1">
          <a:blip r:embed="rId7">
            <a:extLst>
              <a:ext uri="{28A0092B-C50C-407E-A947-70E740481C1C}">
                <a14:useLocalDpi xmlns:a14="http://schemas.microsoft.com/office/drawing/2010/main" val="0"/>
              </a:ext>
            </a:extLst>
          </a:blip>
          <a:srcRect l="16556" r="12298"/>
          <a:stretch/>
        </p:blipFill>
        <p:spPr>
          <a:xfrm>
            <a:off x="1051311" y="827524"/>
            <a:ext cx="3443025" cy="3163510"/>
          </a:xfrm>
          <a:prstGeom prst="rect">
            <a:avLst/>
          </a:prstGeom>
        </p:spPr>
      </p:pic>
      <p:sp>
        <p:nvSpPr>
          <p:cNvPr id="26" name="Google Shape;82;p16">
            <a:extLst>
              <a:ext uri="{FF2B5EF4-FFF2-40B4-BE49-F238E27FC236}">
                <a16:creationId xmlns:a16="http://schemas.microsoft.com/office/drawing/2014/main" id="{DFA65369-7027-BBD2-EE52-EFAD22F68F52}"/>
              </a:ext>
            </a:extLst>
          </p:cNvPr>
          <p:cNvSpPr txBox="1"/>
          <p:nvPr/>
        </p:nvSpPr>
        <p:spPr>
          <a:xfrm>
            <a:off x="3342972" y="905819"/>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ERA-5</a:t>
            </a:r>
          </a:p>
        </p:txBody>
      </p:sp>
      <p:sp>
        <p:nvSpPr>
          <p:cNvPr id="27" name="Google Shape;82;p16">
            <a:extLst>
              <a:ext uri="{FF2B5EF4-FFF2-40B4-BE49-F238E27FC236}">
                <a16:creationId xmlns:a16="http://schemas.microsoft.com/office/drawing/2014/main" id="{00B6D494-F321-9422-C155-4FEEE41D2E2C}"/>
              </a:ext>
            </a:extLst>
          </p:cNvPr>
          <p:cNvSpPr txBox="1"/>
          <p:nvPr/>
        </p:nvSpPr>
        <p:spPr>
          <a:xfrm>
            <a:off x="7338911" y="996193"/>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NOHR</a:t>
            </a:r>
          </a:p>
        </p:txBody>
      </p:sp>
      <p:sp>
        <p:nvSpPr>
          <p:cNvPr id="28" name="Google Shape;82;p16">
            <a:extLst>
              <a:ext uri="{FF2B5EF4-FFF2-40B4-BE49-F238E27FC236}">
                <a16:creationId xmlns:a16="http://schemas.microsoft.com/office/drawing/2014/main" id="{9B5978F8-AD6C-3920-EB1B-F0899D0D68E6}"/>
              </a:ext>
            </a:extLst>
          </p:cNvPr>
          <p:cNvSpPr txBox="1"/>
          <p:nvPr/>
        </p:nvSpPr>
        <p:spPr>
          <a:xfrm>
            <a:off x="10848091" y="905819"/>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NODA</a:t>
            </a:r>
          </a:p>
        </p:txBody>
      </p:sp>
      <p:sp>
        <p:nvSpPr>
          <p:cNvPr id="31" name="Google Shape;82;p16">
            <a:extLst>
              <a:ext uri="{FF2B5EF4-FFF2-40B4-BE49-F238E27FC236}">
                <a16:creationId xmlns:a16="http://schemas.microsoft.com/office/drawing/2014/main" id="{B3A41AD5-B423-A9BF-7C8E-21A32CA2BA6D}"/>
              </a:ext>
            </a:extLst>
          </p:cNvPr>
          <p:cNvSpPr txBox="1"/>
          <p:nvPr/>
        </p:nvSpPr>
        <p:spPr>
          <a:xfrm>
            <a:off x="1012402" y="4449638"/>
            <a:ext cx="3709273" cy="193895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24hr forecast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Frontgenesis</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&amp; Geopotential Height at 400-hPa</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Valid at 00Z 12/07/2021 </a:t>
            </a:r>
          </a:p>
        </p:txBody>
      </p:sp>
      <p:pic>
        <p:nvPicPr>
          <p:cNvPr id="4" name="Picture 3" descr="A screen shot of a chart&#10;&#10;Description automatically generated with low confidence">
            <a:extLst>
              <a:ext uri="{FF2B5EF4-FFF2-40B4-BE49-F238E27FC236}">
                <a16:creationId xmlns:a16="http://schemas.microsoft.com/office/drawing/2014/main" id="{93DA7163-6174-ED3B-5EE9-74A191C85114}"/>
              </a:ext>
            </a:extLst>
          </p:cNvPr>
          <p:cNvPicPr>
            <a:picLocks noChangeAspect="1"/>
          </p:cNvPicPr>
          <p:nvPr/>
        </p:nvPicPr>
        <p:blipFill rotWithShape="1">
          <a:blip r:embed="rId8">
            <a:extLst>
              <a:ext uri="{28A0092B-C50C-407E-A947-70E740481C1C}">
                <a14:useLocalDpi xmlns:a14="http://schemas.microsoft.com/office/drawing/2010/main" val="0"/>
              </a:ext>
            </a:extLst>
          </a:blip>
          <a:srcRect l="17617" r="12681"/>
          <a:stretch/>
        </p:blipFill>
        <p:spPr>
          <a:xfrm>
            <a:off x="8509678" y="3968885"/>
            <a:ext cx="3258763" cy="2882080"/>
          </a:xfrm>
          <a:prstGeom prst="rect">
            <a:avLst/>
          </a:prstGeom>
        </p:spPr>
      </p:pic>
      <p:pic>
        <p:nvPicPr>
          <p:cNvPr id="7" name="Picture 6" descr="A map of a storm&#10;&#10;Description automatically generated">
            <a:extLst>
              <a:ext uri="{FF2B5EF4-FFF2-40B4-BE49-F238E27FC236}">
                <a16:creationId xmlns:a16="http://schemas.microsoft.com/office/drawing/2014/main" id="{858EDFDB-77D2-5C95-39F1-2826BAE07B29}"/>
              </a:ext>
            </a:extLst>
          </p:cNvPr>
          <p:cNvPicPr>
            <a:picLocks noChangeAspect="1"/>
          </p:cNvPicPr>
          <p:nvPr/>
        </p:nvPicPr>
        <p:blipFill rotWithShape="1">
          <a:blip r:embed="rId9">
            <a:extLst>
              <a:ext uri="{28A0092B-C50C-407E-A947-70E740481C1C}">
                <a14:useLocalDpi xmlns:a14="http://schemas.microsoft.com/office/drawing/2010/main" val="0"/>
              </a:ext>
            </a:extLst>
          </a:blip>
          <a:srcRect l="17744" r="13064"/>
          <a:stretch/>
        </p:blipFill>
        <p:spPr>
          <a:xfrm>
            <a:off x="4922197" y="3968885"/>
            <a:ext cx="3258764" cy="2889115"/>
          </a:xfrm>
          <a:prstGeom prst="rect">
            <a:avLst/>
          </a:prstGeom>
        </p:spPr>
      </p:pic>
      <p:sp>
        <p:nvSpPr>
          <p:cNvPr id="8" name="Google Shape;82;p16">
            <a:extLst>
              <a:ext uri="{FF2B5EF4-FFF2-40B4-BE49-F238E27FC236}">
                <a16:creationId xmlns:a16="http://schemas.microsoft.com/office/drawing/2014/main" id="{C22A4BD8-F195-33FE-E769-6F131158D9CE}"/>
              </a:ext>
            </a:extLst>
          </p:cNvPr>
          <p:cNvSpPr txBox="1"/>
          <p:nvPr/>
        </p:nvSpPr>
        <p:spPr>
          <a:xfrm>
            <a:off x="7389660" y="3753420"/>
            <a:ext cx="1858424" cy="461624"/>
          </a:xfrm>
          <a:prstGeom prst="rect">
            <a:avLst/>
          </a:prstGeom>
          <a:noFill/>
          <a:ln>
            <a:noFill/>
          </a:ln>
        </p:spPr>
        <p:txBody>
          <a:bodyPr spcFirstLastPara="1" wrap="square" lIns="91433" tIns="45700" rIns="91433" bIns="45700" anchor="t" anchorCtr="0">
            <a:spAutoFit/>
          </a:bodyPr>
          <a:lstStyle/>
          <a:p>
            <a:pPr algn="ctr"/>
            <a:r>
              <a:rPr lang="en-GB" sz="2400" b="1" dirty="0">
                <a:latin typeface="Times New Roman" panose="02020603050405020304" pitchFamily="18" charset="0"/>
                <a:cs typeface="Times New Roman" panose="02020603050405020304" pitchFamily="18" charset="0"/>
              </a:rPr>
              <a:t>U</a:t>
            </a:r>
            <a:r>
              <a:rPr lang="en-US" sz="2400" b="1" dirty="0">
                <a:latin typeface="Times New Roman" panose="02020603050405020304" pitchFamily="18" charset="0"/>
                <a:cs typeface="Times New Roman" panose="02020603050405020304" pitchFamily="18" charset="0"/>
              </a:rPr>
              <a:t>CAR</a:t>
            </a:r>
          </a:p>
        </p:txBody>
      </p:sp>
      <p:sp>
        <p:nvSpPr>
          <p:cNvPr id="9" name="Google Shape;82;p16">
            <a:extLst>
              <a:ext uri="{FF2B5EF4-FFF2-40B4-BE49-F238E27FC236}">
                <a16:creationId xmlns:a16="http://schemas.microsoft.com/office/drawing/2014/main" id="{F21BCEAB-CD16-D300-769E-391B3FC1C8D8}"/>
              </a:ext>
            </a:extLst>
          </p:cNvPr>
          <p:cNvSpPr txBox="1"/>
          <p:nvPr/>
        </p:nvSpPr>
        <p:spPr>
          <a:xfrm>
            <a:off x="10645209" y="3753420"/>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latin typeface="Times New Roman" panose="02020603050405020304" pitchFamily="18" charset="0"/>
                <a:cs typeface="Times New Roman" panose="02020603050405020304" pitchFamily="18" charset="0"/>
              </a:rPr>
              <a:t>ALL-DA</a:t>
            </a:r>
          </a:p>
        </p:txBody>
      </p:sp>
      <p:sp>
        <p:nvSpPr>
          <p:cNvPr id="3" name="Google Shape;82;p16">
            <a:extLst>
              <a:ext uri="{FF2B5EF4-FFF2-40B4-BE49-F238E27FC236}">
                <a16:creationId xmlns:a16="http://schemas.microsoft.com/office/drawing/2014/main" id="{A24E1D07-9FC3-B747-A8A5-92BF3AA19ED4}"/>
              </a:ext>
            </a:extLst>
          </p:cNvPr>
          <p:cNvSpPr txBox="1"/>
          <p:nvPr/>
        </p:nvSpPr>
        <p:spPr>
          <a:xfrm>
            <a:off x="4057650" y="26717"/>
            <a:ext cx="7321906" cy="830956"/>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24hr forecast – 400-hPa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Frontgenesis</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&amp; Geopotential Height  Valid at 00Z 12/07/2021 </a:t>
            </a:r>
          </a:p>
        </p:txBody>
      </p:sp>
    </p:spTree>
    <p:extLst>
      <p:ext uri="{BB962C8B-B14F-4D97-AF65-F5344CB8AC3E}">
        <p14:creationId xmlns:p14="http://schemas.microsoft.com/office/powerpoint/2010/main" val="2328429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3" name="Slide Number Placeholder 2">
            <a:extLst>
              <a:ext uri="{FF2B5EF4-FFF2-40B4-BE49-F238E27FC236}">
                <a16:creationId xmlns:a16="http://schemas.microsoft.com/office/drawing/2014/main" id="{E25ABCE7-DC25-BE39-3B96-8752153F9C57}"/>
              </a:ext>
            </a:extLst>
          </p:cNvPr>
          <p:cNvSpPr>
            <a:spLocks noGrp="1"/>
          </p:cNvSpPr>
          <p:nvPr>
            <p:ph type="sldNum" idx="12"/>
          </p:nvPr>
        </p:nvSpPr>
        <p:spPr>
          <a:xfrm>
            <a:off x="9448800" y="6458723"/>
            <a:ext cx="2743200" cy="365200"/>
          </a:xfrm>
        </p:spPr>
        <p:txBody>
          <a:bodyPr/>
          <a:lstStyle/>
          <a:p>
            <a:fld id="{00000000-1234-1234-1234-123412341234}" type="slidenum">
              <a:rPr lang="en" smtClean="0"/>
              <a:pPr/>
              <a:t>24</a:t>
            </a:fld>
            <a:endParaRPr lang="en"/>
          </a:p>
        </p:txBody>
      </p:sp>
      <p:pic>
        <p:nvPicPr>
          <p:cNvPr id="6" name="Picture 5" descr="A picture containing text, diagram, screenshot, map&#10;&#10;Description automatically generated">
            <a:extLst>
              <a:ext uri="{FF2B5EF4-FFF2-40B4-BE49-F238E27FC236}">
                <a16:creationId xmlns:a16="http://schemas.microsoft.com/office/drawing/2014/main" id="{15C497E3-D632-1997-3883-4CE6047C7D45}"/>
              </a:ext>
            </a:extLst>
          </p:cNvPr>
          <p:cNvPicPr>
            <a:picLocks noChangeAspect="1"/>
          </p:cNvPicPr>
          <p:nvPr/>
        </p:nvPicPr>
        <p:blipFill rotWithShape="1">
          <a:blip r:embed="rId6">
            <a:extLst>
              <a:ext uri="{28A0092B-C50C-407E-A947-70E740481C1C}">
                <a14:useLocalDpi xmlns:a14="http://schemas.microsoft.com/office/drawing/2010/main" val="0"/>
              </a:ext>
            </a:extLst>
          </a:blip>
          <a:srcRect l="12059" r="8316"/>
          <a:stretch/>
        </p:blipFill>
        <p:spPr>
          <a:xfrm>
            <a:off x="7775665" y="830956"/>
            <a:ext cx="3976268" cy="3007619"/>
          </a:xfrm>
          <a:prstGeom prst="rect">
            <a:avLst/>
          </a:prstGeom>
        </p:spPr>
      </p:pic>
      <p:pic>
        <p:nvPicPr>
          <p:cNvPr id="10" name="Picture 9" descr="A picture containing text, diagram, screenshot, line&#10;&#10;Description automatically generated">
            <a:extLst>
              <a:ext uri="{FF2B5EF4-FFF2-40B4-BE49-F238E27FC236}">
                <a16:creationId xmlns:a16="http://schemas.microsoft.com/office/drawing/2014/main" id="{224D1C8F-29CF-7F59-1D30-365D7C718945}"/>
              </a:ext>
            </a:extLst>
          </p:cNvPr>
          <p:cNvPicPr>
            <a:picLocks noChangeAspect="1"/>
          </p:cNvPicPr>
          <p:nvPr/>
        </p:nvPicPr>
        <p:blipFill rotWithShape="1">
          <a:blip r:embed="rId7">
            <a:extLst>
              <a:ext uri="{28A0092B-C50C-407E-A947-70E740481C1C}">
                <a14:useLocalDpi xmlns:a14="http://schemas.microsoft.com/office/drawing/2010/main" val="0"/>
              </a:ext>
            </a:extLst>
          </a:blip>
          <a:srcRect l="11995" r="7588"/>
          <a:stretch/>
        </p:blipFill>
        <p:spPr>
          <a:xfrm>
            <a:off x="3880211" y="819822"/>
            <a:ext cx="3976268" cy="3007618"/>
          </a:xfrm>
          <a:prstGeom prst="rect">
            <a:avLst/>
          </a:prstGeom>
        </p:spPr>
      </p:pic>
      <p:pic>
        <p:nvPicPr>
          <p:cNvPr id="12" name="Picture 11" descr="A picture containing text, diagram, screenshot, line&#10;&#10;Description automatically generated">
            <a:extLst>
              <a:ext uri="{FF2B5EF4-FFF2-40B4-BE49-F238E27FC236}">
                <a16:creationId xmlns:a16="http://schemas.microsoft.com/office/drawing/2014/main" id="{0EF02E80-9808-26FD-5744-0BB47C734C35}"/>
              </a:ext>
            </a:extLst>
          </p:cNvPr>
          <p:cNvPicPr>
            <a:picLocks noChangeAspect="1"/>
          </p:cNvPicPr>
          <p:nvPr/>
        </p:nvPicPr>
        <p:blipFill rotWithShape="1">
          <a:blip r:embed="rId8">
            <a:extLst>
              <a:ext uri="{28A0092B-C50C-407E-A947-70E740481C1C}">
                <a14:useLocalDpi xmlns:a14="http://schemas.microsoft.com/office/drawing/2010/main" val="0"/>
              </a:ext>
            </a:extLst>
          </a:blip>
          <a:srcRect l="13516" r="6443"/>
          <a:stretch/>
        </p:blipFill>
        <p:spPr>
          <a:xfrm>
            <a:off x="3919956" y="3779880"/>
            <a:ext cx="3976268" cy="3044043"/>
          </a:xfrm>
          <a:prstGeom prst="rect">
            <a:avLst/>
          </a:prstGeom>
        </p:spPr>
      </p:pic>
      <p:pic>
        <p:nvPicPr>
          <p:cNvPr id="17" name="Picture 16" descr="A picture containing text, diagram, screenshot, line&#10;&#10;Description automatically generated">
            <a:extLst>
              <a:ext uri="{FF2B5EF4-FFF2-40B4-BE49-F238E27FC236}">
                <a16:creationId xmlns:a16="http://schemas.microsoft.com/office/drawing/2014/main" id="{FF2D5E75-39D5-1F73-5FC6-F0F61057DA5D}"/>
              </a:ext>
            </a:extLst>
          </p:cNvPr>
          <p:cNvPicPr>
            <a:picLocks noChangeAspect="1"/>
          </p:cNvPicPr>
          <p:nvPr/>
        </p:nvPicPr>
        <p:blipFill rotWithShape="1">
          <a:blip r:embed="rId9">
            <a:extLst>
              <a:ext uri="{28A0092B-C50C-407E-A947-70E740481C1C}">
                <a14:useLocalDpi xmlns:a14="http://schemas.microsoft.com/office/drawing/2010/main" val="0"/>
              </a:ext>
            </a:extLst>
          </a:blip>
          <a:srcRect l="12867" r="8874"/>
          <a:stretch/>
        </p:blipFill>
        <p:spPr>
          <a:xfrm>
            <a:off x="0" y="830956"/>
            <a:ext cx="3748425" cy="3007618"/>
          </a:xfrm>
          <a:prstGeom prst="rect">
            <a:avLst/>
          </a:prstGeom>
        </p:spPr>
      </p:pic>
      <p:sp>
        <p:nvSpPr>
          <p:cNvPr id="18" name="Google Shape;82;p16">
            <a:extLst>
              <a:ext uri="{FF2B5EF4-FFF2-40B4-BE49-F238E27FC236}">
                <a16:creationId xmlns:a16="http://schemas.microsoft.com/office/drawing/2014/main" id="{7517FD1B-36CB-F177-C261-7772CB070030}"/>
              </a:ext>
            </a:extLst>
          </p:cNvPr>
          <p:cNvSpPr txBox="1"/>
          <p:nvPr/>
        </p:nvSpPr>
        <p:spPr>
          <a:xfrm>
            <a:off x="1748468" y="3043963"/>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ERA-5</a:t>
            </a:r>
          </a:p>
        </p:txBody>
      </p:sp>
      <p:sp>
        <p:nvSpPr>
          <p:cNvPr id="19" name="Google Shape;82;p16">
            <a:extLst>
              <a:ext uri="{FF2B5EF4-FFF2-40B4-BE49-F238E27FC236}">
                <a16:creationId xmlns:a16="http://schemas.microsoft.com/office/drawing/2014/main" id="{29DADEAB-354F-BF5F-C423-09816846AB04}"/>
              </a:ext>
            </a:extLst>
          </p:cNvPr>
          <p:cNvSpPr txBox="1"/>
          <p:nvPr/>
        </p:nvSpPr>
        <p:spPr>
          <a:xfrm>
            <a:off x="5283979" y="2950298"/>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NOHR</a:t>
            </a:r>
          </a:p>
        </p:txBody>
      </p:sp>
      <p:sp>
        <p:nvSpPr>
          <p:cNvPr id="20" name="Google Shape;82;p16">
            <a:extLst>
              <a:ext uri="{FF2B5EF4-FFF2-40B4-BE49-F238E27FC236}">
                <a16:creationId xmlns:a16="http://schemas.microsoft.com/office/drawing/2014/main" id="{046EE525-3AC0-36EA-AA47-5273D8A9575D}"/>
              </a:ext>
            </a:extLst>
          </p:cNvPr>
          <p:cNvSpPr txBox="1"/>
          <p:nvPr/>
        </p:nvSpPr>
        <p:spPr>
          <a:xfrm>
            <a:off x="9144916" y="2920775"/>
            <a:ext cx="1858424" cy="461624"/>
          </a:xfrm>
          <a:prstGeom prst="rect">
            <a:avLst/>
          </a:prstGeom>
          <a:noFill/>
          <a:ln>
            <a:noFill/>
          </a:ln>
        </p:spPr>
        <p:txBody>
          <a:bodyPr spcFirstLastPara="1" wrap="square" lIns="91433" tIns="45700" rIns="91433" bIns="45700" anchor="t"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NODA</a:t>
            </a:r>
          </a:p>
        </p:txBody>
      </p:sp>
      <p:sp>
        <p:nvSpPr>
          <p:cNvPr id="21" name="Google Shape;82;p16">
            <a:extLst>
              <a:ext uri="{FF2B5EF4-FFF2-40B4-BE49-F238E27FC236}">
                <a16:creationId xmlns:a16="http://schemas.microsoft.com/office/drawing/2014/main" id="{9B06331B-8489-3DD0-D3CB-267ADF0935E4}"/>
              </a:ext>
            </a:extLst>
          </p:cNvPr>
          <p:cNvSpPr txBox="1"/>
          <p:nvPr/>
        </p:nvSpPr>
        <p:spPr>
          <a:xfrm>
            <a:off x="5283979" y="5906901"/>
            <a:ext cx="1858424" cy="461624"/>
          </a:xfrm>
          <a:prstGeom prst="rect">
            <a:avLst/>
          </a:prstGeom>
          <a:noFill/>
          <a:ln>
            <a:noFill/>
          </a:ln>
        </p:spPr>
        <p:txBody>
          <a:bodyPr spcFirstLastPara="1" wrap="square" lIns="91433" tIns="45700" rIns="91433" bIns="45700" anchor="t" anchorCtr="0">
            <a:spAutoFit/>
          </a:bodyPr>
          <a:lstStyle/>
          <a:p>
            <a:pPr algn="ctr"/>
            <a:r>
              <a:rPr lang="en-GB" sz="2400" b="1" dirty="0">
                <a:solidFill>
                  <a:srgbClr val="FF0000"/>
                </a:solidFill>
                <a:latin typeface="Times New Roman" panose="02020603050405020304" pitchFamily="18" charset="0"/>
                <a:cs typeface="Times New Roman" panose="02020603050405020304" pitchFamily="18" charset="0"/>
              </a:rPr>
              <a:t>U</a:t>
            </a:r>
            <a:r>
              <a:rPr lang="en-US" sz="2400" b="1" dirty="0">
                <a:solidFill>
                  <a:srgbClr val="FF0000"/>
                </a:solidFill>
                <a:latin typeface="Times New Roman" panose="02020603050405020304" pitchFamily="18" charset="0"/>
                <a:cs typeface="Times New Roman" panose="02020603050405020304" pitchFamily="18" charset="0"/>
              </a:rPr>
              <a:t>CAR</a:t>
            </a:r>
          </a:p>
        </p:txBody>
      </p:sp>
      <p:sp>
        <p:nvSpPr>
          <p:cNvPr id="9" name="Google Shape;82;p16">
            <a:extLst>
              <a:ext uri="{FF2B5EF4-FFF2-40B4-BE49-F238E27FC236}">
                <a16:creationId xmlns:a16="http://schemas.microsoft.com/office/drawing/2014/main" id="{F530EB88-0451-5F4D-9781-2D5826E92E53}"/>
              </a:ext>
            </a:extLst>
          </p:cNvPr>
          <p:cNvSpPr txBox="1"/>
          <p:nvPr/>
        </p:nvSpPr>
        <p:spPr>
          <a:xfrm>
            <a:off x="961534" y="4081806"/>
            <a:ext cx="2285415" cy="2308284"/>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36hr forecast - 500mb Vertical motion,  </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Geopotential Height at 12Z 12/07/2021 </a:t>
            </a:r>
          </a:p>
        </p:txBody>
      </p:sp>
      <p:pic>
        <p:nvPicPr>
          <p:cNvPr id="11" name="Picture 10" descr="A map of a storm&#10;&#10;Description automatically generated">
            <a:extLst>
              <a:ext uri="{FF2B5EF4-FFF2-40B4-BE49-F238E27FC236}">
                <a16:creationId xmlns:a16="http://schemas.microsoft.com/office/drawing/2014/main" id="{128089E4-E950-5E6F-2999-71DD1289E56A}"/>
              </a:ext>
            </a:extLst>
          </p:cNvPr>
          <p:cNvPicPr>
            <a:picLocks noChangeAspect="1"/>
          </p:cNvPicPr>
          <p:nvPr/>
        </p:nvPicPr>
        <p:blipFill rotWithShape="1">
          <a:blip r:embed="rId10">
            <a:extLst>
              <a:ext uri="{28A0092B-C50C-407E-A947-70E740481C1C}">
                <a14:useLocalDpi xmlns:a14="http://schemas.microsoft.com/office/drawing/2010/main" val="0"/>
              </a:ext>
            </a:extLst>
          </a:blip>
          <a:srcRect l="13178" r="8213"/>
          <a:stretch/>
        </p:blipFill>
        <p:spPr>
          <a:xfrm>
            <a:off x="7815410" y="3779880"/>
            <a:ext cx="3976268" cy="3044043"/>
          </a:xfrm>
          <a:prstGeom prst="rect">
            <a:avLst/>
          </a:prstGeom>
        </p:spPr>
      </p:pic>
      <p:sp>
        <p:nvSpPr>
          <p:cNvPr id="16" name="Google Shape;82;p16">
            <a:extLst>
              <a:ext uri="{FF2B5EF4-FFF2-40B4-BE49-F238E27FC236}">
                <a16:creationId xmlns:a16="http://schemas.microsoft.com/office/drawing/2014/main" id="{4F89A8F1-FF42-91B0-1C1D-32AE7854709D}"/>
              </a:ext>
            </a:extLst>
          </p:cNvPr>
          <p:cNvSpPr txBox="1"/>
          <p:nvPr/>
        </p:nvSpPr>
        <p:spPr>
          <a:xfrm>
            <a:off x="9615150" y="5906901"/>
            <a:ext cx="1858424" cy="461624"/>
          </a:xfrm>
          <a:prstGeom prst="rect">
            <a:avLst/>
          </a:prstGeom>
          <a:noFill/>
          <a:ln>
            <a:noFill/>
          </a:ln>
        </p:spPr>
        <p:txBody>
          <a:bodyPr spcFirstLastPara="1" wrap="square" lIns="91433" tIns="45700" rIns="91433" bIns="45700" anchor="t" anchorCtr="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ALL-DA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Google Shape;82;p16">
            <a:extLst>
              <a:ext uri="{FF2B5EF4-FFF2-40B4-BE49-F238E27FC236}">
                <a16:creationId xmlns:a16="http://schemas.microsoft.com/office/drawing/2014/main" id="{4E9FC99A-8A4C-A688-3E32-6E46E67E5317}"/>
              </a:ext>
            </a:extLst>
          </p:cNvPr>
          <p:cNvSpPr txBox="1"/>
          <p:nvPr/>
        </p:nvSpPr>
        <p:spPr>
          <a:xfrm>
            <a:off x="5173619" y="-40824"/>
            <a:ext cx="5716735" cy="830956"/>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36hr forecast - 500mb Vertical motion,  </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Geopotential Height at 12Z 12/07/2021 </a:t>
            </a:r>
          </a:p>
        </p:txBody>
      </p:sp>
    </p:spTree>
    <p:extLst>
      <p:ext uri="{BB962C8B-B14F-4D97-AF65-F5344CB8AC3E}">
        <p14:creationId xmlns:p14="http://schemas.microsoft.com/office/powerpoint/2010/main" val="3965391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16" name="Google Shape;82;p16"/>
          <p:cNvSpPr txBox="1"/>
          <p:nvPr/>
        </p:nvSpPr>
        <p:spPr>
          <a:xfrm>
            <a:off x="4041987" y="43576"/>
            <a:ext cx="7446790" cy="830956"/>
          </a:xfrm>
          <a:prstGeom prst="rect">
            <a:avLst/>
          </a:prstGeom>
          <a:noFill/>
          <a:ln>
            <a:noFill/>
          </a:ln>
        </p:spPr>
        <p:txBody>
          <a:bodyPr spcFirstLastPara="1" wrap="square" lIns="91433" tIns="45700" rIns="91433" bIns="45700" anchor="t"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24hr forecast – Differential Wind Speed and GH</a:t>
            </a:r>
            <a:br>
              <a:rPr lang="en-US" sz="2400" b="1" dirty="0">
                <a:solidFill>
                  <a:srgbClr val="FF000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GFS-DA – NOHR at 00Z 12/07/2021 </a:t>
            </a:r>
          </a:p>
        </p:txBody>
      </p:sp>
      <p:sp>
        <p:nvSpPr>
          <p:cNvPr id="2" name="Slide Number Placeholder 1">
            <a:extLst>
              <a:ext uri="{FF2B5EF4-FFF2-40B4-BE49-F238E27FC236}">
                <a16:creationId xmlns:a16="http://schemas.microsoft.com/office/drawing/2014/main" id="{39574124-867C-5005-D14C-7A7E736782D7}"/>
              </a:ext>
            </a:extLst>
          </p:cNvPr>
          <p:cNvSpPr>
            <a:spLocks noGrp="1"/>
          </p:cNvSpPr>
          <p:nvPr>
            <p:ph type="sldNum" idx="12"/>
          </p:nvPr>
        </p:nvSpPr>
        <p:spPr>
          <a:xfrm>
            <a:off x="9448800" y="6449224"/>
            <a:ext cx="2743200" cy="365200"/>
          </a:xfrm>
        </p:spPr>
        <p:txBody>
          <a:bodyPr/>
          <a:lstStyle/>
          <a:p>
            <a:fld id="{00000000-1234-1234-1234-123412341234}" type="slidenum">
              <a:rPr lang="en" smtClean="0"/>
              <a:pPr/>
              <a:t>25</a:t>
            </a:fld>
            <a:endParaRPr lang="en"/>
          </a:p>
        </p:txBody>
      </p:sp>
      <p:sp>
        <p:nvSpPr>
          <p:cNvPr id="12" name="TextBox 11">
            <a:extLst>
              <a:ext uri="{FF2B5EF4-FFF2-40B4-BE49-F238E27FC236}">
                <a16:creationId xmlns:a16="http://schemas.microsoft.com/office/drawing/2014/main" id="{104CBA66-D391-91B2-AC6E-D95340C6C269}"/>
              </a:ext>
            </a:extLst>
          </p:cNvPr>
          <p:cNvSpPr txBox="1"/>
          <p:nvPr/>
        </p:nvSpPr>
        <p:spPr>
          <a:xfrm>
            <a:off x="714863" y="5256061"/>
            <a:ext cx="4119784"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from 850mb to 500mb </a:t>
            </a:r>
            <a:endParaRPr lang="en-US" sz="3200" dirty="0"/>
          </a:p>
        </p:txBody>
      </p:sp>
      <p:sp>
        <p:nvSpPr>
          <p:cNvPr id="20" name="TextBox 19">
            <a:extLst>
              <a:ext uri="{FF2B5EF4-FFF2-40B4-BE49-F238E27FC236}">
                <a16:creationId xmlns:a16="http://schemas.microsoft.com/office/drawing/2014/main" id="{8E8C2867-C8E2-654C-78AB-A8A996153B22}"/>
              </a:ext>
            </a:extLst>
          </p:cNvPr>
          <p:cNvSpPr txBox="1"/>
          <p:nvPr/>
        </p:nvSpPr>
        <p:spPr>
          <a:xfrm>
            <a:off x="7131684" y="5256060"/>
            <a:ext cx="4119784"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from 500mb to 250mb </a:t>
            </a:r>
            <a:endParaRPr lang="en-US" sz="3200" dirty="0"/>
          </a:p>
        </p:txBody>
      </p:sp>
      <p:pic>
        <p:nvPicPr>
          <p:cNvPr id="4" name="Picture 3" descr="A picture containing text, diagram, map, screenshot&#10;&#10;Description automatically generated">
            <a:extLst>
              <a:ext uri="{FF2B5EF4-FFF2-40B4-BE49-F238E27FC236}">
                <a16:creationId xmlns:a16="http://schemas.microsoft.com/office/drawing/2014/main" id="{2A14AC97-27FD-DE49-0791-1028838D168B}"/>
              </a:ext>
            </a:extLst>
          </p:cNvPr>
          <p:cNvPicPr>
            <a:picLocks noChangeAspect="1"/>
          </p:cNvPicPr>
          <p:nvPr/>
        </p:nvPicPr>
        <p:blipFill rotWithShape="1">
          <a:blip r:embed="rId6">
            <a:extLst>
              <a:ext uri="{28A0092B-C50C-407E-A947-70E740481C1C}">
                <a14:useLocalDpi xmlns:a14="http://schemas.microsoft.com/office/drawing/2010/main" val="0"/>
              </a:ext>
            </a:extLst>
          </a:blip>
          <a:srcRect l="20170" r="10068"/>
          <a:stretch/>
        </p:blipFill>
        <p:spPr>
          <a:xfrm>
            <a:off x="6913206" y="902002"/>
            <a:ext cx="4338262" cy="4326587"/>
          </a:xfrm>
          <a:prstGeom prst="rect">
            <a:avLst/>
          </a:prstGeom>
        </p:spPr>
      </p:pic>
      <p:pic>
        <p:nvPicPr>
          <p:cNvPr id="10" name="Picture 9" descr="A picture containing text, diagram, colorfulness, map&#10;&#10;Description automatically generated">
            <a:extLst>
              <a:ext uri="{FF2B5EF4-FFF2-40B4-BE49-F238E27FC236}">
                <a16:creationId xmlns:a16="http://schemas.microsoft.com/office/drawing/2014/main" id="{A14DD027-746C-A37D-5C27-58993C713F6B}"/>
              </a:ext>
            </a:extLst>
          </p:cNvPr>
          <p:cNvPicPr>
            <a:picLocks noChangeAspect="1"/>
          </p:cNvPicPr>
          <p:nvPr/>
        </p:nvPicPr>
        <p:blipFill rotWithShape="1">
          <a:blip r:embed="rId7">
            <a:extLst>
              <a:ext uri="{28A0092B-C50C-407E-A947-70E740481C1C}">
                <a14:useLocalDpi xmlns:a14="http://schemas.microsoft.com/office/drawing/2010/main" val="0"/>
              </a:ext>
            </a:extLst>
          </a:blip>
          <a:srcRect l="18893"/>
          <a:stretch/>
        </p:blipFill>
        <p:spPr>
          <a:xfrm>
            <a:off x="623452" y="874532"/>
            <a:ext cx="5274897" cy="4381528"/>
          </a:xfrm>
          <a:prstGeom prst="rect">
            <a:avLst/>
          </a:prstGeom>
        </p:spPr>
      </p:pic>
    </p:spTree>
    <p:extLst>
      <p:ext uri="{BB962C8B-B14F-4D97-AF65-F5344CB8AC3E}">
        <p14:creationId xmlns:p14="http://schemas.microsoft.com/office/powerpoint/2010/main" val="714839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3" name="Google Shape;82;p16">
            <a:extLst>
              <a:ext uri="{FF2B5EF4-FFF2-40B4-BE49-F238E27FC236}">
                <a16:creationId xmlns:a16="http://schemas.microsoft.com/office/drawing/2014/main" id="{03586E5B-8183-B13A-D137-4372B218A177}"/>
              </a:ext>
            </a:extLst>
          </p:cNvPr>
          <p:cNvSpPr txBox="1"/>
          <p:nvPr/>
        </p:nvSpPr>
        <p:spPr>
          <a:xfrm>
            <a:off x="1836578" y="234512"/>
            <a:ext cx="7446790" cy="461624"/>
          </a:xfrm>
          <a:prstGeom prst="rect">
            <a:avLst/>
          </a:prstGeom>
          <a:noFill/>
          <a:ln>
            <a:noFill/>
          </a:ln>
        </p:spPr>
        <p:txBody>
          <a:bodyPr spcFirstLastPara="1" wrap="square" lIns="91433" tIns="45700" rIns="91433" bIns="45700" anchor="t" anchorCtr="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                 Conclusions and Future Work</a:t>
            </a:r>
          </a:p>
        </p:txBody>
      </p:sp>
      <p:sp>
        <p:nvSpPr>
          <p:cNvPr id="2" name="Google Shape;82;p16">
            <a:extLst>
              <a:ext uri="{FF2B5EF4-FFF2-40B4-BE49-F238E27FC236}">
                <a16:creationId xmlns:a16="http://schemas.microsoft.com/office/drawing/2014/main" id="{CCE6EF0C-BC6B-A5F0-42E1-043AF69270D4}"/>
              </a:ext>
            </a:extLst>
          </p:cNvPr>
          <p:cNvSpPr txBox="1"/>
          <p:nvPr/>
        </p:nvSpPr>
        <p:spPr>
          <a:xfrm>
            <a:off x="838200" y="752871"/>
            <a:ext cx="10840277" cy="6555600"/>
          </a:xfrm>
          <a:prstGeom prst="rect">
            <a:avLst/>
          </a:prstGeom>
          <a:noFill/>
          <a:ln>
            <a:noFill/>
          </a:ln>
        </p:spPr>
        <p:txBody>
          <a:bodyPr spcFirstLastPara="1" wrap="square" lIns="91433" tIns="45700" rIns="91433" bIns="45700" anchor="t" anchorCtr="0">
            <a:spAutoFit/>
          </a:bodyPr>
          <a:lstStyle/>
          <a:p>
            <a:pPr marL="342900" indent="-342900" algn="just">
              <a:buFontTx/>
              <a:buChar char="-"/>
            </a:pPr>
            <a:r>
              <a:rPr lang="en-GB" sz="2200" dirty="0">
                <a:latin typeface="Times New Roman" panose="02020603050405020304" pitchFamily="18" charset="0"/>
                <a:cs typeface="Times New Roman" panose="02020603050405020304" pitchFamily="18" charset="0"/>
              </a:rPr>
              <a:t>In comparison of the CTRL run with DAs including COSMIC-2 and/or unconventional data over the open ocean, forecasts of the  structure of a Kona Low, baroclinic forcings and moisture transport from the tropics have improved.</a:t>
            </a:r>
          </a:p>
          <a:p>
            <a:pPr marL="342900" indent="-342900" algn="just">
              <a:buFontTx/>
              <a:buChar char="-"/>
            </a:pPr>
            <a:endParaRPr lang="en-US" sz="2200" dirty="0">
              <a:latin typeface="Times New Roman" panose="02020603050405020304" pitchFamily="18" charset="0"/>
              <a:cs typeface="Times New Roman" panose="02020603050405020304" pitchFamily="18" charset="0"/>
            </a:endParaRPr>
          </a:p>
          <a:p>
            <a:pPr marL="342900" indent="-342900" algn="just">
              <a:buFontTx/>
              <a:buChar char="-"/>
            </a:pPr>
            <a:r>
              <a:rPr lang="en-US" sz="2200" dirty="0">
                <a:latin typeface="Times New Roman" panose="02020603050405020304" pitchFamily="18" charset="0"/>
                <a:cs typeface="Times New Roman" panose="02020603050405020304" pitchFamily="18" charset="0"/>
              </a:rPr>
              <a:t>The rising motion on synoptic scale is caused by the upper-level baroclinic forcing associated with a cold upper-level low and rising motion along the shear line due to low-level frontogenesis forcing. The Kona low tilted westward with a low center in the lower troposphere. It moved slowly westward and the low center in the lower troposphere is enhanced by latent heat release.</a:t>
            </a:r>
          </a:p>
          <a:p>
            <a:pPr marL="342900" indent="-342900" algn="just">
              <a:buFontTx/>
              <a:buChar char="-"/>
            </a:pPr>
            <a:endParaRPr lang="en-US" sz="2200" dirty="0">
              <a:latin typeface="Times New Roman" panose="02020603050405020304" pitchFamily="18" charset="0"/>
              <a:cs typeface="Times New Roman" panose="02020603050405020304" pitchFamily="18" charset="0"/>
            </a:endParaRPr>
          </a:p>
          <a:p>
            <a:pPr marL="342900" indent="-342900" algn="just">
              <a:buFontTx/>
              <a:buChar char="-"/>
            </a:pPr>
            <a:r>
              <a:rPr lang="en-US" sz="2200" dirty="0">
                <a:latin typeface="Times New Roman" panose="02020603050405020304" pitchFamily="18" charset="0"/>
                <a:cs typeface="Times New Roman" panose="02020603050405020304" pitchFamily="18" charset="0"/>
              </a:rPr>
              <a:t>Latent heat release increases the upper-level thickness on the southeastern quadrate of the upper-level low. It also reduces the cold anomalies of the upper-level cold low. </a:t>
            </a:r>
          </a:p>
          <a:p>
            <a:pPr algn="just"/>
            <a:r>
              <a:rPr lang="en-US" sz="2200" dirty="0">
                <a:latin typeface="Times New Roman" panose="02020603050405020304" pitchFamily="18" charset="0"/>
                <a:cs typeface="Times New Roman" panose="02020603050405020304" pitchFamily="18" charset="0"/>
              </a:rPr>
              <a:t> </a:t>
            </a:r>
          </a:p>
          <a:p>
            <a:pPr marL="342900" indent="-342900" algn="just">
              <a:buFontTx/>
              <a:buChar char="-"/>
            </a:pPr>
            <a:r>
              <a:rPr lang="en-US" sz="2200" dirty="0">
                <a:latin typeface="Times New Roman" panose="02020603050405020304" pitchFamily="18" charset="0"/>
                <a:cs typeface="Times New Roman" panose="02020603050405020304" pitchFamily="18" charset="0"/>
              </a:rPr>
              <a:t>Heavy rainfall occurs not only during the passage of the low-level shear-line associated with the low but also a large area east of the shear line with significant low-level moisture transport from the south.</a:t>
            </a:r>
          </a:p>
          <a:p>
            <a:pPr algn="just"/>
            <a:r>
              <a:rPr lang="en-US" sz="2200" dirty="0">
                <a:latin typeface="Times New Roman" panose="02020603050405020304" pitchFamily="18" charset="0"/>
                <a:cs typeface="Times New Roman" panose="02020603050405020304" pitchFamily="18" charset="0"/>
              </a:rPr>
              <a:t> </a:t>
            </a:r>
          </a:p>
          <a:p>
            <a:pPr marL="342900" indent="-342900" algn="just">
              <a:buFontTx/>
              <a:buChar char="-"/>
            </a:pPr>
            <a:endParaRPr lang="en-US" sz="2200" dirty="0">
              <a:latin typeface="Times New Roman" panose="02020603050405020304" pitchFamily="18" charset="0"/>
              <a:cs typeface="Times New Roman" panose="02020603050405020304" pitchFamily="18" charset="0"/>
            </a:endParaRPr>
          </a:p>
          <a:p>
            <a:pPr marL="342900" indent="-342900" algn="just">
              <a:buFontTx/>
              <a:buChar char="-"/>
            </a:pPr>
            <a:endParaRPr lang="en-GB"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06AE48A-267C-BDBA-C021-B7190075F335}"/>
              </a:ext>
            </a:extLst>
          </p:cNvPr>
          <p:cNvSpPr>
            <a:spLocks noGrp="1"/>
          </p:cNvSpPr>
          <p:nvPr>
            <p:ph type="sldNum" idx="12"/>
          </p:nvPr>
        </p:nvSpPr>
        <p:spPr>
          <a:xfrm flipV="1">
            <a:off x="11055926" y="6721550"/>
            <a:ext cx="297873" cy="635213"/>
          </a:xfrm>
        </p:spPr>
        <p:txBody>
          <a:bodyPr/>
          <a:lstStyle/>
          <a:p>
            <a:endParaRPr lang="en" dirty="0"/>
          </a:p>
        </p:txBody>
      </p:sp>
    </p:spTree>
    <p:extLst>
      <p:ext uri="{BB962C8B-B14F-4D97-AF65-F5344CB8AC3E}">
        <p14:creationId xmlns:p14="http://schemas.microsoft.com/office/powerpoint/2010/main" val="3987109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85D4-99B6-3DF5-1D93-A772E0D149D4}"/>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B1DC0D58-C3ED-9BA1-812D-F146112C78D0}"/>
              </a:ext>
            </a:extLst>
          </p:cNvPr>
          <p:cNvSpPr>
            <a:spLocks noGrp="1"/>
          </p:cNvSpPr>
          <p:nvPr>
            <p:ph type="pic" idx="2"/>
          </p:nvPr>
        </p:nvSpPr>
        <p:spPr/>
        <p:txBody>
          <a:bodyPr/>
          <a:lstStyle/>
          <a:p>
            <a:endParaRPr lang="en-US" dirty="0"/>
          </a:p>
        </p:txBody>
      </p:sp>
      <p:sp>
        <p:nvSpPr>
          <p:cNvPr id="4" name="Text Placeholder 3">
            <a:extLst>
              <a:ext uri="{FF2B5EF4-FFF2-40B4-BE49-F238E27FC236}">
                <a16:creationId xmlns:a16="http://schemas.microsoft.com/office/drawing/2014/main" id="{B935D95A-F1CA-A932-A90B-E127D46A138D}"/>
              </a:ext>
            </a:extLst>
          </p:cNvPr>
          <p:cNvSpPr>
            <a:spLocks noGrp="1"/>
          </p:cNvSpPr>
          <p:nvPr>
            <p:ph type="body" idx="1"/>
          </p:nvPr>
        </p:nvSpPr>
        <p:spPr>
          <a:xfrm>
            <a:off x="317962" y="0"/>
            <a:ext cx="11321811" cy="6605195"/>
          </a:xfrm>
        </p:spPr>
        <p:txBody>
          <a:bodyPr>
            <a:normAutofit fontScale="85000" lnSpcReduction="10000"/>
          </a:bodyPr>
          <a:lstStyle/>
          <a:p>
            <a:pPr marL="0" marR="0" lvl="0" indent="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Future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Wor</a:t>
            </a:r>
            <a:r>
              <a:rPr lang="en-US" sz="3200" dirty="0">
                <a:solidFill>
                  <a:prstClr val="black"/>
                </a:solidFill>
                <a:latin typeface="Times New Roman" panose="02020603050405020304" pitchFamily="18" charset="0"/>
                <a:cs typeface="Times New Roman" panose="02020603050405020304" pitchFamily="18" charset="0"/>
              </a:rPr>
              <a:t>k</a:t>
            </a:r>
            <a:r>
              <a:rPr lang="zh-TW" alt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Local and orographic effects are important as the south/southeastern flow impinges on the island terrain.  </a:t>
            </a:r>
            <a:r>
              <a:rPr lang="en-US" sz="2400" dirty="0">
                <a:solidFill>
                  <a:prstClr val="black"/>
                </a:solidFill>
                <a:latin typeface="Times New Roman" panose="02020603050405020304" pitchFamily="18" charset="0"/>
                <a:cs typeface="Times New Roman" panose="02020603050405020304" pitchFamily="18" charset="0"/>
              </a:rPr>
              <a:t>We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will study local and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oropgpahic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effects on localized heavy rainfall from the results from high resolution domains (&lt; 3 km). </a:t>
            </a:r>
            <a:r>
              <a:rPr lang="en-US" sz="2400" b="0" i="0" dirty="0">
                <a:solidFill>
                  <a:srgbClr val="222222"/>
                </a:solidFill>
                <a:effectLst/>
                <a:latin typeface="Times New Roman" panose="02020603050405020304" pitchFamily="18" charset="0"/>
                <a:cs typeface="Times New Roman" panose="02020603050405020304" pitchFamily="18" charset="0"/>
              </a:rPr>
              <a:t>Predicting heavy rainfall over Hawaii in the mid-Pacific is a significant challenge for two reasons:  1) Lack of conventional data; 2) uncertainties in precipitation physics in the model.  In this study, we are using GPSRO and unconventional data to improve the model initial conditions with encouraging results.  </a:t>
            </a:r>
          </a:p>
          <a:p>
            <a:pPr marL="0" marR="0" lvl="0" indent="0" algn="just" defTabSz="914400" rtl="0" eaLnBrk="1" fontAlgn="auto" latinLnBrk="0" hangingPunct="1">
              <a:lnSpc>
                <a:spcPct val="100000"/>
              </a:lnSpc>
              <a:spcBef>
                <a:spcPts val="0"/>
              </a:spcBef>
              <a:spcAft>
                <a:spcPts val="0"/>
              </a:spcAft>
              <a:buClrTx/>
              <a:buSzTx/>
              <a:tabLst/>
              <a:defRPr/>
            </a:pPr>
            <a:endParaRPr lang="en-US" sz="2400" dirty="0">
              <a:solidFill>
                <a:srgbClr val="222222"/>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tabLst/>
              <a:defRPr/>
            </a:pPr>
            <a:r>
              <a:rPr lang="en-US" sz="2400" b="0" i="0" dirty="0">
                <a:solidFill>
                  <a:srgbClr val="222222"/>
                </a:solidFill>
                <a:effectLst/>
                <a:latin typeface="Times New Roman" panose="02020603050405020304" pitchFamily="18" charset="0"/>
                <a:cs typeface="Times New Roman" panose="02020603050405020304" pitchFamily="18" charset="0"/>
              </a:rPr>
              <a:t>In the future, we would be interested in using the Polarimetric RO observations to study the precipitation process associated with subtropical cyclones</a:t>
            </a:r>
            <a:r>
              <a:rPr lang="zh-TW" altLang="en-US" sz="2400" dirty="0">
                <a:solidFill>
                  <a:srgbClr val="222222"/>
                </a:solidFill>
                <a:latin typeface="Times New Roman" panose="02020603050405020304" pitchFamily="18" charset="0"/>
                <a:cs typeface="Times New Roman" panose="02020603050405020304" pitchFamily="18" charset="0"/>
              </a:rPr>
              <a:t> </a:t>
            </a:r>
            <a:r>
              <a:rPr lang="en-US" altLang="zh-TW" sz="2400" dirty="0">
                <a:solidFill>
                  <a:srgbClr val="222222"/>
                </a:solidFill>
                <a:latin typeface="Times New Roman" panose="02020603050405020304" pitchFamily="18" charset="0"/>
                <a:cs typeface="Times New Roman" panose="02020603050405020304" pitchFamily="18" charset="0"/>
              </a:rPr>
              <a:t>(</a:t>
            </a:r>
            <a:r>
              <a:rPr lang="en-US" altLang="zh-TW" sz="2400" b="0" i="0" dirty="0">
                <a:solidFill>
                  <a:srgbClr val="222222"/>
                </a:solidFill>
                <a:effectLst/>
                <a:latin typeface="Times New Roman" panose="02020603050405020304" pitchFamily="18" charset="0"/>
                <a:cs typeface="Times New Roman" panose="02020603050405020304" pitchFamily="18" charset="0"/>
              </a:rPr>
              <a:t>Kona storms) </a:t>
            </a:r>
            <a:r>
              <a:rPr lang="en-US" sz="2400" b="0" i="0" dirty="0">
                <a:solidFill>
                  <a:srgbClr val="222222"/>
                </a:solidFill>
                <a:effectLst/>
                <a:latin typeface="Times New Roman" panose="02020603050405020304" pitchFamily="18" charset="0"/>
                <a:cs typeface="Times New Roman" panose="02020603050405020304" pitchFamily="18" charset="0"/>
              </a:rPr>
              <a:t>as there are uncertainties in various precipitation schemes used in the model. The uncertainties affect the rainfall forecast in a maritime environment in the subtropic with relatively clean atmosphere and low concentration of ice nuclei.  In particular, it would be desirable to simulate Kona storms using different microphysics schemes during the overpass of PAZ using similar procedures as Drs. S.-Y. Chen and Bill Kuo for tropical cyclones. There are six cases available (Thanks to Ramon </a:t>
            </a:r>
            <a:r>
              <a:rPr lang="en-US" sz="2400" b="0" i="0" dirty="0" err="1">
                <a:solidFill>
                  <a:srgbClr val="222222"/>
                </a:solidFill>
                <a:effectLst/>
                <a:latin typeface="Times New Roman" panose="02020603050405020304" pitchFamily="18" charset="0"/>
                <a:cs typeface="Times New Roman" panose="02020603050405020304" pitchFamily="18" charset="0"/>
              </a:rPr>
              <a:t>Padullés</a:t>
            </a:r>
            <a:r>
              <a:rPr lang="en-US" sz="2400" b="0" i="0" dirty="0">
                <a:solidFill>
                  <a:srgbClr val="222222"/>
                </a:solidFill>
                <a:effectLst/>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tabLst/>
              <a:defRPr/>
            </a:pPr>
            <a:endParaRPr lang="en-US" sz="2400" dirty="0">
              <a:solidFill>
                <a:srgbClr val="222222"/>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tabLst/>
              <a:defRPr/>
            </a:pPr>
            <a:r>
              <a:rPr lang="en-US" sz="2400" b="0" i="0" dirty="0">
                <a:solidFill>
                  <a:srgbClr val="222222"/>
                </a:solidFill>
                <a:effectLst/>
                <a:latin typeface="Times New Roman" panose="02020603050405020304" pitchFamily="18" charset="0"/>
                <a:cs typeface="Times New Roman" panose="02020603050405020304" pitchFamily="18" charset="0"/>
              </a:rPr>
              <a:t>We are also studying orog</a:t>
            </a:r>
            <a:r>
              <a:rPr lang="en-US" sz="2400" dirty="0">
                <a:solidFill>
                  <a:srgbClr val="222222"/>
                </a:solidFill>
                <a:latin typeface="Times New Roman" panose="02020603050405020304" pitchFamily="18" charset="0"/>
                <a:cs typeface="Times New Roman" panose="02020603050405020304" pitchFamily="18" charset="0"/>
              </a:rPr>
              <a:t>rap</a:t>
            </a:r>
            <a:r>
              <a:rPr lang="en-US" sz="2400" b="0" i="0" dirty="0">
                <a:solidFill>
                  <a:srgbClr val="222222"/>
                </a:solidFill>
                <a:effectLst/>
                <a:latin typeface="Times New Roman" panose="02020603050405020304" pitchFamily="18" charset="0"/>
                <a:cs typeface="Times New Roman" panose="02020603050405020304" pitchFamily="18" charset="0"/>
              </a:rPr>
              <a:t>hic precipitation associated with Mei-Yu systems in Taiwan.  During 2022 Mei-Yu season</a:t>
            </a:r>
            <a:r>
              <a:rPr lang="en-US" sz="2400" dirty="0">
                <a:solidFill>
                  <a:srgbClr val="222222"/>
                </a:solidFill>
                <a:latin typeface="Times New Roman" panose="02020603050405020304" pitchFamily="18" charset="0"/>
                <a:cs typeface="Times New Roman" panose="02020603050405020304" pitchFamily="18" charset="0"/>
              </a:rPr>
              <a:t>s, NCAR </a:t>
            </a:r>
            <a:r>
              <a:rPr lang="en-US" sz="2400">
                <a:solidFill>
                  <a:srgbClr val="222222"/>
                </a:solidFill>
                <a:latin typeface="Times New Roman" panose="02020603050405020304" pitchFamily="18" charset="0"/>
                <a:cs typeface="Times New Roman" panose="02020603050405020304" pitchFamily="18" charset="0"/>
              </a:rPr>
              <a:t>S-Pol and </a:t>
            </a:r>
            <a:r>
              <a:rPr lang="es-ES" sz="2400">
                <a:solidFill>
                  <a:srgbClr val="222222"/>
                </a:solidFill>
                <a:latin typeface="Times New Roman" panose="02020603050405020304" pitchFamily="18" charset="0"/>
                <a:cs typeface="Times New Roman" panose="02020603050405020304" pitchFamily="18" charset="0"/>
              </a:rPr>
              <a:t>CSU </a:t>
            </a:r>
            <a:r>
              <a:rPr lang="es-ES" sz="2400" dirty="0">
                <a:solidFill>
                  <a:srgbClr val="222222"/>
                </a:solidFill>
                <a:latin typeface="Times New Roman" panose="02020603050405020304" pitchFamily="18" charset="0"/>
                <a:cs typeface="Times New Roman" panose="02020603050405020304" pitchFamily="18" charset="0"/>
              </a:rPr>
              <a:t>SEA-POL </a:t>
            </a:r>
            <a:r>
              <a:rPr lang="es-ES" sz="2400" dirty="0" err="1">
                <a:solidFill>
                  <a:srgbClr val="222222"/>
                </a:solidFill>
                <a:latin typeface="Times New Roman" panose="02020603050405020304" pitchFamily="18" charset="0"/>
                <a:cs typeface="Times New Roman" panose="02020603050405020304" pitchFamily="18" charset="0"/>
              </a:rPr>
              <a:t>radars</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were</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deployed</a:t>
            </a:r>
            <a:r>
              <a:rPr lang="es-ES" sz="2400" dirty="0">
                <a:solidFill>
                  <a:srgbClr val="222222"/>
                </a:solidFill>
                <a:latin typeface="Times New Roman" panose="02020603050405020304" pitchFamily="18" charset="0"/>
                <a:cs typeface="Times New Roman" panose="02020603050405020304" pitchFamily="18" charset="0"/>
              </a:rPr>
              <a:t> in </a:t>
            </a:r>
            <a:r>
              <a:rPr lang="es-ES" sz="2400" dirty="0" err="1">
                <a:solidFill>
                  <a:srgbClr val="222222"/>
                </a:solidFill>
                <a:latin typeface="Times New Roman" panose="02020603050405020304" pitchFamily="18" charset="0"/>
                <a:cs typeface="Times New Roman" panose="02020603050405020304" pitchFamily="18" charset="0"/>
              </a:rPr>
              <a:t>this</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moisture</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rich</a:t>
            </a:r>
            <a:r>
              <a:rPr lang="es-ES" sz="2400" dirty="0">
                <a:solidFill>
                  <a:srgbClr val="222222"/>
                </a:solidFill>
                <a:latin typeface="Times New Roman" panose="02020603050405020304" pitchFamily="18" charset="0"/>
                <a:cs typeface="Times New Roman" panose="02020603050405020304" pitchFamily="18" charset="0"/>
              </a:rPr>
              <a:t> subtropical </a:t>
            </a:r>
            <a:r>
              <a:rPr lang="es-ES" sz="2400" dirty="0" err="1">
                <a:solidFill>
                  <a:srgbClr val="222222"/>
                </a:solidFill>
                <a:latin typeface="Times New Roman" panose="02020603050405020304" pitchFamily="18" charset="0"/>
                <a:cs typeface="Times New Roman" panose="02020603050405020304" pitchFamily="18" charset="0"/>
              </a:rPr>
              <a:t>environment</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during</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the</a:t>
            </a:r>
            <a:r>
              <a:rPr lang="es-ES" sz="2400" dirty="0">
                <a:solidFill>
                  <a:srgbClr val="222222"/>
                </a:solidFill>
                <a:latin typeface="Times New Roman" panose="02020603050405020304" pitchFamily="18" charset="0"/>
                <a:cs typeface="Times New Roman" panose="02020603050405020304" pitchFamily="18" charset="0"/>
              </a:rPr>
              <a:t> PRECIP 2022 Field </a:t>
            </a:r>
            <a:r>
              <a:rPr lang="es-ES" sz="2400" dirty="0" err="1">
                <a:solidFill>
                  <a:srgbClr val="222222"/>
                </a:solidFill>
                <a:latin typeface="Times New Roman" panose="02020603050405020304" pitchFamily="18" charset="0"/>
                <a:cs typeface="Times New Roman" panose="02020603050405020304" pitchFamily="18" charset="0"/>
              </a:rPr>
              <a:t>campaign</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Similra</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to</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the</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Kona</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storm</a:t>
            </a:r>
            <a:r>
              <a:rPr lang="es-ES" sz="2400" dirty="0">
                <a:solidFill>
                  <a:srgbClr val="222222"/>
                </a:solidFill>
                <a:latin typeface="Times New Roman" panose="02020603050405020304" pitchFamily="18" charset="0"/>
                <a:cs typeface="Times New Roman" panose="02020603050405020304" pitchFamily="18" charset="0"/>
              </a:rPr>
              <a:t> cases in </a:t>
            </a:r>
            <a:r>
              <a:rPr lang="es-ES" sz="2400" dirty="0" err="1">
                <a:solidFill>
                  <a:srgbClr val="222222"/>
                </a:solidFill>
                <a:latin typeface="Times New Roman" panose="02020603050405020304" pitchFamily="18" charset="0"/>
                <a:cs typeface="Times New Roman" panose="02020603050405020304" pitchFamily="18" charset="0"/>
              </a:rPr>
              <a:t>Hawaii</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during</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the</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Mei-Yu</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season</a:t>
            </a:r>
            <a:r>
              <a:rPr lang="es-ES" sz="2400" dirty="0">
                <a:solidFill>
                  <a:srgbClr val="222222"/>
                </a:solidFill>
                <a:latin typeface="Times New Roman" panose="02020603050405020304" pitchFamily="18" charset="0"/>
                <a:cs typeface="Times New Roman" panose="02020603050405020304" pitchFamily="18" charset="0"/>
              </a:rPr>
              <a:t>, cases </a:t>
            </a:r>
            <a:r>
              <a:rPr lang="es-ES" sz="2400" dirty="0" err="1">
                <a:solidFill>
                  <a:srgbClr val="222222"/>
                </a:solidFill>
                <a:latin typeface="Times New Roman" panose="02020603050405020304" pitchFamily="18" charset="0"/>
                <a:cs typeface="Times New Roman" panose="02020603050405020304" pitchFamily="18" charset="0"/>
              </a:rPr>
              <a:t>during</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the</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overpass</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of</a:t>
            </a:r>
            <a:r>
              <a:rPr lang="es-ES" sz="2400" dirty="0">
                <a:solidFill>
                  <a:srgbClr val="222222"/>
                </a:solidFill>
                <a:latin typeface="Times New Roman" panose="02020603050405020304" pitchFamily="18" charset="0"/>
                <a:cs typeface="Times New Roman" panose="02020603050405020304" pitchFamily="18" charset="0"/>
              </a:rPr>
              <a:t> PAZ </a:t>
            </a:r>
            <a:r>
              <a:rPr lang="es-ES" sz="2400" dirty="0" err="1">
                <a:solidFill>
                  <a:srgbClr val="222222"/>
                </a:solidFill>
                <a:latin typeface="Times New Roman" panose="02020603050405020304" pitchFamily="18" charset="0"/>
                <a:cs typeface="Times New Roman" panose="02020603050405020304" pitchFamily="18" charset="0"/>
              </a:rPr>
              <a:t>over</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Taiwan</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will</a:t>
            </a:r>
            <a:r>
              <a:rPr lang="es-ES" sz="2400" dirty="0">
                <a:solidFill>
                  <a:srgbClr val="222222"/>
                </a:solidFill>
                <a:latin typeface="Times New Roman" panose="02020603050405020304" pitchFamily="18" charset="0"/>
                <a:cs typeface="Times New Roman" panose="02020603050405020304" pitchFamily="18" charset="0"/>
              </a:rPr>
              <a:t> be </a:t>
            </a:r>
            <a:r>
              <a:rPr lang="es-ES" sz="2400" dirty="0" err="1">
                <a:solidFill>
                  <a:srgbClr val="222222"/>
                </a:solidFill>
                <a:latin typeface="Times New Roman" panose="02020603050405020304" pitchFamily="18" charset="0"/>
                <a:cs typeface="Times New Roman" panose="02020603050405020304" pitchFamily="18" charset="0"/>
              </a:rPr>
              <a:t>simulated</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with</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various</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microphysics</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scheme</a:t>
            </a:r>
            <a:r>
              <a:rPr lang="es-ES" sz="2400" dirty="0">
                <a:solidFill>
                  <a:srgbClr val="222222"/>
                </a:solidFill>
                <a:latin typeface="Times New Roman" panose="02020603050405020304" pitchFamily="18" charset="0"/>
                <a:cs typeface="Times New Roman" panose="02020603050405020304" pitchFamily="18" charset="0"/>
              </a:rPr>
              <a:t>.  At </a:t>
            </a:r>
            <a:r>
              <a:rPr lang="es-ES" sz="2400" dirty="0" err="1">
                <a:solidFill>
                  <a:srgbClr val="222222"/>
                </a:solidFill>
                <a:latin typeface="Times New Roman" panose="02020603050405020304" pitchFamily="18" charset="0"/>
                <a:cs typeface="Times New Roman" panose="02020603050405020304" pitchFamily="18" charset="0"/>
              </a:rPr>
              <a:t>least</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one</a:t>
            </a:r>
            <a:r>
              <a:rPr lang="es-ES" sz="2400" dirty="0">
                <a:solidFill>
                  <a:srgbClr val="222222"/>
                </a:solidFill>
                <a:latin typeface="Times New Roman" panose="02020603050405020304" pitchFamily="18" charset="0"/>
                <a:cs typeface="Times New Roman" panose="02020603050405020304" pitchFamily="18" charset="0"/>
              </a:rPr>
              <a:t> case </a:t>
            </a:r>
            <a:r>
              <a:rPr lang="es-ES" sz="2400" dirty="0" err="1">
                <a:solidFill>
                  <a:srgbClr val="222222"/>
                </a:solidFill>
                <a:latin typeface="Times New Roman" panose="02020603050405020304" pitchFamily="18" charset="0"/>
                <a:cs typeface="Times New Roman" panose="02020603050405020304" pitchFamily="18" charset="0"/>
              </a:rPr>
              <a:t>is</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available</a:t>
            </a:r>
            <a:r>
              <a:rPr lang="es-ES" sz="2400" dirty="0">
                <a:solidFill>
                  <a:srgbClr val="222222"/>
                </a:solidFill>
                <a:latin typeface="Times New Roman" panose="02020603050405020304" pitchFamily="18" charset="0"/>
                <a:cs typeface="Times New Roman" panose="02020603050405020304" pitchFamily="18" charset="0"/>
              </a:rPr>
              <a:t> and hope more cases in </a:t>
            </a:r>
            <a:r>
              <a:rPr lang="es-ES" sz="2400" dirty="0" err="1">
                <a:solidFill>
                  <a:srgbClr val="222222"/>
                </a:solidFill>
                <a:latin typeface="Times New Roman" panose="02020603050405020304" pitchFamily="18" charset="0"/>
                <a:cs typeface="Times New Roman" panose="02020603050405020304" pitchFamily="18" charset="0"/>
              </a:rPr>
              <a:t>the</a:t>
            </a:r>
            <a:r>
              <a:rPr lang="es-ES" sz="2400" dirty="0">
                <a:solidFill>
                  <a:srgbClr val="222222"/>
                </a:solidFill>
                <a:latin typeface="Times New Roman" panose="02020603050405020304" pitchFamily="18" charset="0"/>
                <a:cs typeface="Times New Roman" panose="02020603050405020304" pitchFamily="18" charset="0"/>
              </a:rPr>
              <a:t> future.</a:t>
            </a:r>
          </a:p>
          <a:p>
            <a:pPr marL="0" marR="0" lvl="0" indent="0" algn="just" defTabSz="914400" rtl="0" eaLnBrk="1" fontAlgn="auto" latinLnBrk="0" hangingPunct="1">
              <a:lnSpc>
                <a:spcPct val="100000"/>
              </a:lnSpc>
              <a:spcBef>
                <a:spcPts val="0"/>
              </a:spcBef>
              <a:spcAft>
                <a:spcPts val="0"/>
              </a:spcAft>
              <a:buClrTx/>
              <a:buSzTx/>
              <a:tabLst/>
              <a:defRPr/>
            </a:pPr>
            <a:endParaRPr lang="es-ES" sz="2400" dirty="0">
              <a:solidFill>
                <a:srgbClr val="222222"/>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tabLst/>
              <a:defRPr/>
            </a:pPr>
            <a:r>
              <a:rPr lang="es-ES" sz="2400" dirty="0" err="1">
                <a:solidFill>
                  <a:srgbClr val="222222"/>
                </a:solidFill>
                <a:latin typeface="Times New Roman" panose="02020603050405020304" pitchFamily="18" charset="0"/>
                <a:cs typeface="Times New Roman" panose="02020603050405020304" pitchFamily="18" charset="0"/>
              </a:rPr>
              <a:t>We</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also</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will</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extend</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our</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work</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to</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other</a:t>
            </a:r>
            <a:r>
              <a:rPr lang="es-ES" sz="2400" dirty="0">
                <a:solidFill>
                  <a:srgbClr val="222222"/>
                </a:solidFill>
                <a:latin typeface="Times New Roman" panose="02020603050405020304" pitchFamily="18" charset="0"/>
                <a:cs typeface="Times New Roman" panose="02020603050405020304" pitchFamily="18" charset="0"/>
              </a:rPr>
              <a:t> West </a:t>
            </a:r>
            <a:r>
              <a:rPr lang="es-ES" sz="2400" dirty="0" err="1">
                <a:solidFill>
                  <a:srgbClr val="222222"/>
                </a:solidFill>
                <a:latin typeface="Times New Roman" panose="02020603050405020304" pitchFamily="18" charset="0"/>
                <a:cs typeface="Times New Roman" panose="02020603050405020304" pitchFamily="18" charset="0"/>
              </a:rPr>
              <a:t>Pacific</a:t>
            </a:r>
            <a:r>
              <a:rPr lang="es-ES" sz="2400" dirty="0">
                <a:solidFill>
                  <a:srgbClr val="222222"/>
                </a:solidFill>
                <a:latin typeface="Times New Roman" panose="02020603050405020304" pitchFamily="18" charset="0"/>
                <a:cs typeface="Times New Roman" panose="02020603050405020304" pitchFamily="18" charset="0"/>
              </a:rPr>
              <a:t> </a:t>
            </a:r>
            <a:r>
              <a:rPr lang="es-ES" sz="2400" dirty="0" err="1">
                <a:solidFill>
                  <a:srgbClr val="222222"/>
                </a:solidFill>
                <a:latin typeface="Times New Roman" panose="02020603050405020304" pitchFamily="18" charset="0"/>
                <a:cs typeface="Times New Roman" panose="02020603050405020304" pitchFamily="18" charset="0"/>
              </a:rPr>
              <a:t>Islands</a:t>
            </a:r>
            <a:r>
              <a:rPr lang="es-ES" sz="2400" dirty="0">
                <a:solidFill>
                  <a:srgbClr val="222222"/>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399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8E52-36FB-9CF9-17DE-3D4FA6632037}"/>
              </a:ext>
            </a:extLst>
          </p:cNvPr>
          <p:cNvSpPr>
            <a:spLocks noGrp="1"/>
          </p:cNvSpPr>
          <p:nvPr>
            <p:ph type="title"/>
          </p:nvPr>
        </p:nvSpPr>
        <p:spPr>
          <a:xfrm>
            <a:off x="1118795" y="609600"/>
            <a:ext cx="7517207" cy="3123304"/>
          </a:xfrm>
        </p:spPr>
        <p:txBody>
          <a:bodyPr>
            <a:normAutofit/>
          </a:bodyPr>
          <a:lstStyle/>
          <a:p>
            <a:r>
              <a:rPr lang="en-US" sz="7200" dirty="0"/>
              <a:t>Thank You!!</a:t>
            </a:r>
          </a:p>
        </p:txBody>
      </p:sp>
      <p:sp>
        <p:nvSpPr>
          <p:cNvPr id="3" name="Picture Placeholder 2">
            <a:extLst>
              <a:ext uri="{FF2B5EF4-FFF2-40B4-BE49-F238E27FC236}">
                <a16:creationId xmlns:a16="http://schemas.microsoft.com/office/drawing/2014/main" id="{EC9C021E-C0CF-2CFF-DB1D-8A02F4F09F39}"/>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C96B7DFC-4A11-79EA-7BB3-D3BE3915871D}"/>
              </a:ext>
            </a:extLst>
          </p:cNvPr>
          <p:cNvSpPr>
            <a:spLocks noGrp="1"/>
          </p:cNvSpPr>
          <p:nvPr>
            <p:ph type="body" idx="1"/>
          </p:nvPr>
        </p:nvSpPr>
        <p:spPr/>
        <p:txBody>
          <a:bodyPr/>
          <a:lstStyle/>
          <a:p>
            <a:endParaRPr lang="en-US"/>
          </a:p>
        </p:txBody>
      </p:sp>
      <p:sp>
        <p:nvSpPr>
          <p:cNvPr id="5" name="Picture Placeholder 4">
            <a:extLst>
              <a:ext uri="{FF2B5EF4-FFF2-40B4-BE49-F238E27FC236}">
                <a16:creationId xmlns:a16="http://schemas.microsoft.com/office/drawing/2014/main" id="{04E9F6A4-090B-A9B9-CC80-C86A1A2A6C66}"/>
              </a:ext>
            </a:extLst>
          </p:cNvPr>
          <p:cNvSpPr>
            <a:spLocks noGrp="1"/>
          </p:cNvSpPr>
          <p:nvPr>
            <p:ph type="pic" idx="3"/>
          </p:nvPr>
        </p:nvSpPr>
        <p:spPr/>
        <p:txBody>
          <a:bodyPr/>
          <a:lstStyle/>
          <a:p>
            <a:endParaRPr lang="en-US"/>
          </a:p>
        </p:txBody>
      </p:sp>
    </p:spTree>
    <p:extLst>
      <p:ext uri="{BB962C8B-B14F-4D97-AF65-F5344CB8AC3E}">
        <p14:creationId xmlns:p14="http://schemas.microsoft.com/office/powerpoint/2010/main" val="917484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33B57D-BB13-02E6-F919-FF060D9433FF}"/>
              </a:ext>
            </a:extLst>
          </p:cNvPr>
          <p:cNvSpPr>
            <a:spLocks noGrp="1"/>
          </p:cNvSpPr>
          <p:nvPr>
            <p:ph type="title"/>
          </p:nvPr>
        </p:nvSpPr>
        <p:spPr>
          <a:xfrm>
            <a:off x="838200" y="365125"/>
            <a:ext cx="10515600" cy="455757"/>
          </a:xfrm>
        </p:spPr>
        <p:txBody>
          <a:bodyPr>
            <a:normAutofit fontScale="90000"/>
          </a:bodyPr>
          <a:lstStyle/>
          <a:p>
            <a:r>
              <a:rPr lang="en-US" sz="2800" dirty="0"/>
              <a:t>References</a:t>
            </a:r>
          </a:p>
        </p:txBody>
      </p:sp>
      <p:sp>
        <p:nvSpPr>
          <p:cNvPr id="8" name="TextBox 7">
            <a:extLst>
              <a:ext uri="{FF2B5EF4-FFF2-40B4-BE49-F238E27FC236}">
                <a16:creationId xmlns:a16="http://schemas.microsoft.com/office/drawing/2014/main" id="{3AAD69B1-CD0F-FD71-D814-52A7C0354AEA}"/>
              </a:ext>
            </a:extLst>
          </p:cNvPr>
          <p:cNvSpPr txBox="1"/>
          <p:nvPr/>
        </p:nvSpPr>
        <p:spPr>
          <a:xfrm>
            <a:off x="374072" y="820882"/>
            <a:ext cx="11461171" cy="6362511"/>
          </a:xfrm>
          <a:prstGeom prst="rect">
            <a:avLst/>
          </a:prstGeom>
          <a:noFill/>
        </p:spPr>
        <p:txBody>
          <a:bodyPr wrap="square">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Carlis</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L., Y.-L. Chen, and V. Morris, 2010: Numerical simulations of island-scale airflow and the Maui vortex during summer trade-wind conditions.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 Wea. Rev</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2706-2736.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t>Chen, S-.Y, Y.-H. Kuo, and C.-Y. Huang; 2020: The impact of GPS RO data on the prediction of tropical cyclogenesis using a nonlocal observation </a:t>
            </a:r>
            <a:r>
              <a:rPr lang="en-US" sz="1400" dirty="0" err="1"/>
              <a:t>perator</a:t>
            </a:r>
            <a:r>
              <a:rPr lang="en-US" sz="1400" dirty="0"/>
              <a:t>: An Initial Assessment. </a:t>
            </a:r>
            <a:r>
              <a:rPr kumimoji="0" lang="en-US" sz="1350" b="0" i="1" u="sng"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Mon. Wea. Rev.</a:t>
            </a:r>
            <a:r>
              <a:rPr kumimoji="0" lang="en-US" sz="13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35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148</a:t>
            </a:r>
            <a:r>
              <a:rPr kumimoji="0" lang="en-US" sz="13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2701-2717. </a:t>
            </a:r>
            <a:endParaRPr lang="en-US" sz="11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Hitzl</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Y.-L. Chen and F. Hsiao, 2020: Wintertime easterly and southeasterly airflow in the '</a:t>
            </a: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Alenuihaha</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Channel,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 Wea. Rev.</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148</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1337-1362. </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Hsiao, F., Y.-L. Chen, and D. E. </a:t>
            </a: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Hitzl</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2020: Heavy Rainfall Events over Central Oahu under Weak Wind Conditions during Seasonal Transitions,</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Wea. Rev.</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148</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4117-4141. (</a:t>
            </a:r>
            <a:r>
              <a:rPr lang="en-US" sz="135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DOI: 10.1175/MWR-D-19-0358.1</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SOEST 11404</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 C.-C., Y.-L. Chen, S.-Y. Chen, Y.-H. Kuo and P.-L. Lin, 2017: Impacts of including rain evaporative cooling in the initial conditions on the prediction of a coastal heavy rainfall event during </a:t>
            </a: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TiMREX</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 Wea. Rev.</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253-277 (</a:t>
            </a:r>
            <a:r>
              <a:rPr lang="en-US" sz="135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pdf file</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Hitzl</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Y.-L. Chen and H.V. Nguyen, 2014: Numerical simulations and observations of airflow through the '</a:t>
            </a: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Alenuihaha</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Channel, Hawaii.</a:t>
            </a:r>
            <a:r>
              <a:rPr lang="en-US" sz="1350"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 Wea. Rev.</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142</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4696-4718</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Nguyen, H. V., Y.-L. Chen, and F. Fujioka, 2010: Numerical Simulations of island effects on airflow and weather during the summer over the Island of Oahu.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 Wea. Rev.</a:t>
            </a:r>
            <a:r>
              <a:rPr lang="en-US" sz="1350" kern="0" dirty="0">
                <a:solidFill>
                  <a:srgbClr val="000000"/>
                </a:solidFill>
                <a:effectLst/>
                <a:latin typeface="TmsRmn 10"/>
                <a:ea typeface="Times New Roman" panose="02020603050405020304" pitchFamily="18" charset="0"/>
                <a:cs typeface="Times New Roman" panose="02020603050405020304" pitchFamily="18" charset="0"/>
              </a:rPr>
              <a:t> </a:t>
            </a:r>
            <a:r>
              <a:rPr lang="en-US" sz="1350" b="1" kern="0" dirty="0">
                <a:solidFill>
                  <a:srgbClr val="000000"/>
                </a:solidFill>
                <a:effectLst/>
                <a:latin typeface="TmsRmn 10"/>
                <a:ea typeface="Times New Roman" panose="02020603050405020304" pitchFamily="18" charset="0"/>
                <a:cs typeface="Times New Roman" panose="02020603050405020304" pitchFamily="18" charset="0"/>
              </a:rPr>
              <a:t>138</a:t>
            </a:r>
            <a:r>
              <a:rPr lang="en-US" sz="1350" kern="0" dirty="0">
                <a:solidFill>
                  <a:srgbClr val="000000"/>
                </a:solidFill>
                <a:effectLst/>
                <a:latin typeface="TmsRmn 10"/>
                <a:ea typeface="Times New Roman" panose="02020603050405020304" pitchFamily="18" charset="0"/>
                <a:cs typeface="Times New Roman" panose="02020603050405020304" pitchFamily="18" charset="0"/>
              </a:rPr>
              <a:t>, 2253</a:t>
            </a:r>
            <a:r>
              <a:rPr lang="en-US" sz="1350" kern="0" dirty="0">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a:t>
            </a:r>
            <a:r>
              <a:rPr lang="en-US" sz="1350" kern="0" dirty="0">
                <a:solidFill>
                  <a:srgbClr val="000000"/>
                </a:solidFill>
                <a:effectLst/>
                <a:latin typeface="TmsRmn 10"/>
                <a:ea typeface="Times New Roman" panose="02020603050405020304" pitchFamily="18" charset="0"/>
                <a:cs typeface="Times New Roman" panose="02020603050405020304" pitchFamily="18" charset="0"/>
              </a:rPr>
              <a:t>2280.</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pdf file</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Yang, Y., Y.-L. Chen, and F. M. Fujioka, 2005: Numerical simulations of the island-induced circulation over the island of Hawaii during </a:t>
            </a: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HaRP</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 Wea. Rev.</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133</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3693-3713. (</a:t>
            </a:r>
            <a:r>
              <a:rPr lang="en-US" sz="135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pdf file</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Zhang, Y., Y.-L. Chen, and K. Kodama, 2005: Validation of the coupled NCEP Mesoscale Spectral Model and an advanced Land Surface Model over the Hawaiian Islands. Part II: A high wind event.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Wea. Forecasting</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873-895.</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Zhang, Y., Y.-L. Chen, S.-Y. Hong, H.-M. H. </a:t>
            </a:r>
            <a:r>
              <a:rPr lang="en-US" sz="135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Juang</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K. Kodama, 2005: Validation of the coupled NCEP Mesoscale Spectral Model and an advanced Land Surface Model over the Hawaiian Islands. Part I: Summer trade wind conditions and a heavy rainfall event.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Wea. Forecasting</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847-872.</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Zhang, Y., Y.-L. Chen, T. A. Schroeder, and K. Kodama, 2005: Numerical simulations of sea breeze circulations over northwest Hawaii. </a:t>
            </a:r>
            <a:r>
              <a:rPr lang="en-US" sz="1350" i="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Wea. Forecasting</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827-846.</a:t>
            </a: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100" kern="1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PMingLiU" panose="02020500000000000000" pitchFamily="18" charset="-120"/>
                <a:cs typeface="Times New Roman" panose="02020603050405020304" pitchFamily="18" charset="0"/>
              </a:rPr>
              <a:t> </a:t>
            </a:r>
          </a:p>
        </p:txBody>
      </p:sp>
    </p:spTree>
    <p:extLst>
      <p:ext uri="{BB962C8B-B14F-4D97-AF65-F5344CB8AC3E}">
        <p14:creationId xmlns:p14="http://schemas.microsoft.com/office/powerpoint/2010/main" val="3179384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92" y="70336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82" name="Google Shape;82;p16"/>
          <p:cNvSpPr txBox="1"/>
          <p:nvPr/>
        </p:nvSpPr>
        <p:spPr>
          <a:xfrm>
            <a:off x="769460" y="1241407"/>
            <a:ext cx="4194800" cy="584735"/>
          </a:xfrm>
          <a:prstGeom prst="rect">
            <a:avLst/>
          </a:prstGeom>
          <a:noFill/>
          <a:ln>
            <a:noFill/>
          </a:ln>
        </p:spPr>
        <p:txBody>
          <a:bodyPr spcFirstLastPara="1" wrap="square" lIns="91433" tIns="45700" rIns="91433" bIns="45700" anchor="t" anchorCtr="0">
            <a:spAutoFit/>
          </a:bodyPr>
          <a:lstStyle/>
          <a:p>
            <a:r>
              <a:rPr lang="en-US" sz="3200" b="1" dirty="0">
                <a:solidFill>
                  <a:schemeClr val="dk1"/>
                </a:solidFill>
                <a:latin typeface="Palatino Linotype"/>
                <a:ea typeface="Palatino Linotype"/>
                <a:cs typeface="Palatino Linotype"/>
                <a:sym typeface="Palatino Linotype"/>
              </a:rPr>
              <a:t>Kona Low (2021)</a:t>
            </a:r>
            <a:endParaRPr sz="3200" b="1"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69;p15"/>
          <p:cNvSpPr txBox="1"/>
          <p:nvPr/>
        </p:nvSpPr>
        <p:spPr>
          <a:xfrm>
            <a:off x="505746" y="1482152"/>
            <a:ext cx="11813458"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12" name="Google Shape;82;p16"/>
          <p:cNvSpPr txBox="1"/>
          <p:nvPr/>
        </p:nvSpPr>
        <p:spPr>
          <a:xfrm>
            <a:off x="5055968" y="218745"/>
            <a:ext cx="4194800" cy="584735"/>
          </a:xfrm>
          <a:prstGeom prst="rect">
            <a:avLst/>
          </a:prstGeom>
          <a:noFill/>
          <a:ln>
            <a:noFill/>
          </a:ln>
        </p:spPr>
        <p:txBody>
          <a:bodyPr spcFirstLastPara="1" wrap="square" lIns="91433" tIns="45700" rIns="91433" bIns="45700" anchor="t" anchorCtr="0">
            <a:spAutoFit/>
          </a:bodyPr>
          <a:lstStyle/>
          <a:p>
            <a:pPr algn="ctr"/>
            <a:r>
              <a:rPr lang="en-US" sz="3200" b="1" dirty="0">
                <a:solidFill>
                  <a:schemeClr val="dk1"/>
                </a:solidFill>
                <a:latin typeface="Palatino Linotype"/>
                <a:ea typeface="Palatino Linotype"/>
                <a:cs typeface="Palatino Linotype"/>
                <a:sym typeface="Palatino Linotype"/>
              </a:rPr>
              <a:t>INTRODUCTION</a:t>
            </a:r>
            <a:endParaRPr sz="3200" b="1" dirty="0">
              <a:solidFill>
                <a:schemeClr val="dk1"/>
              </a:solidFill>
              <a:latin typeface="Palatino Linotype"/>
              <a:ea typeface="Palatino Linotype"/>
              <a:cs typeface="Palatino Linotype"/>
              <a:sym typeface="Palatino Linotype"/>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1786" y="0"/>
            <a:ext cx="1022227" cy="1022227"/>
          </a:xfrm>
          <a:prstGeom prst="rect">
            <a:avLst/>
          </a:prstGeom>
        </p:spPr>
      </p:pic>
      <p:sp>
        <p:nvSpPr>
          <p:cNvPr id="2" name="Rectangle 1"/>
          <p:cNvSpPr/>
          <p:nvPr/>
        </p:nvSpPr>
        <p:spPr>
          <a:xfrm>
            <a:off x="623453" y="2151562"/>
            <a:ext cx="4653397" cy="3539430"/>
          </a:xfrm>
          <a:prstGeom prst="rect">
            <a:avLst/>
          </a:prstGeom>
        </p:spPr>
        <p:txBody>
          <a:bodyPr wrap="square">
            <a:spAutoFit/>
          </a:bodyPr>
          <a:lstStyle/>
          <a:p>
            <a:pPr marL="457200" indent="-457200" algn="just">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A strong Kona low developed northwest of the main Hawaiian Islands </a:t>
            </a:r>
          </a:p>
          <a:p>
            <a:pPr marL="457200" indent="-457200" algn="just">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Produced heavy rainfall and strong winds over many areas of the state</a:t>
            </a:r>
          </a:p>
        </p:txBody>
      </p:sp>
      <p:pic>
        <p:nvPicPr>
          <p:cNvPr id="10" name="Picture 9" descr="A map of the united states&#10;&#10;Description automatically generated with low confidence">
            <a:extLst>
              <a:ext uri="{FF2B5EF4-FFF2-40B4-BE49-F238E27FC236}">
                <a16:creationId xmlns:a16="http://schemas.microsoft.com/office/drawing/2014/main" id="{7380A936-C997-0771-84E4-FD259759C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006" y="1113318"/>
            <a:ext cx="6677025" cy="4293177"/>
          </a:xfrm>
          <a:prstGeom prst="rect">
            <a:avLst/>
          </a:prstGeom>
        </p:spPr>
      </p:pic>
      <p:sp>
        <p:nvSpPr>
          <p:cNvPr id="16" name="TextBox 15">
            <a:extLst>
              <a:ext uri="{FF2B5EF4-FFF2-40B4-BE49-F238E27FC236}">
                <a16:creationId xmlns:a16="http://schemas.microsoft.com/office/drawing/2014/main" id="{D75AFB87-9DE6-FBC0-D750-1875775DBB7D}"/>
              </a:ext>
            </a:extLst>
          </p:cNvPr>
          <p:cNvSpPr txBox="1"/>
          <p:nvPr/>
        </p:nvSpPr>
        <p:spPr>
          <a:xfrm>
            <a:off x="6040123" y="5508302"/>
            <a:ext cx="6253162" cy="923330"/>
          </a:xfrm>
          <a:prstGeom prst="rect">
            <a:avLst/>
          </a:prstGeom>
          <a:noFill/>
        </p:spPr>
        <p:txBody>
          <a:bodyPr wrap="square">
            <a:spAutoFit/>
          </a:bodyPr>
          <a:lstStyle/>
          <a:p>
            <a:pPr algn="ctr"/>
            <a:r>
              <a:rPr lang="en-GB" b="1" i="0" dirty="0">
                <a:solidFill>
                  <a:srgbClr val="000000"/>
                </a:solidFill>
                <a:effectLst/>
                <a:latin typeface="Arial" panose="020B0604020202020204" pitchFamily="34" charset="0"/>
              </a:rPr>
              <a:t>The image above displays the total precipitable water (TPW) on December 6, 2021 at 9:00 AM HST (1900UTC)</a:t>
            </a:r>
            <a:br>
              <a:rPr lang="en-GB" b="1" i="0" dirty="0">
                <a:solidFill>
                  <a:srgbClr val="000000"/>
                </a:solidFill>
                <a:effectLst/>
                <a:latin typeface="Arial" panose="020B0604020202020204" pitchFamily="34" charset="0"/>
              </a:rPr>
            </a:br>
            <a:r>
              <a:rPr lang="en-GB" b="1" i="0" dirty="0">
                <a:solidFill>
                  <a:srgbClr val="000000"/>
                </a:solidFill>
                <a:effectLst/>
                <a:latin typeface="Arial" panose="020B0604020202020204" pitchFamily="34" charset="0"/>
              </a:rPr>
              <a:t> </a:t>
            </a:r>
            <a:r>
              <a:rPr lang="en-US" b="1" i="1" dirty="0">
                <a:solidFill>
                  <a:srgbClr val="000000"/>
                </a:solidFill>
                <a:effectLst/>
                <a:latin typeface="inherit"/>
              </a:rPr>
              <a:t>(Image from NESDIS)</a:t>
            </a:r>
            <a:endParaRPr lang="en-US" dirty="0"/>
          </a:p>
        </p:txBody>
      </p:sp>
      <p:sp>
        <p:nvSpPr>
          <p:cNvPr id="18" name="Slide Number Placeholder 17">
            <a:extLst>
              <a:ext uri="{FF2B5EF4-FFF2-40B4-BE49-F238E27FC236}">
                <a16:creationId xmlns:a16="http://schemas.microsoft.com/office/drawing/2014/main" id="{137051FD-1E73-D020-20EA-CADEBD218DF6}"/>
              </a:ext>
            </a:extLst>
          </p:cNvPr>
          <p:cNvSpPr>
            <a:spLocks noGrp="1"/>
          </p:cNvSpPr>
          <p:nvPr>
            <p:ph type="sldNum" idx="12"/>
          </p:nvPr>
        </p:nvSpPr>
        <p:spPr>
          <a:xfrm>
            <a:off x="9448800" y="6431632"/>
            <a:ext cx="2743200" cy="365200"/>
          </a:xfrm>
        </p:spPr>
        <p:txBody>
          <a:bodyPr/>
          <a:lstStyle/>
          <a:p>
            <a:fld id="{00000000-1234-1234-1234-123412341234}" type="slidenum">
              <a:rPr lang="en" smtClean="0"/>
              <a:pPr/>
              <a:t>3</a:t>
            </a:fld>
            <a:endParaRPr lang="en" dirty="0"/>
          </a:p>
        </p:txBody>
      </p:sp>
    </p:spTree>
    <p:extLst>
      <p:ext uri="{BB962C8B-B14F-4D97-AF65-F5344CB8AC3E}">
        <p14:creationId xmlns:p14="http://schemas.microsoft.com/office/powerpoint/2010/main" val="2797647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91" y="501218"/>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82" name="Google Shape;82;p16"/>
          <p:cNvSpPr txBox="1"/>
          <p:nvPr/>
        </p:nvSpPr>
        <p:spPr>
          <a:xfrm>
            <a:off x="623453" y="898226"/>
            <a:ext cx="4194800" cy="584735"/>
          </a:xfrm>
          <a:prstGeom prst="rect">
            <a:avLst/>
          </a:prstGeom>
          <a:noFill/>
          <a:ln>
            <a:noFill/>
          </a:ln>
        </p:spPr>
        <p:txBody>
          <a:bodyPr spcFirstLastPara="1" wrap="square" lIns="91433" tIns="45700" rIns="91433" bIns="45700" anchor="t" anchorCtr="0">
            <a:spAutoFit/>
          </a:bodyPr>
          <a:lstStyle/>
          <a:p>
            <a:r>
              <a:rPr lang="en-US" sz="3200" b="1" dirty="0">
                <a:solidFill>
                  <a:schemeClr val="dk1"/>
                </a:solidFill>
                <a:latin typeface="Palatino Linotype"/>
                <a:ea typeface="Palatino Linotype"/>
                <a:cs typeface="Palatino Linotype"/>
                <a:sym typeface="Palatino Linotype"/>
              </a:rPr>
              <a:t>Kona Low (2021)</a:t>
            </a:r>
            <a:endParaRPr sz="3200" b="1"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69;p15"/>
          <p:cNvSpPr txBox="1"/>
          <p:nvPr/>
        </p:nvSpPr>
        <p:spPr>
          <a:xfrm>
            <a:off x="527658" y="1037206"/>
            <a:ext cx="11813458"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12" name="Google Shape;82;p16"/>
          <p:cNvSpPr txBox="1"/>
          <p:nvPr/>
        </p:nvSpPr>
        <p:spPr>
          <a:xfrm>
            <a:off x="3998693" y="131575"/>
            <a:ext cx="4194800" cy="584735"/>
          </a:xfrm>
          <a:prstGeom prst="rect">
            <a:avLst/>
          </a:prstGeom>
          <a:noFill/>
          <a:ln>
            <a:noFill/>
          </a:ln>
        </p:spPr>
        <p:txBody>
          <a:bodyPr spcFirstLastPara="1" wrap="square" lIns="91433" tIns="45700" rIns="91433" bIns="45700" anchor="t" anchorCtr="0">
            <a:spAutoFit/>
          </a:bodyPr>
          <a:lstStyle/>
          <a:p>
            <a:pPr algn="ctr"/>
            <a:r>
              <a:rPr lang="en-US" sz="3200" b="1" dirty="0">
                <a:solidFill>
                  <a:schemeClr val="dk1"/>
                </a:solidFill>
                <a:latin typeface="Palatino Linotype"/>
                <a:ea typeface="Palatino Linotype"/>
                <a:cs typeface="Palatino Linotype"/>
                <a:sym typeface="Palatino Linotype"/>
              </a:rPr>
              <a:t>INTRODUCTION</a:t>
            </a:r>
            <a:endParaRPr sz="3200" b="1" dirty="0">
              <a:solidFill>
                <a:schemeClr val="dk1"/>
              </a:solidFill>
              <a:latin typeface="Palatino Linotype"/>
              <a:ea typeface="Palatino Linotype"/>
              <a:cs typeface="Palatino Linotype"/>
              <a:sym typeface="Palatino Linotype"/>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9851" y="-16773"/>
            <a:ext cx="827924" cy="827924"/>
          </a:xfrm>
          <a:prstGeom prst="rect">
            <a:avLst/>
          </a:prstGeom>
        </p:spPr>
      </p:pic>
      <p:sp>
        <p:nvSpPr>
          <p:cNvPr id="2" name="Rectangle 1"/>
          <p:cNvSpPr/>
          <p:nvPr/>
        </p:nvSpPr>
        <p:spPr>
          <a:xfrm>
            <a:off x="635304" y="1712779"/>
            <a:ext cx="10921392" cy="4031873"/>
          </a:xfrm>
          <a:prstGeom prst="rect">
            <a:avLst/>
          </a:prstGeom>
        </p:spPr>
        <p:txBody>
          <a:bodyPr wrap="square">
            <a:spAutoFit/>
          </a:bodyPr>
          <a:lstStyle/>
          <a:p>
            <a:pPr marL="457200" indent="-457200" algn="just">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The main rain band hit the Big Island first on Sunday, December 5, then shifted slowly westward across the island chain over the next two days. </a:t>
            </a:r>
          </a:p>
          <a:p>
            <a:pPr marL="457200" indent="-457200" algn="just">
              <a:buFont typeface="Arial" panose="020B0604020202020204" pitchFamily="34" charset="0"/>
              <a:buChar char="•"/>
            </a:pPr>
            <a:endParaRPr lang="en-US" sz="3200" dirty="0">
              <a:solidFill>
                <a:srgbClr val="00000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Rainfall totals were greatest over the southeastern flank of the Big Island, the south- and west-facing slopes of Haleakala, and most of Oahu, with the peak day of rainfall occurring on December 6</a:t>
            </a:r>
            <a:endParaRPr lang="en-US" sz="3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DA3CFCE-F20D-EE9B-C827-82C128EBB384}"/>
              </a:ext>
            </a:extLst>
          </p:cNvPr>
          <p:cNvSpPr>
            <a:spLocks noGrp="1"/>
          </p:cNvSpPr>
          <p:nvPr>
            <p:ph type="sldNum" idx="12"/>
          </p:nvPr>
        </p:nvSpPr>
        <p:spPr>
          <a:xfrm>
            <a:off x="9414575" y="6492800"/>
            <a:ext cx="2743200" cy="365200"/>
          </a:xfrm>
        </p:spPr>
        <p:txBody>
          <a:bodyPr/>
          <a:lstStyle/>
          <a:p>
            <a:fld id="{00000000-1234-1234-1234-123412341234}" type="slidenum">
              <a:rPr lang="en" smtClean="0"/>
              <a:pPr/>
              <a:t>4</a:t>
            </a:fld>
            <a:endParaRPr lang="en"/>
          </a:p>
        </p:txBody>
      </p:sp>
    </p:spTree>
    <p:extLst>
      <p:ext uri="{BB962C8B-B14F-4D97-AF65-F5344CB8AC3E}">
        <p14:creationId xmlns:p14="http://schemas.microsoft.com/office/powerpoint/2010/main" val="1950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7C25-E70C-08DF-4FAE-3D16BF4238BD}"/>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CB47B766-342B-F775-BC6E-DA33FB8FA5C7}"/>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347CCAEC-09A9-CCCE-AA09-893BC8D4FFDF}"/>
              </a:ext>
            </a:extLst>
          </p:cNvPr>
          <p:cNvSpPr>
            <a:spLocks noGrp="1"/>
          </p:cNvSpPr>
          <p:nvPr>
            <p:ph type="body" idx="1"/>
          </p:nvPr>
        </p:nvSpPr>
        <p:spPr>
          <a:xfrm>
            <a:off x="862445" y="363682"/>
            <a:ext cx="10941628" cy="6681354"/>
          </a:xfrm>
        </p:spPr>
        <p:txBody>
          <a:bodyPr>
            <a:normAutofit/>
          </a:bodyPr>
          <a:lstStyle/>
          <a:p>
            <a:pPr marL="0" marR="0" lvl="0" indent="0" algn="l" defTabSz="914400" rtl="0" eaLnBrk="1" fontAlgn="auto" latinLnBrk="0" hangingPunct="1">
              <a:lnSpc>
                <a:spcPct val="107000"/>
              </a:lnSpc>
              <a:spcBef>
                <a:spcPts val="0"/>
              </a:spcBef>
              <a:spcAft>
                <a:spcPts val="800"/>
              </a:spcAft>
              <a:buClrTx/>
              <a:buSzTx/>
              <a:tabLst/>
              <a:defRPr/>
            </a:pPr>
            <a:r>
              <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We have set up high-resolution island-scale domains (~ 1 km) nested in the regional domains with scale control data assimilation using all unconventional data including COSMIC-2 data (Tu et al., 2017, MWR, 145, 253-277. DOI: </a:t>
            </a:r>
            <a:r>
              <a:rPr kumimoji="0" lang="en-US" sz="2400" b="0" i="0" u="sng" strike="noStrike" kern="100" cap="none" spc="0" normalizeH="0" baseline="0" noProof="0" dirty="0">
                <a:ln>
                  <a:noFill/>
                </a:ln>
                <a:solidFill>
                  <a:srgbClr val="0563C1"/>
                </a:solidFill>
                <a:effectLst/>
                <a:uLnTx/>
                <a:uFillTx/>
                <a:latin typeface="Times New Roman" panose="02020603050405020304" pitchFamily="18" charset="0"/>
                <a:ea typeface="PMingLiU" panose="02020500000000000000" pitchFamily="18" charset="-120"/>
                <a:cs typeface="Times New Roman" panose="02020603050405020304" pitchFamily="18" charset="0"/>
                <a:hlinkClick r:id="rId2"/>
              </a:rPr>
              <a:t>https://doi.org/10.1175/MWR-D-16-0224.1</a:t>
            </a:r>
            <a:r>
              <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  </a:t>
            </a:r>
            <a:endParaRPr lang="en-US" sz="2400" kern="100" dirty="0">
              <a:solidFill>
                <a:prstClr val="black"/>
              </a:solidFill>
              <a:latin typeface="Times New Roman" panose="02020603050405020304" pitchFamily="18" charset="0"/>
              <a:ea typeface="PMingLiU" panose="02020500000000000000" pitchFamily="18" charset="-12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tabLst/>
              <a:defRPr/>
            </a:pPr>
            <a:r>
              <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In this study, in collaboration with UCAR, we would like to update the data assimilation scheme for all </a:t>
            </a:r>
            <a:r>
              <a:rPr kumimoji="0" lang="en-US" sz="2400" b="0" i="0" u="none" strike="noStrike" kern="100" cap="none" spc="0" normalizeH="0" baseline="0" noProof="0" dirty="0" err="1">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PacIOOS</a:t>
            </a:r>
            <a:r>
              <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 domains by applying updated non-local operator for COSMIC-2 data (Chen et al., 2020). Our real-time model output will be evaluated by NWS forecasters in operational settings.</a:t>
            </a:r>
            <a:endPar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PMingLiU" panose="02020500000000000000" pitchFamily="18" charset="-120"/>
              <a:cs typeface="Times New Roman" panose="02020603050405020304" pitchFamily="18" charset="0"/>
            </a:endParaRPr>
          </a:p>
          <a:p>
            <a:endParaRPr lang="en-US" dirty="0"/>
          </a:p>
        </p:txBody>
      </p:sp>
      <p:sp>
        <p:nvSpPr>
          <p:cNvPr id="5" name="Picture Placeholder 4">
            <a:extLst>
              <a:ext uri="{FF2B5EF4-FFF2-40B4-BE49-F238E27FC236}">
                <a16:creationId xmlns:a16="http://schemas.microsoft.com/office/drawing/2014/main" id="{C14202CB-72A7-F64F-BB79-A69872037F5D}"/>
              </a:ext>
            </a:extLst>
          </p:cNvPr>
          <p:cNvSpPr>
            <a:spLocks noGrp="1"/>
          </p:cNvSpPr>
          <p:nvPr>
            <p:ph type="pic" idx="3"/>
          </p:nvPr>
        </p:nvSpPr>
        <p:spPr/>
        <p:txBody>
          <a:bodyPr/>
          <a:lstStyle/>
          <a:p>
            <a:endParaRPr lang="en-US" dirty="0"/>
          </a:p>
        </p:txBody>
      </p:sp>
    </p:spTree>
    <p:extLst>
      <p:ext uri="{BB962C8B-B14F-4D97-AF65-F5344CB8AC3E}">
        <p14:creationId xmlns:p14="http://schemas.microsoft.com/office/powerpoint/2010/main" val="2193493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91" y="501218"/>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82" name="Google Shape;82;p16"/>
          <p:cNvSpPr txBox="1"/>
          <p:nvPr/>
        </p:nvSpPr>
        <p:spPr>
          <a:xfrm>
            <a:off x="623453" y="898226"/>
            <a:ext cx="4194800" cy="584735"/>
          </a:xfrm>
          <a:prstGeom prst="rect">
            <a:avLst/>
          </a:prstGeom>
          <a:noFill/>
          <a:ln>
            <a:noFill/>
          </a:ln>
        </p:spPr>
        <p:txBody>
          <a:bodyPr spcFirstLastPara="1" wrap="square" lIns="91433" tIns="45700" rIns="91433" bIns="45700" anchor="t" anchorCtr="0">
            <a:spAutoFit/>
          </a:bodyPr>
          <a:lstStyle/>
          <a:p>
            <a:r>
              <a:rPr lang="en-US" sz="3200" b="1" dirty="0">
                <a:solidFill>
                  <a:schemeClr val="dk1"/>
                </a:solidFill>
                <a:latin typeface="Palatino Linotype"/>
                <a:ea typeface="Palatino Linotype"/>
                <a:cs typeface="Palatino Linotype"/>
                <a:sym typeface="Palatino Linotype"/>
              </a:rPr>
              <a:t>Kona Low (2021)</a:t>
            </a:r>
            <a:endParaRPr sz="3200" b="1"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69;p15"/>
          <p:cNvSpPr txBox="1"/>
          <p:nvPr/>
        </p:nvSpPr>
        <p:spPr>
          <a:xfrm>
            <a:off x="527658" y="1037206"/>
            <a:ext cx="11813458"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12" name="Google Shape;82;p16"/>
          <p:cNvSpPr txBox="1"/>
          <p:nvPr/>
        </p:nvSpPr>
        <p:spPr>
          <a:xfrm>
            <a:off x="3998693" y="131575"/>
            <a:ext cx="4194800" cy="584735"/>
          </a:xfrm>
          <a:prstGeom prst="rect">
            <a:avLst/>
          </a:prstGeom>
          <a:noFill/>
          <a:ln>
            <a:noFill/>
          </a:ln>
        </p:spPr>
        <p:txBody>
          <a:bodyPr spcFirstLastPara="1" wrap="square" lIns="91433" tIns="45700" rIns="91433" bIns="45700" anchor="t" anchorCtr="0">
            <a:spAutoFit/>
          </a:bodyPr>
          <a:lstStyle/>
          <a:p>
            <a:pPr algn="ctr"/>
            <a:r>
              <a:rPr lang="en-US" sz="3200" b="1" dirty="0">
                <a:solidFill>
                  <a:schemeClr val="dk1"/>
                </a:solidFill>
                <a:latin typeface="Palatino Linotype"/>
                <a:ea typeface="Palatino Linotype"/>
                <a:cs typeface="Palatino Linotype"/>
                <a:sym typeface="Palatino Linotype"/>
              </a:rPr>
              <a:t>INTRODUCTION</a:t>
            </a:r>
            <a:endParaRPr sz="3200" b="1" dirty="0">
              <a:solidFill>
                <a:schemeClr val="dk1"/>
              </a:solidFill>
              <a:latin typeface="Palatino Linotype"/>
              <a:ea typeface="Palatino Linotype"/>
              <a:cs typeface="Palatino Linotype"/>
              <a:sym typeface="Palatino Linotype"/>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9851" y="-16773"/>
            <a:ext cx="827924" cy="827924"/>
          </a:xfrm>
          <a:prstGeom prst="rect">
            <a:avLst/>
          </a:prstGeom>
        </p:spPr>
      </p:pic>
      <p:pic>
        <p:nvPicPr>
          <p:cNvPr id="3" name="Picture 2" descr="A screenshot of a computer&#10;&#10;Description automatically generated with low confidence">
            <a:extLst>
              <a:ext uri="{FF2B5EF4-FFF2-40B4-BE49-F238E27FC236}">
                <a16:creationId xmlns:a16="http://schemas.microsoft.com/office/drawing/2014/main" id="{A2949943-4EE7-00B3-95C8-BD67B5292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869" y="1516223"/>
            <a:ext cx="6653647" cy="4815872"/>
          </a:xfrm>
          <a:prstGeom prst="rect">
            <a:avLst/>
          </a:prstGeom>
        </p:spPr>
      </p:pic>
      <p:sp>
        <p:nvSpPr>
          <p:cNvPr id="6" name="TextBox 5">
            <a:extLst>
              <a:ext uri="{FF2B5EF4-FFF2-40B4-BE49-F238E27FC236}">
                <a16:creationId xmlns:a16="http://schemas.microsoft.com/office/drawing/2014/main" id="{B8DE83E9-1939-1348-1640-A11C3AECB0DD}"/>
              </a:ext>
            </a:extLst>
          </p:cNvPr>
          <p:cNvSpPr txBox="1"/>
          <p:nvPr/>
        </p:nvSpPr>
        <p:spPr>
          <a:xfrm>
            <a:off x="7564432" y="1539932"/>
            <a:ext cx="4313243" cy="4493538"/>
          </a:xfrm>
          <a:prstGeom prst="rect">
            <a:avLst/>
          </a:prstGeom>
          <a:noFill/>
        </p:spPr>
        <p:txBody>
          <a:bodyPr wrap="square">
            <a:spAutoFit/>
          </a:bodyPr>
          <a:lstStyle/>
          <a:p>
            <a:pPr algn="l" rtl="0" fontAlgn="base"/>
            <a:r>
              <a:rPr lang="en-GB" sz="2200" b="1" i="1" dirty="0">
                <a:solidFill>
                  <a:srgbClr val="000000"/>
                </a:solidFill>
                <a:effectLst/>
                <a:latin typeface="Times New Roman" panose="02020603050405020304" pitchFamily="18" charset="0"/>
                <a:cs typeface="Times New Roman" panose="02020603050405020304" pitchFamily="18" charset="0"/>
              </a:rPr>
              <a:t>(Loop from Kevin Kodama-hydrologist at Honolulu Forecast Office)</a:t>
            </a:r>
          </a:p>
          <a:p>
            <a:pPr algn="l" rtl="0" fontAlgn="base"/>
            <a:endParaRPr lang="en-GB"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r>
              <a:rPr lang="en-GB" sz="2200" b="1" i="0" dirty="0">
                <a:solidFill>
                  <a:srgbClr val="000000"/>
                </a:solidFill>
                <a:effectLst/>
                <a:latin typeface="Times New Roman" panose="02020603050405020304" pitchFamily="18" charset="0"/>
                <a:cs typeface="Times New Roman" panose="02020603050405020304" pitchFamily="18" charset="0"/>
              </a:rPr>
              <a:t>The figure above shows the running 72-hr QPE accumulation loop from December 4 through December 7</a:t>
            </a:r>
          </a:p>
          <a:p>
            <a:pPr algn="l" rtl="0" fontAlgn="base"/>
            <a:endParaRPr lang="en-GB" sz="2200" b="1" dirty="0">
              <a:solidFill>
                <a:srgbClr val="000000"/>
              </a:solidFill>
              <a:latin typeface="Times New Roman" panose="02020603050405020304" pitchFamily="18" charset="0"/>
              <a:cs typeface="Times New Roman" panose="02020603050405020304" pitchFamily="18" charset="0"/>
            </a:endParaRPr>
          </a:p>
          <a:p>
            <a:pPr algn="l" rtl="0" fontAlgn="base"/>
            <a:endParaRPr lang="en-GB" sz="2200" b="1" i="0" dirty="0">
              <a:solidFill>
                <a:srgbClr val="000000"/>
              </a:solidFill>
              <a:effectLst/>
              <a:latin typeface="Times New Roman" panose="02020603050405020304" pitchFamily="18" charset="0"/>
              <a:cs typeface="Times New Roman" panose="02020603050405020304" pitchFamily="18" charset="0"/>
            </a:endParaRPr>
          </a:p>
          <a:p>
            <a:pPr algn="l" rtl="0" fontAlgn="base"/>
            <a:r>
              <a:rPr lang="en-GB" sz="2200" i="0" dirty="0">
                <a:solidFill>
                  <a:srgbClr val="000000"/>
                </a:solidFill>
                <a:effectLst/>
                <a:latin typeface="Times New Roman" panose="02020603050405020304" pitchFamily="18" charset="0"/>
                <a:cs typeface="Times New Roman" panose="02020603050405020304" pitchFamily="18" charset="0"/>
              </a:rPr>
              <a:t>This produced most of the event rainfall with many 5-10 inch totals and peak amounts of 10-13 inches.</a:t>
            </a:r>
          </a:p>
        </p:txBody>
      </p:sp>
      <p:sp>
        <p:nvSpPr>
          <p:cNvPr id="8" name="Slide Number Placeholder 7">
            <a:extLst>
              <a:ext uri="{FF2B5EF4-FFF2-40B4-BE49-F238E27FC236}">
                <a16:creationId xmlns:a16="http://schemas.microsoft.com/office/drawing/2014/main" id="{51D9E8A5-26CE-F694-2085-1D1335302E5E}"/>
              </a:ext>
            </a:extLst>
          </p:cNvPr>
          <p:cNvSpPr>
            <a:spLocks noGrp="1"/>
          </p:cNvSpPr>
          <p:nvPr>
            <p:ph type="sldNum" idx="12"/>
          </p:nvPr>
        </p:nvSpPr>
        <p:spPr>
          <a:xfrm>
            <a:off x="9414575" y="6481245"/>
            <a:ext cx="2743200" cy="365200"/>
          </a:xfrm>
        </p:spPr>
        <p:txBody>
          <a:bodyPr/>
          <a:lstStyle/>
          <a:p>
            <a:fld id="{00000000-1234-1234-1234-123412341234}" type="slidenum">
              <a:rPr lang="en" smtClean="0"/>
              <a:pPr/>
              <a:t>6</a:t>
            </a:fld>
            <a:endParaRPr lang="en"/>
          </a:p>
        </p:txBody>
      </p:sp>
    </p:spTree>
    <p:extLst>
      <p:ext uri="{BB962C8B-B14F-4D97-AF65-F5344CB8AC3E}">
        <p14:creationId xmlns:p14="http://schemas.microsoft.com/office/powerpoint/2010/main" val="1745797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0" y="399277"/>
            <a:ext cx="12503633" cy="502726"/>
          </a:xfrm>
          <a:prstGeom prst="rect">
            <a:avLst/>
          </a:prstGeom>
          <a:noFill/>
          <a:ln>
            <a:noFill/>
          </a:ln>
        </p:spPr>
        <p:txBody>
          <a:bodyPr spcFirstLastPara="1" wrap="square" lIns="91433" tIns="45700" rIns="91433" bIns="45700" anchor="ctr" anchorCtr="0">
            <a:spAutoFit/>
          </a:bodyPr>
          <a:lstStyle/>
          <a:p>
            <a:pPr algn="ctr"/>
            <a:r>
              <a:rPr lang="en" sz="2667" dirty="0">
                <a:solidFill>
                  <a:schemeClr val="dk1"/>
                </a:solidFill>
                <a:latin typeface="Palatino Linotype"/>
                <a:ea typeface="Palatino Linotype"/>
                <a:cs typeface="Palatino Linotype"/>
                <a:sym typeface="Palatino Linotype"/>
              </a:rPr>
              <a:t>_____________________________________________________________________</a:t>
            </a:r>
            <a:endParaRPr sz="2667" dirty="0">
              <a:solidFill>
                <a:schemeClr val="dk1"/>
              </a:solidFill>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8" name="Google Shape;82;p16"/>
          <p:cNvSpPr txBox="1"/>
          <p:nvPr/>
        </p:nvSpPr>
        <p:spPr>
          <a:xfrm>
            <a:off x="4026784" y="137687"/>
            <a:ext cx="7446790" cy="523180"/>
          </a:xfrm>
          <a:prstGeom prst="rect">
            <a:avLst/>
          </a:prstGeom>
          <a:noFill/>
          <a:ln>
            <a:noFill/>
          </a:ln>
        </p:spPr>
        <p:txBody>
          <a:bodyPr spcFirstLastPara="1" wrap="square" lIns="91433" tIns="45700" rIns="91433" bIns="45700" anchor="t" anchorCtr="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EXPERIMENT DESIGN</a:t>
            </a:r>
          </a:p>
        </p:txBody>
      </p:sp>
      <p:sp>
        <p:nvSpPr>
          <p:cNvPr id="9" name="Google Shape;82;p16"/>
          <p:cNvSpPr txBox="1"/>
          <p:nvPr/>
        </p:nvSpPr>
        <p:spPr>
          <a:xfrm>
            <a:off x="-1825377" y="902003"/>
            <a:ext cx="7446790" cy="523180"/>
          </a:xfrm>
          <a:prstGeom prst="rect">
            <a:avLst/>
          </a:prstGeom>
          <a:noFill/>
          <a:ln>
            <a:noFill/>
          </a:ln>
        </p:spPr>
        <p:txBody>
          <a:bodyPr spcFirstLastPara="1" wrap="square" lIns="91433" tIns="45700" rIns="91433" bIns="45700" anchor="t" anchorCtr="0">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DATA USAGE</a:t>
            </a:r>
          </a:p>
        </p:txBody>
      </p:sp>
      <p:sp>
        <p:nvSpPr>
          <p:cNvPr id="10" name="Google Shape;82;p16"/>
          <p:cNvSpPr txBox="1"/>
          <p:nvPr/>
        </p:nvSpPr>
        <p:spPr>
          <a:xfrm>
            <a:off x="812443" y="1554254"/>
            <a:ext cx="10988695" cy="4832052"/>
          </a:xfrm>
          <a:prstGeom prst="rect">
            <a:avLst/>
          </a:prstGeom>
          <a:noFill/>
          <a:ln>
            <a:noFill/>
          </a:ln>
        </p:spPr>
        <p:txBody>
          <a:bodyPr spcFirstLastPara="1" wrap="square" lIns="91433" tIns="45700" rIns="91433" bIns="45700" anchor="t" anchorCtr="0">
            <a:spAutoFit/>
          </a:bodyPr>
          <a:lstStyle/>
          <a:p>
            <a:r>
              <a:rPr lang="en-US" sz="2800" b="1" dirty="0">
                <a:solidFill>
                  <a:srgbClr val="00B0F0"/>
                </a:solidFill>
                <a:latin typeface="Times New Roman" panose="02020603050405020304" pitchFamily="18" charset="0"/>
                <a:cs typeface="Times New Roman" panose="02020603050405020304" pitchFamily="18" charset="0"/>
              </a:rPr>
              <a:t>- GFS 0.25X0.25 degree from NCEP</a:t>
            </a:r>
          </a:p>
          <a:p>
            <a:pPr marL="457200" indent="-457200">
              <a:buFontTx/>
              <a:buChar char="-"/>
            </a:pPr>
            <a:endParaRPr lang="en-US" sz="2800" b="1" dirty="0">
              <a:solidFill>
                <a:srgbClr val="00B0F0"/>
              </a:solidFill>
              <a:latin typeface="Times New Roman" panose="02020603050405020304" pitchFamily="18" charset="0"/>
              <a:cs typeface="Times New Roman" panose="02020603050405020304" pitchFamily="18" charset="0"/>
            </a:endParaRPr>
          </a:p>
          <a:p>
            <a:r>
              <a:rPr lang="en-US" sz="2800" b="1" dirty="0">
                <a:solidFill>
                  <a:srgbClr val="00B0F0"/>
                </a:solidFill>
                <a:latin typeface="Times New Roman" panose="02020603050405020304" pitchFamily="18" charset="0"/>
                <a:cs typeface="Times New Roman" panose="02020603050405020304" pitchFamily="18" charset="0"/>
              </a:rPr>
              <a:t>- ERA-5 0.25x0.25 degree</a:t>
            </a:r>
          </a:p>
          <a:p>
            <a:pPr marL="457200" indent="-457200">
              <a:buFontTx/>
              <a:buChar char="-"/>
            </a:pPr>
            <a:endParaRPr lang="en-US" sz="2800" b="1" dirty="0">
              <a:solidFill>
                <a:srgbClr val="00B0F0"/>
              </a:solidFill>
              <a:latin typeface="Times New Roman" panose="02020603050405020304" pitchFamily="18" charset="0"/>
              <a:cs typeface="Times New Roman" panose="02020603050405020304" pitchFamily="18" charset="0"/>
            </a:endParaRPr>
          </a:p>
          <a:p>
            <a:r>
              <a:rPr lang="en-US" sz="2800" b="1" dirty="0">
                <a:solidFill>
                  <a:srgbClr val="00B0F0"/>
                </a:solidFill>
                <a:latin typeface="Times New Roman" panose="02020603050405020304" pitchFamily="18" charset="0"/>
                <a:cs typeface="Times New Roman" panose="02020603050405020304" pitchFamily="18" charset="0"/>
              </a:rPr>
              <a:t>- Global Satellite Mapping of Precipitation: GSMAP (0.1 degree)</a:t>
            </a:r>
          </a:p>
          <a:p>
            <a:pPr marL="457200" indent="-457200">
              <a:buFontTx/>
              <a:buChar char="-"/>
            </a:pPr>
            <a:endParaRPr lang="en-US" sz="2800" b="1" dirty="0">
              <a:solidFill>
                <a:srgbClr val="00B0F0"/>
              </a:solidFill>
              <a:latin typeface="Times New Roman" panose="02020603050405020304" pitchFamily="18" charset="0"/>
              <a:cs typeface="Times New Roman" panose="02020603050405020304" pitchFamily="18" charset="0"/>
            </a:endParaRPr>
          </a:p>
          <a:p>
            <a:r>
              <a:rPr lang="en-US" sz="2800" b="1" dirty="0">
                <a:solidFill>
                  <a:srgbClr val="00B0F0"/>
                </a:solidFill>
                <a:latin typeface="Times New Roman" panose="02020603050405020304" pitchFamily="18" charset="0"/>
                <a:cs typeface="Times New Roman" panose="02020603050405020304" pitchFamily="18" charset="0"/>
              </a:rPr>
              <a:t>- Experimental global product of total precipitation water (TPW): MIMIC II </a:t>
            </a:r>
          </a:p>
          <a:p>
            <a:pPr marL="457200" indent="-457200">
              <a:buFontTx/>
              <a:buChar char="-"/>
            </a:pPr>
            <a:endParaRPr lang="en-US" sz="2800" b="1" dirty="0">
              <a:solidFill>
                <a:srgbClr val="00B0F0"/>
              </a:solidFill>
              <a:latin typeface="Times New Roman" panose="02020603050405020304" pitchFamily="18" charset="0"/>
              <a:cs typeface="Times New Roman" panose="02020603050405020304" pitchFamily="18" charset="0"/>
            </a:endParaRPr>
          </a:p>
          <a:p>
            <a:r>
              <a:rPr lang="en-US" sz="2800" b="1" dirty="0">
                <a:solidFill>
                  <a:srgbClr val="00B0F0"/>
                </a:solidFill>
                <a:latin typeface="Times New Roman" panose="02020603050405020304" pitchFamily="18" charset="0"/>
                <a:cs typeface="Times New Roman" panose="02020603050405020304" pitchFamily="18" charset="0"/>
              </a:rPr>
              <a:t>- BUFFR data from NCEP used for DA: </a:t>
            </a:r>
            <a:r>
              <a:rPr lang="en-GB" sz="2800" b="1" dirty="0">
                <a:solidFill>
                  <a:srgbClr val="00B0F0"/>
                </a:solidFill>
                <a:latin typeface="Times New Roman" panose="02020603050405020304" pitchFamily="18" charset="0"/>
                <a:cs typeface="Times New Roman" panose="02020603050405020304" pitchFamily="18" charset="0"/>
              </a:rPr>
              <a:t>Global Telecommunications System (GTS) data</a:t>
            </a:r>
            <a:r>
              <a:rPr lang="en-US" sz="2800" b="1" dirty="0">
                <a:solidFill>
                  <a:srgbClr val="00B0F0"/>
                </a:solidFill>
                <a:latin typeface="Times New Roman" panose="02020603050405020304" pitchFamily="18" charset="0"/>
                <a:cs typeface="Times New Roman" panose="02020603050405020304" pitchFamily="18" charset="0"/>
              </a:rPr>
              <a:t>, GPSRO-COSMIC2 data</a:t>
            </a:r>
          </a:p>
        </p:txBody>
      </p:sp>
      <p:sp>
        <p:nvSpPr>
          <p:cNvPr id="2" name="Slide Number Placeholder 1">
            <a:extLst>
              <a:ext uri="{FF2B5EF4-FFF2-40B4-BE49-F238E27FC236}">
                <a16:creationId xmlns:a16="http://schemas.microsoft.com/office/drawing/2014/main" id="{A3447C13-35B4-FBA3-99B3-301111BAAAFA}"/>
              </a:ext>
            </a:extLst>
          </p:cNvPr>
          <p:cNvSpPr>
            <a:spLocks noGrp="1"/>
          </p:cNvSpPr>
          <p:nvPr>
            <p:ph type="sldNum" idx="12"/>
          </p:nvPr>
        </p:nvSpPr>
        <p:spPr>
          <a:xfrm>
            <a:off x="9448800" y="6355113"/>
            <a:ext cx="2743200" cy="365200"/>
          </a:xfrm>
        </p:spPr>
        <p:txBody>
          <a:bodyPr/>
          <a:lstStyle/>
          <a:p>
            <a:fld id="{00000000-1234-1234-1234-123412341234}" type="slidenum">
              <a:rPr lang="en" smtClean="0"/>
              <a:pPr/>
              <a:t>7</a:t>
            </a:fld>
            <a:endParaRPr lang="en"/>
          </a:p>
        </p:txBody>
      </p:sp>
    </p:spTree>
    <p:extLst>
      <p:ext uri="{BB962C8B-B14F-4D97-AF65-F5344CB8AC3E}">
        <p14:creationId xmlns:p14="http://schemas.microsoft.com/office/powerpoint/2010/main" val="4153709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9564" y="399709"/>
            <a:ext cx="12503633" cy="502726"/>
          </a:xfrm>
          <a:prstGeom prst="rect">
            <a:avLst/>
          </a:prstGeom>
          <a:noFill/>
          <a:ln>
            <a:noFill/>
          </a:ln>
        </p:spPr>
        <p:txBody>
          <a:bodyPr spcFirstLastPara="1" wrap="square" lIns="91433" tIns="45700" rIns="91433"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_____________________________________________________________________</a:t>
            </a:r>
            <a:endParaRPr kumimoji="0" sz="2667"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sp>
        <p:nvSpPr>
          <p:cNvPr id="16" name="Google Shape;82;p16"/>
          <p:cNvSpPr txBox="1"/>
          <p:nvPr/>
        </p:nvSpPr>
        <p:spPr>
          <a:xfrm>
            <a:off x="8506047" y="4289196"/>
            <a:ext cx="2994447" cy="1569620"/>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300mb Theta, GH, WIND from 00Z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Decdember</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to 00 Z December 7 </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2842"/>
          <a:stretch/>
        </p:blipFill>
        <p:spPr>
          <a:xfrm>
            <a:off x="691506" y="822363"/>
            <a:ext cx="4062445" cy="3044952"/>
          </a:xfrm>
          <a:prstGeom prst="rect">
            <a:avLst/>
          </a:prstGeom>
        </p:spPr>
      </p:pic>
      <p:sp>
        <p:nvSpPr>
          <p:cNvPr id="17" name="Google Shape;82;p16"/>
          <p:cNvSpPr txBox="1"/>
          <p:nvPr/>
        </p:nvSpPr>
        <p:spPr>
          <a:xfrm>
            <a:off x="8427326" y="3251474"/>
            <a:ext cx="222106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GSMAP</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18" name="Google Shape;82;p16"/>
          <p:cNvSpPr txBox="1"/>
          <p:nvPr/>
        </p:nvSpPr>
        <p:spPr>
          <a:xfrm flipH="1">
            <a:off x="8363986" y="3609938"/>
            <a:ext cx="2721934" cy="4000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alatino Linotype"/>
                <a:ea typeface="Palatino Linotype"/>
                <a:cs typeface="Palatino Linotype"/>
                <a:sym typeface="Palatino Linotype"/>
              </a:rPr>
              <a:t>00Z December 6</a:t>
            </a:r>
            <a:endParaRPr kumimoji="0" sz="20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19" name="Google Shape;82;p16"/>
          <p:cNvSpPr txBox="1"/>
          <p:nvPr/>
        </p:nvSpPr>
        <p:spPr>
          <a:xfrm>
            <a:off x="5888316" y="5775496"/>
            <a:ext cx="222106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UCAR</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21" name="Google Shape;82;p16"/>
          <p:cNvSpPr txBox="1"/>
          <p:nvPr/>
        </p:nvSpPr>
        <p:spPr>
          <a:xfrm>
            <a:off x="4344177" y="6085936"/>
            <a:ext cx="222106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TU2017</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22" name="Google Shape;82;p16"/>
          <p:cNvSpPr txBox="1"/>
          <p:nvPr/>
        </p:nvSpPr>
        <p:spPr>
          <a:xfrm>
            <a:off x="4464493" y="3148314"/>
            <a:ext cx="222106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ERA5</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pic>
        <p:nvPicPr>
          <p:cNvPr id="10" name="Picture 9">
            <a:extLst>
              <a:ext uri="{FF2B5EF4-FFF2-40B4-BE49-F238E27FC236}">
                <a16:creationId xmlns:a16="http://schemas.microsoft.com/office/drawing/2014/main" id="{2EC8C46A-4DD8-2F2B-D0EF-FE7B439B3243}"/>
              </a:ext>
            </a:extLst>
          </p:cNvPr>
          <p:cNvPicPr>
            <a:picLocks noChangeAspect="1"/>
          </p:cNvPicPr>
          <p:nvPr/>
        </p:nvPicPr>
        <p:blipFill rotWithShape="1">
          <a:blip r:embed="rId7">
            <a:extLst>
              <a:ext uri="{28A0092B-C50C-407E-A947-70E740481C1C}">
                <a14:useLocalDpi xmlns:a14="http://schemas.microsoft.com/office/drawing/2010/main" val="0"/>
              </a:ext>
            </a:extLst>
          </a:blip>
          <a:srcRect l="22842"/>
          <a:stretch/>
        </p:blipFill>
        <p:spPr>
          <a:xfrm>
            <a:off x="4127632" y="860773"/>
            <a:ext cx="4054424" cy="3044952"/>
          </a:xfrm>
          <a:prstGeom prst="rect">
            <a:avLst/>
          </a:prstGeom>
        </p:spPr>
      </p:pic>
      <p:pic>
        <p:nvPicPr>
          <p:cNvPr id="11" name="Picture 10">
            <a:extLst>
              <a:ext uri="{FF2B5EF4-FFF2-40B4-BE49-F238E27FC236}">
                <a16:creationId xmlns:a16="http://schemas.microsoft.com/office/drawing/2014/main" id="{367E7026-3A7E-AE0C-BB4E-5E72DF3AB1BE}"/>
              </a:ext>
            </a:extLst>
          </p:cNvPr>
          <p:cNvPicPr>
            <a:picLocks noChangeAspect="1"/>
          </p:cNvPicPr>
          <p:nvPr/>
        </p:nvPicPr>
        <p:blipFill>
          <a:blip r:embed="rId8"/>
          <a:stretch>
            <a:fillRect/>
          </a:stretch>
        </p:blipFill>
        <p:spPr>
          <a:xfrm>
            <a:off x="8059336" y="859687"/>
            <a:ext cx="4109060" cy="3049945"/>
          </a:xfrm>
          <a:prstGeom prst="rect">
            <a:avLst/>
          </a:prstGeom>
        </p:spPr>
      </p:pic>
      <p:pic>
        <p:nvPicPr>
          <p:cNvPr id="23" name="Picture 22">
            <a:extLst>
              <a:ext uri="{FF2B5EF4-FFF2-40B4-BE49-F238E27FC236}">
                <a16:creationId xmlns:a16="http://schemas.microsoft.com/office/drawing/2014/main" id="{A6C0CEEF-BBF6-C1FB-7B5C-D68AE75A4033}"/>
              </a:ext>
            </a:extLst>
          </p:cNvPr>
          <p:cNvPicPr>
            <a:picLocks noChangeAspect="1"/>
          </p:cNvPicPr>
          <p:nvPr/>
        </p:nvPicPr>
        <p:blipFill>
          <a:blip r:embed="rId9"/>
          <a:stretch>
            <a:fillRect/>
          </a:stretch>
        </p:blipFill>
        <p:spPr>
          <a:xfrm>
            <a:off x="786473" y="3834354"/>
            <a:ext cx="4102964" cy="3048264"/>
          </a:xfrm>
          <a:prstGeom prst="rect">
            <a:avLst/>
          </a:prstGeom>
        </p:spPr>
      </p:pic>
      <p:pic>
        <p:nvPicPr>
          <p:cNvPr id="24" name="Picture 23">
            <a:extLst>
              <a:ext uri="{FF2B5EF4-FFF2-40B4-BE49-F238E27FC236}">
                <a16:creationId xmlns:a16="http://schemas.microsoft.com/office/drawing/2014/main" id="{E21EA62F-CF9B-D27F-1CFD-82FDD6E50750}"/>
              </a:ext>
            </a:extLst>
          </p:cNvPr>
          <p:cNvPicPr>
            <a:picLocks noChangeAspect="1"/>
          </p:cNvPicPr>
          <p:nvPr/>
        </p:nvPicPr>
        <p:blipFill>
          <a:blip r:embed="rId10"/>
          <a:stretch>
            <a:fillRect/>
          </a:stretch>
        </p:blipFill>
        <p:spPr>
          <a:xfrm>
            <a:off x="4137579" y="3809736"/>
            <a:ext cx="4072481" cy="3048264"/>
          </a:xfrm>
          <a:prstGeom prst="rect">
            <a:avLst/>
          </a:prstGeom>
        </p:spPr>
      </p:pic>
      <p:sp>
        <p:nvSpPr>
          <p:cNvPr id="4" name="TextBox 3">
            <a:extLst>
              <a:ext uri="{FF2B5EF4-FFF2-40B4-BE49-F238E27FC236}">
                <a16:creationId xmlns:a16="http://schemas.microsoft.com/office/drawing/2014/main" id="{A2F9CE72-DCEA-5937-C4B5-C01DAF3B0726}"/>
              </a:ext>
            </a:extLst>
          </p:cNvPr>
          <p:cNvSpPr txBox="1"/>
          <p:nvPr/>
        </p:nvSpPr>
        <p:spPr>
          <a:xfrm>
            <a:off x="4206759" y="58136"/>
            <a:ext cx="669432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300mb Theta, GH, WIND from 00Z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Decdember</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to 00 Z December 7 2021</a:t>
            </a:r>
          </a:p>
        </p:txBody>
      </p:sp>
      <p:sp>
        <p:nvSpPr>
          <p:cNvPr id="6" name="Rectangle 5">
            <a:extLst>
              <a:ext uri="{FF2B5EF4-FFF2-40B4-BE49-F238E27FC236}">
                <a16:creationId xmlns:a16="http://schemas.microsoft.com/office/drawing/2014/main" id="{6F9DDDBA-670C-87E8-1492-15F9CE89BEE7}"/>
              </a:ext>
            </a:extLst>
          </p:cNvPr>
          <p:cNvSpPr/>
          <p:nvPr/>
        </p:nvSpPr>
        <p:spPr>
          <a:xfrm>
            <a:off x="4352419" y="3117926"/>
            <a:ext cx="1636566" cy="432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 12 Z</a:t>
            </a:r>
          </a:p>
        </p:txBody>
      </p:sp>
      <p:sp>
        <p:nvSpPr>
          <p:cNvPr id="7" name="Rectangle: Rounded Corners 6">
            <a:extLst>
              <a:ext uri="{FF2B5EF4-FFF2-40B4-BE49-F238E27FC236}">
                <a16:creationId xmlns:a16="http://schemas.microsoft.com/office/drawing/2014/main" id="{3A5CC5A4-7750-1C77-D8F2-51CA6F908737}"/>
              </a:ext>
            </a:extLst>
          </p:cNvPr>
          <p:cNvSpPr/>
          <p:nvPr/>
        </p:nvSpPr>
        <p:spPr>
          <a:xfrm>
            <a:off x="8285360" y="3121809"/>
            <a:ext cx="1352722" cy="417880"/>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12/6 00z</a:t>
            </a:r>
          </a:p>
        </p:txBody>
      </p:sp>
      <p:sp>
        <p:nvSpPr>
          <p:cNvPr id="8" name="Rectangle 7">
            <a:extLst>
              <a:ext uri="{FF2B5EF4-FFF2-40B4-BE49-F238E27FC236}">
                <a16:creationId xmlns:a16="http://schemas.microsoft.com/office/drawing/2014/main" id="{B7579237-F2DF-1D43-420B-B9A0A9893461}"/>
              </a:ext>
            </a:extLst>
          </p:cNvPr>
          <p:cNvSpPr/>
          <p:nvPr/>
        </p:nvSpPr>
        <p:spPr>
          <a:xfrm>
            <a:off x="992824" y="6154267"/>
            <a:ext cx="1207409" cy="3549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12/6 12 Z</a:t>
            </a:r>
          </a:p>
        </p:txBody>
      </p:sp>
      <p:sp>
        <p:nvSpPr>
          <p:cNvPr id="9" name="Rectangle: Rounded Corners 8">
            <a:extLst>
              <a:ext uri="{FF2B5EF4-FFF2-40B4-BE49-F238E27FC236}">
                <a16:creationId xmlns:a16="http://schemas.microsoft.com/office/drawing/2014/main" id="{4DBE38D0-94A8-01FD-0E66-A6F3A01BBFA4}"/>
              </a:ext>
            </a:extLst>
          </p:cNvPr>
          <p:cNvSpPr/>
          <p:nvPr/>
        </p:nvSpPr>
        <p:spPr>
          <a:xfrm>
            <a:off x="4342285" y="6151604"/>
            <a:ext cx="1078461" cy="33082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12/7 00Z</a:t>
            </a:r>
          </a:p>
        </p:txBody>
      </p:sp>
      <p:sp>
        <p:nvSpPr>
          <p:cNvPr id="12" name="Rectangle 11">
            <a:extLst>
              <a:ext uri="{FF2B5EF4-FFF2-40B4-BE49-F238E27FC236}">
                <a16:creationId xmlns:a16="http://schemas.microsoft.com/office/drawing/2014/main" id="{BE1E3826-9BAF-C933-EE22-C0A5A89911F5}"/>
              </a:ext>
            </a:extLst>
          </p:cNvPr>
          <p:cNvSpPr/>
          <p:nvPr/>
        </p:nvSpPr>
        <p:spPr>
          <a:xfrm>
            <a:off x="908719" y="3051596"/>
            <a:ext cx="1636566" cy="432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 </a:t>
            </a:r>
            <a:r>
              <a:rPr lang="en-US" dirty="0">
                <a:solidFill>
                  <a:prstClr val="black"/>
                </a:solidFill>
                <a:latin typeface="Calibri" panose="020F0502020204030204"/>
              </a:rPr>
              <a:t>00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Z</a:t>
            </a:r>
          </a:p>
        </p:txBody>
      </p:sp>
    </p:spTree>
    <p:extLst>
      <p:ext uri="{BB962C8B-B14F-4D97-AF65-F5344CB8AC3E}">
        <p14:creationId xmlns:p14="http://schemas.microsoft.com/office/powerpoint/2010/main" val="3024236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8335926" y="2103405"/>
            <a:ext cx="3472125" cy="1734024"/>
          </a:xfrm>
          <a:prstGeom prst="rect">
            <a:avLst/>
          </a:prstGeom>
          <a:noFill/>
          <a:ln>
            <a:noFill/>
          </a:ln>
        </p:spPr>
        <p:txBody>
          <a:bodyPr spcFirstLastPara="1" wrap="square" lIns="91433" tIns="45700" rIns="91433"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_____________________________________________________________________</a:t>
            </a:r>
            <a:endParaRPr kumimoji="0" sz="2667"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5" name="Rectangle 4"/>
          <p:cNvSpPr/>
          <p:nvPr/>
        </p:nvSpPr>
        <p:spPr>
          <a:xfrm>
            <a:off x="0" y="-75418"/>
            <a:ext cx="623453" cy="695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44" y="-242102"/>
            <a:ext cx="1818148" cy="135542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80" y="107462"/>
            <a:ext cx="1501534" cy="64721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43" y="1"/>
            <a:ext cx="752870" cy="75287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9836"/>
          <a:stretch/>
        </p:blipFill>
        <p:spPr>
          <a:xfrm>
            <a:off x="710781" y="860901"/>
            <a:ext cx="3962833" cy="3242724"/>
          </a:xfrm>
          <a:prstGeom prst="rect">
            <a:avLst/>
          </a:prstGeom>
        </p:spPr>
      </p:pic>
      <p:sp>
        <p:nvSpPr>
          <p:cNvPr id="25" name="Google Shape;82;p16"/>
          <p:cNvSpPr txBox="1"/>
          <p:nvPr/>
        </p:nvSpPr>
        <p:spPr>
          <a:xfrm>
            <a:off x="8427326" y="3251474"/>
            <a:ext cx="222106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GSMAP</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26" name="Google Shape;82;p16"/>
          <p:cNvSpPr txBox="1"/>
          <p:nvPr/>
        </p:nvSpPr>
        <p:spPr>
          <a:xfrm>
            <a:off x="696263" y="6085936"/>
            <a:ext cx="3330518" cy="4000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REALTIME</a:t>
            </a:r>
            <a:endParaRPr kumimoji="0" sz="20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27" name="Google Shape;82;p16"/>
          <p:cNvSpPr txBox="1"/>
          <p:nvPr/>
        </p:nvSpPr>
        <p:spPr>
          <a:xfrm>
            <a:off x="8178796" y="3251474"/>
            <a:ext cx="2469598"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UCAR</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29" name="Google Shape;82;p16"/>
          <p:cNvSpPr txBox="1"/>
          <p:nvPr/>
        </p:nvSpPr>
        <p:spPr>
          <a:xfrm>
            <a:off x="4409095" y="2678160"/>
            <a:ext cx="2156151"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TU2017</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30" name="Google Shape;82;p16"/>
          <p:cNvSpPr txBox="1"/>
          <p:nvPr/>
        </p:nvSpPr>
        <p:spPr>
          <a:xfrm>
            <a:off x="6531073" y="3109507"/>
            <a:ext cx="174131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ERA5</a:t>
            </a:r>
            <a:endParaRPr kumimoji="0" sz="2400" b="1"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pic>
        <p:nvPicPr>
          <p:cNvPr id="3" name="Picture 2">
            <a:extLst>
              <a:ext uri="{FF2B5EF4-FFF2-40B4-BE49-F238E27FC236}">
                <a16:creationId xmlns:a16="http://schemas.microsoft.com/office/drawing/2014/main" id="{D82F1622-CF69-1B38-D3DB-2EE118E5DC52}"/>
              </a:ext>
            </a:extLst>
          </p:cNvPr>
          <p:cNvPicPr>
            <a:picLocks noChangeAspect="1"/>
          </p:cNvPicPr>
          <p:nvPr/>
        </p:nvPicPr>
        <p:blipFill>
          <a:blip r:embed="rId7"/>
          <a:stretch>
            <a:fillRect/>
          </a:stretch>
        </p:blipFill>
        <p:spPr>
          <a:xfrm>
            <a:off x="4105139" y="917730"/>
            <a:ext cx="4072481" cy="3170195"/>
          </a:xfrm>
          <a:prstGeom prst="rect">
            <a:avLst/>
          </a:prstGeom>
        </p:spPr>
      </p:pic>
      <p:pic>
        <p:nvPicPr>
          <p:cNvPr id="7" name="Picture 6">
            <a:extLst>
              <a:ext uri="{FF2B5EF4-FFF2-40B4-BE49-F238E27FC236}">
                <a16:creationId xmlns:a16="http://schemas.microsoft.com/office/drawing/2014/main" id="{B711BD56-E200-0891-957E-A736A19BE818}"/>
              </a:ext>
            </a:extLst>
          </p:cNvPr>
          <p:cNvPicPr>
            <a:picLocks noChangeAspect="1"/>
          </p:cNvPicPr>
          <p:nvPr/>
        </p:nvPicPr>
        <p:blipFill>
          <a:blip r:embed="rId8"/>
          <a:stretch>
            <a:fillRect/>
          </a:stretch>
        </p:blipFill>
        <p:spPr>
          <a:xfrm>
            <a:off x="7679384" y="932374"/>
            <a:ext cx="4041998" cy="3243353"/>
          </a:xfrm>
          <a:prstGeom prst="rect">
            <a:avLst/>
          </a:prstGeom>
        </p:spPr>
      </p:pic>
      <p:pic>
        <p:nvPicPr>
          <p:cNvPr id="10" name="Picture 9">
            <a:extLst>
              <a:ext uri="{FF2B5EF4-FFF2-40B4-BE49-F238E27FC236}">
                <a16:creationId xmlns:a16="http://schemas.microsoft.com/office/drawing/2014/main" id="{A589D5F5-60E7-9940-8123-620321D20B3D}"/>
              </a:ext>
            </a:extLst>
          </p:cNvPr>
          <p:cNvPicPr>
            <a:picLocks noChangeAspect="1"/>
          </p:cNvPicPr>
          <p:nvPr/>
        </p:nvPicPr>
        <p:blipFill>
          <a:blip r:embed="rId9"/>
          <a:stretch>
            <a:fillRect/>
          </a:stretch>
        </p:blipFill>
        <p:spPr>
          <a:xfrm>
            <a:off x="669458" y="3771860"/>
            <a:ext cx="4121253" cy="3200677"/>
          </a:xfrm>
          <a:prstGeom prst="rect">
            <a:avLst/>
          </a:prstGeom>
        </p:spPr>
      </p:pic>
      <p:pic>
        <p:nvPicPr>
          <p:cNvPr id="11" name="Picture 10">
            <a:extLst>
              <a:ext uri="{FF2B5EF4-FFF2-40B4-BE49-F238E27FC236}">
                <a16:creationId xmlns:a16="http://schemas.microsoft.com/office/drawing/2014/main" id="{6C1B3423-79C8-40B0-C74D-3074E1CA24C5}"/>
              </a:ext>
            </a:extLst>
          </p:cNvPr>
          <p:cNvPicPr>
            <a:picLocks noChangeAspect="1"/>
          </p:cNvPicPr>
          <p:nvPr/>
        </p:nvPicPr>
        <p:blipFill>
          <a:blip r:embed="rId10"/>
          <a:stretch>
            <a:fillRect/>
          </a:stretch>
        </p:blipFill>
        <p:spPr>
          <a:xfrm>
            <a:off x="4315192" y="3855065"/>
            <a:ext cx="4041998" cy="3140839"/>
          </a:xfrm>
          <a:prstGeom prst="rect">
            <a:avLst/>
          </a:prstGeom>
        </p:spPr>
      </p:pic>
      <p:sp>
        <p:nvSpPr>
          <p:cNvPr id="18" name="TextBox 17">
            <a:extLst>
              <a:ext uri="{FF2B5EF4-FFF2-40B4-BE49-F238E27FC236}">
                <a16:creationId xmlns:a16="http://schemas.microsoft.com/office/drawing/2014/main" id="{CA287C5C-3313-9F22-02ED-299D56DB45A5}"/>
              </a:ext>
            </a:extLst>
          </p:cNvPr>
          <p:cNvSpPr txBox="1"/>
          <p:nvPr/>
        </p:nvSpPr>
        <p:spPr>
          <a:xfrm>
            <a:off x="8633636" y="4561367"/>
            <a:ext cx="3174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850mb Geopotential Height chart from 00Z Dec 5 to 00 Z December 7 2021 every 12 hours</a:t>
            </a:r>
          </a:p>
        </p:txBody>
      </p:sp>
      <p:sp>
        <p:nvSpPr>
          <p:cNvPr id="19" name="Rectangle 18">
            <a:extLst>
              <a:ext uri="{FF2B5EF4-FFF2-40B4-BE49-F238E27FC236}">
                <a16:creationId xmlns:a16="http://schemas.microsoft.com/office/drawing/2014/main" id="{864CFA8B-9898-6211-9548-686503150C61}"/>
              </a:ext>
            </a:extLst>
          </p:cNvPr>
          <p:cNvSpPr/>
          <p:nvPr/>
        </p:nvSpPr>
        <p:spPr>
          <a:xfrm>
            <a:off x="4435072" y="3281132"/>
            <a:ext cx="1636566" cy="432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 12 Z</a:t>
            </a:r>
          </a:p>
        </p:txBody>
      </p:sp>
      <p:sp>
        <p:nvSpPr>
          <p:cNvPr id="21" name="Rectangle: Rounded Corners 20">
            <a:extLst>
              <a:ext uri="{FF2B5EF4-FFF2-40B4-BE49-F238E27FC236}">
                <a16:creationId xmlns:a16="http://schemas.microsoft.com/office/drawing/2014/main" id="{982B8D7C-A2ED-E53E-4106-21850575A79A}"/>
              </a:ext>
            </a:extLst>
          </p:cNvPr>
          <p:cNvSpPr/>
          <p:nvPr/>
        </p:nvSpPr>
        <p:spPr>
          <a:xfrm>
            <a:off x="8067973" y="3294600"/>
            <a:ext cx="1352722" cy="417880"/>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12/6 00z</a:t>
            </a:r>
          </a:p>
        </p:txBody>
      </p:sp>
      <p:sp>
        <p:nvSpPr>
          <p:cNvPr id="22" name="Rectangle 21">
            <a:extLst>
              <a:ext uri="{FF2B5EF4-FFF2-40B4-BE49-F238E27FC236}">
                <a16:creationId xmlns:a16="http://schemas.microsoft.com/office/drawing/2014/main" id="{2FDC3E07-7166-5CE9-0A6A-95794176C052}"/>
              </a:ext>
            </a:extLst>
          </p:cNvPr>
          <p:cNvSpPr/>
          <p:nvPr/>
        </p:nvSpPr>
        <p:spPr>
          <a:xfrm>
            <a:off x="951000" y="6246573"/>
            <a:ext cx="1207409" cy="3549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12/6 12 Z</a:t>
            </a:r>
          </a:p>
        </p:txBody>
      </p:sp>
      <p:sp>
        <p:nvSpPr>
          <p:cNvPr id="23" name="Rectangle: Rounded Corners 22">
            <a:extLst>
              <a:ext uri="{FF2B5EF4-FFF2-40B4-BE49-F238E27FC236}">
                <a16:creationId xmlns:a16="http://schemas.microsoft.com/office/drawing/2014/main" id="{26CE3C3D-8F28-8AFD-4953-9082852B9466}"/>
              </a:ext>
            </a:extLst>
          </p:cNvPr>
          <p:cNvSpPr/>
          <p:nvPr/>
        </p:nvSpPr>
        <p:spPr>
          <a:xfrm>
            <a:off x="4790711" y="6352860"/>
            <a:ext cx="1078461" cy="2718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12/7 00Z</a:t>
            </a:r>
          </a:p>
        </p:txBody>
      </p:sp>
      <p:sp>
        <p:nvSpPr>
          <p:cNvPr id="8" name="Rectangle 7">
            <a:extLst>
              <a:ext uri="{FF2B5EF4-FFF2-40B4-BE49-F238E27FC236}">
                <a16:creationId xmlns:a16="http://schemas.microsoft.com/office/drawing/2014/main" id="{E55891D5-197C-6DAB-1402-C3962BB95D1C}"/>
              </a:ext>
            </a:extLst>
          </p:cNvPr>
          <p:cNvSpPr/>
          <p:nvPr/>
        </p:nvSpPr>
        <p:spPr>
          <a:xfrm>
            <a:off x="1064256" y="3294600"/>
            <a:ext cx="1636566" cy="432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 </a:t>
            </a:r>
            <a:r>
              <a:rPr lang="en-US" dirty="0">
                <a:solidFill>
                  <a:prstClr val="black"/>
                </a:solidFill>
                <a:latin typeface="Calibri" panose="020F0502020204030204"/>
              </a:rPr>
              <a:t>00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Z</a:t>
            </a:r>
          </a:p>
        </p:txBody>
      </p:sp>
      <p:sp>
        <p:nvSpPr>
          <p:cNvPr id="12" name="TextBox 11">
            <a:extLst>
              <a:ext uri="{FF2B5EF4-FFF2-40B4-BE49-F238E27FC236}">
                <a16:creationId xmlns:a16="http://schemas.microsoft.com/office/drawing/2014/main" id="{74726951-62D1-40C1-E480-15478E04FD89}"/>
              </a:ext>
            </a:extLst>
          </p:cNvPr>
          <p:cNvSpPr txBox="1"/>
          <p:nvPr/>
        </p:nvSpPr>
        <p:spPr>
          <a:xfrm>
            <a:off x="4226302" y="83455"/>
            <a:ext cx="6826508" cy="830997"/>
          </a:xfrm>
          <a:prstGeom prst="rect">
            <a:avLst/>
          </a:prstGeom>
          <a:noFill/>
        </p:spPr>
        <p:txBody>
          <a:bodyPr wrap="square">
            <a:spAutoFit/>
          </a:bodyPr>
          <a:lstStyle/>
          <a:p>
            <a:pPr algn="ct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850mb Geopotential Height chart from </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00Z December 5 to 00 Z December 7 2021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910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21473</TotalTime>
  <Words>2904</Words>
  <Application>Microsoft Office PowerPoint</Application>
  <PresentationFormat>Widescreen</PresentationFormat>
  <Paragraphs>219</Paragraphs>
  <Slides>29</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inherit</vt:lpstr>
      <vt:lpstr>TmsRmn 10</vt:lpstr>
      <vt:lpstr>Arial</vt:lpstr>
      <vt:lpstr>Calibri</vt:lpstr>
      <vt:lpstr>Calibri Light</vt:lpstr>
      <vt:lpstr>Cambria</vt:lpstr>
      <vt:lpstr>Palatino Linotype</vt:lpstr>
      <vt:lpstr>Symbol</vt:lpstr>
      <vt:lpstr>Times New Roman</vt:lpstr>
      <vt:lpstr>1_Office Theme</vt:lpstr>
      <vt:lpstr>Office Theme</vt:lpstr>
      <vt:lpstr>Impacts of data assimilation of GPSRO and unconventional data  on the prediction of a Kona Storm over the Hawaiian Islands  </vt:lpstr>
      <vt:lpstr>  Empowering Ocean Stakeholders: Advancing the Pacific Islands Ocean Observing System (PacIOOS) – Atmospheric modeling component Project Lead: Yi-Leng Chen, Department of Atmospheric Sciences, University of Hawaii at Manoa http://www.soest.hawaii.edu/MET/Faculty/chen/chen_index.html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mean wind speed (m s−1) of Jul and Aug 1990 at the 1000-hPa level from NCEP–NCAR reanalysis data. Contour interval of 0.5 m s−1. The symbol “+” denotes the rawinsonde sites.  The wind speed minimum around the Big Island is not representative since the low-level winds from the Hilo soundings are strongly affected by terrain and local winds (after Yang et al., 2005). </vt:lpstr>
      <vt:lpstr>PowerPoint Presentation</vt:lpstr>
      <vt:lpstr>The average PAM winds during HaRP at 1400 HST for (a) observations and (b) the simulation, and at 0200 HST for (c) observations and (d) the simulation (after Yang et al., 2005)</vt:lpstr>
      <vt:lpstr>The average winds during HaRP throughout the diurnal cycle at stations 13, 15, 44, 10, and 4 on the windward lowlands west of Hilo for (a) observations and (b) the simulation (after Yang et al., 2005).</vt:lpstr>
      <vt:lpstr>Mean wind profiles during HaRP at Hilo. MM5 14 and MM5 02 denote the simulated Hilo sounding at 1400 and 0200 HST, respectively. OBS 14 and OBS 02 denote mean wind profiles derived from Hilo rawinsonde data at 1400 and 0200 HST, respectively.(After Yang et al.,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Nested domain</dc:title>
  <dc:creator>Windows User</dc:creator>
  <cp:lastModifiedBy>Yi-Leng Chen</cp:lastModifiedBy>
  <cp:revision>450</cp:revision>
  <dcterms:created xsi:type="dcterms:W3CDTF">2022-10-11T19:04:09Z</dcterms:created>
  <dcterms:modified xsi:type="dcterms:W3CDTF">2023-12-07T23:54:58Z</dcterms:modified>
</cp:coreProperties>
</file>