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3"/>
  </p:notesMasterIdLst>
  <p:sldIdLst>
    <p:sldId id="582" r:id="rId2"/>
    <p:sldId id="770" r:id="rId3"/>
    <p:sldId id="769" r:id="rId4"/>
    <p:sldId id="759" r:id="rId5"/>
    <p:sldId id="760" r:id="rId6"/>
    <p:sldId id="581" r:id="rId7"/>
    <p:sldId id="761" r:id="rId8"/>
    <p:sldId id="612" r:id="rId9"/>
    <p:sldId id="766" r:id="rId10"/>
    <p:sldId id="768" r:id="rId11"/>
    <p:sldId id="7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5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98"/>
    <p:restoredTop sz="94868"/>
  </p:normalViewPr>
  <p:slideViewPr>
    <p:cSldViewPr snapToGrid="0" showGuides="1">
      <p:cViewPr varScale="1">
        <p:scale>
          <a:sx n="154" d="100"/>
          <a:sy n="154" d="100"/>
        </p:scale>
        <p:origin x="856" y="192"/>
      </p:cViewPr>
      <p:guideLst>
        <p:guide orient="horz" pos="672"/>
        <p:guide pos="52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FBBF6-6463-0E47-87F0-F3C1B9F3447B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EC94-E690-2241-9157-129C16266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122C-000D-FF4C-9AE5-CA048A1E74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2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A122C-000D-FF4C-9AE5-CA048A1E74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2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8EC94-E690-2241-9157-129C162666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6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2185-78D3-7D58-703B-BC5AB9E9F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C9D6F-21F8-DA3D-CF4C-FE8F1E48F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C3199-EBD5-715C-4476-3211963C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7410E-0FC0-8299-03A0-57FF30B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48D9-D1F1-ADFC-0FCD-0597EDC5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0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3997-D216-3CA9-58C0-53C354AB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79D94-3422-1049-81D1-8B497A855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AF30-1A2A-2BE6-C459-85C3F8CA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2684E-2DC2-C06D-C372-4514C4A5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B1392-D040-E4B1-5DE3-AED82163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87B4C-FCC2-1E7C-5C8D-F218A6F76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81578-4738-978F-DFA4-A2BBD449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4E27C-B575-C687-07DF-0AFD4FC4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1CBD7-DE8C-93D1-D3FD-3E5946C2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4F6B-6E04-66B3-6D90-07B0352B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562" y="273423"/>
            <a:ext cx="10971249" cy="114419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5321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2120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a-ES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178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e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76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 Se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57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84AC1E-5FED-6145-BD61-ACBECE3901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21" y="4460798"/>
            <a:ext cx="6129543" cy="1122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" pitchFamily="2" charset="77"/>
                <a:cs typeface="Montserrat" pitchFamily="2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B722D50-F693-9A4A-8EFE-50410D367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221" y="712248"/>
            <a:ext cx="7895902" cy="3596515"/>
          </a:xfrm>
          <a:prstGeom prst="rect">
            <a:avLst/>
          </a:prstGeom>
        </p:spPr>
        <p:txBody>
          <a:bodyPr/>
          <a:lstStyle>
            <a:lvl1pPr algn="l">
              <a:defRPr sz="5400" b="1" i="0">
                <a:solidFill>
                  <a:schemeClr val="bg1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62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vidual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435400" y="1253879"/>
            <a:ext cx="5816600" cy="18023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buNone/>
              <a:defRPr sz="4800" b="0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435400" y="3429000"/>
            <a:ext cx="5800921" cy="11959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0" i="0">
                <a:solidFill>
                  <a:srgbClr val="000000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35400" y="3234897"/>
            <a:ext cx="5644908" cy="15413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39951" y="4856262"/>
            <a:ext cx="2973916" cy="1526116"/>
          </a:xfrm>
          <a:prstGeom prst="rect">
            <a:avLst/>
          </a:prstGeom>
        </p:spPr>
        <p:txBody>
          <a:bodyPr anchor="ctr"/>
          <a:lstStyle>
            <a:lvl1pPr marL="692133" indent="-692133" algn="ctr">
              <a:buFont typeface="+mj-lt"/>
              <a:buNone/>
              <a:tabLst/>
              <a:defRPr sz="18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[Company Logo Here]</a:t>
            </a:r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0FF26017-3741-7042-AE49-31BC5E8F8D7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90866" y="1419462"/>
            <a:ext cx="3887728" cy="320547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</p:spTree>
    <p:extLst>
      <p:ext uri="{BB962C8B-B14F-4D97-AF65-F5344CB8AC3E}">
        <p14:creationId xmlns:p14="http://schemas.microsoft.com/office/powerpoint/2010/main" val="2916413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vidual Sp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39951" y="4856262"/>
            <a:ext cx="2973916" cy="1526116"/>
          </a:xfrm>
          <a:prstGeom prst="rect">
            <a:avLst/>
          </a:prstGeom>
        </p:spPr>
        <p:txBody>
          <a:bodyPr anchor="ctr"/>
          <a:lstStyle>
            <a:lvl1pPr marL="692133" indent="-692133" algn="ctr">
              <a:buFont typeface="+mj-lt"/>
              <a:buNone/>
              <a:tabLst/>
              <a:defRPr sz="18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[Company Logo Here]</a:t>
            </a:r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0FF26017-3741-7042-AE49-31BC5E8F8D7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90866" y="1419462"/>
            <a:ext cx="3887728" cy="320547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C17C56A0-EEF5-D245-B91E-716484F72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5400" y="1253879"/>
            <a:ext cx="5816600" cy="18023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buNone/>
              <a:defRPr sz="4800" b="0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ext Placeholder 37">
            <a:extLst>
              <a:ext uri="{FF2B5EF4-FFF2-40B4-BE49-F238E27FC236}">
                <a16:creationId xmlns:a16="http://schemas.microsoft.com/office/drawing/2014/main" id="{D2A95DDB-591D-8145-9DED-E81ACB0AAC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400" y="3429000"/>
            <a:ext cx="5800921" cy="11959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b="0" i="0">
                <a:solidFill>
                  <a:srgbClr val="000000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4EC66B-0608-864C-962E-A98317693698}"/>
              </a:ext>
            </a:extLst>
          </p:cNvPr>
          <p:cNvCxnSpPr/>
          <p:nvPr userDrawn="1"/>
        </p:nvCxnSpPr>
        <p:spPr>
          <a:xfrm flipV="1">
            <a:off x="435400" y="3234897"/>
            <a:ext cx="5644908" cy="15413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71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4" name="Picture Placeholder 33"/>
          <p:cNvSpPr>
            <a:spLocks noGrp="1"/>
          </p:cNvSpPr>
          <p:nvPr>
            <p:ph type="pic" sz="quarter" idx="40" hasCustomPrompt="1"/>
          </p:nvPr>
        </p:nvSpPr>
        <p:spPr>
          <a:xfrm>
            <a:off x="3045341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6" name="Picture Placeholder 33"/>
          <p:cNvSpPr>
            <a:spLocks noGrp="1"/>
          </p:cNvSpPr>
          <p:nvPr>
            <p:ph type="pic" sz="quarter" idx="41" hasCustomPrompt="1"/>
          </p:nvPr>
        </p:nvSpPr>
        <p:spPr>
          <a:xfrm>
            <a:off x="6094894" y="1013552"/>
            <a:ext cx="3048000" cy="241544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7" name="Picture Placeholder 33"/>
          <p:cNvSpPr>
            <a:spLocks noGrp="1"/>
          </p:cNvSpPr>
          <p:nvPr>
            <p:ph type="pic" sz="quarter" idx="42" hasCustomPrompt="1"/>
          </p:nvPr>
        </p:nvSpPr>
        <p:spPr>
          <a:xfrm>
            <a:off x="9139592" y="1013549"/>
            <a:ext cx="3048000" cy="2415449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6" hasCustomPrompt="1"/>
          </p:nvPr>
        </p:nvSpPr>
        <p:spPr>
          <a:xfrm>
            <a:off x="67527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47" hasCustomPrompt="1"/>
          </p:nvPr>
        </p:nvSpPr>
        <p:spPr>
          <a:xfrm>
            <a:off x="3603991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48" hasCustomPrompt="1"/>
          </p:nvPr>
        </p:nvSpPr>
        <p:spPr>
          <a:xfrm>
            <a:off x="655886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49" hasCustomPrompt="1"/>
          </p:nvPr>
        </p:nvSpPr>
        <p:spPr>
          <a:xfrm>
            <a:off x="9538402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B4350EF7-346F-C947-9FF3-E26A61718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966" y="3508194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3D7B0DFA-E54C-DC46-956F-3D70808CAA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269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1" name="Text Placeholder 35">
            <a:extLst>
              <a:ext uri="{FF2B5EF4-FFF2-40B4-BE49-F238E27FC236}">
                <a16:creationId xmlns:a16="http://schemas.microsoft.com/office/drawing/2014/main" id="{52BD290D-83DB-6248-BD18-6BD3BC0443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6312" y="3491424"/>
            <a:ext cx="2739869" cy="7999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E94D53EB-7644-3D44-B32F-C27BCD015B5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03557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BE9D1EF8-32CC-1B4A-B637-F5A6AA72853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58860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accent5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AAFD34BB-6CA7-A543-B70E-8BAB9ABBAF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33798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A39D7ED1-60FB-1248-9558-2209C8F2625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43139" y="3508194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D6BD319F-BE04-EA49-9D4B-6229241AC8D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58494" y="3499809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194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e Speak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4" name="Picture Placeholder 33"/>
          <p:cNvSpPr>
            <a:spLocks noGrp="1"/>
          </p:cNvSpPr>
          <p:nvPr>
            <p:ph type="pic" sz="quarter" idx="40" hasCustomPrompt="1"/>
          </p:nvPr>
        </p:nvSpPr>
        <p:spPr>
          <a:xfrm>
            <a:off x="3045341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6" name="Picture Placeholder 33"/>
          <p:cNvSpPr>
            <a:spLocks noGrp="1"/>
          </p:cNvSpPr>
          <p:nvPr>
            <p:ph type="pic" sz="quarter" idx="41" hasCustomPrompt="1"/>
          </p:nvPr>
        </p:nvSpPr>
        <p:spPr>
          <a:xfrm>
            <a:off x="6094894" y="1013552"/>
            <a:ext cx="3048000" cy="241544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7" name="Picture Placeholder 33"/>
          <p:cNvSpPr>
            <a:spLocks noGrp="1"/>
          </p:cNvSpPr>
          <p:nvPr>
            <p:ph type="pic" sz="quarter" idx="42" hasCustomPrompt="1"/>
          </p:nvPr>
        </p:nvSpPr>
        <p:spPr>
          <a:xfrm>
            <a:off x="9139592" y="1013549"/>
            <a:ext cx="3048000" cy="2415449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6" hasCustomPrompt="1"/>
          </p:nvPr>
        </p:nvSpPr>
        <p:spPr>
          <a:xfrm>
            <a:off x="67527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47" hasCustomPrompt="1"/>
          </p:nvPr>
        </p:nvSpPr>
        <p:spPr>
          <a:xfrm>
            <a:off x="3603991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48" hasCustomPrompt="1"/>
          </p:nvPr>
        </p:nvSpPr>
        <p:spPr>
          <a:xfrm>
            <a:off x="655886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49" hasCustomPrompt="1"/>
          </p:nvPr>
        </p:nvSpPr>
        <p:spPr>
          <a:xfrm>
            <a:off x="9538402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D5260E8E-E903-D141-967A-82487FCAEF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269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F5612612-3B0E-5B42-A03E-8A638C382DA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03557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1" name="Text Placeholder 37">
            <a:extLst>
              <a:ext uri="{FF2B5EF4-FFF2-40B4-BE49-F238E27FC236}">
                <a16:creationId xmlns:a16="http://schemas.microsoft.com/office/drawing/2014/main" id="{289D9F02-5861-014B-B9FB-62E01B8C9BC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58860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B270B79E-9403-714D-ACF4-58E03FC539B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33798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1" i="0">
                <a:solidFill>
                  <a:schemeClr val="tx1"/>
                </a:solidFill>
                <a:latin typeface="Montserrat SemiBold" pitchFamily="2" charset="77"/>
                <a:cs typeface="Montserrat SemiBold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7FF2653D-A115-7B40-83F3-AA05D11718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966" y="3508194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3481EF43-AC84-714F-9DCE-028697D403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6312" y="3491424"/>
            <a:ext cx="2739869" cy="7999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7209A0AF-1FD0-314B-B0D0-AF5B33BCBF8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43139" y="3508194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926183E7-CBF8-2C4D-95BB-0F1128A8AF3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58494" y="3499809"/>
            <a:ext cx="2745376" cy="78316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4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4871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F09E-4329-F2A3-4E5A-26AB323E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7F1C-7E31-35B6-80F8-D1BF1A770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D128-4B9B-C6AC-5DF4-9CD7429E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ACA74-DE78-AD17-717C-0EB7D9AF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858A-B8EB-12FA-799B-E275A1BC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8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CA96-734D-704D-A9CA-6E41CCE5D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18" y="1244457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7949C-F84E-0942-9DCB-FD1FE5FE1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9" y="2581130"/>
            <a:ext cx="9434946" cy="40136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932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20C286-580B-F54B-9F7E-C929BDB30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18" y="1244457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chemeClr val="tx2"/>
                </a:solidFill>
                <a:latin typeface="Montserrat" pitchFamily="2" charset="77"/>
                <a:cs typeface="Montserrat" pitchFamily="2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52AA-E205-984E-BC9E-204D3C98F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9" y="2581130"/>
            <a:ext cx="9434946" cy="40136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sz="2400" b="0" i="0">
                <a:ln>
                  <a:solidFill>
                    <a:schemeClr val="accent5"/>
                  </a:solidFill>
                </a:ln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316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9621C-BD24-4945-8344-1C676BE86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2251571"/>
            <a:ext cx="4506912" cy="185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Libre Franklin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Libre Franklin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Libre Franklin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Closing sentence or</a:t>
            </a:r>
            <a:br>
              <a:rPr lang="en-US" dirty="0"/>
            </a:br>
            <a:r>
              <a:rPr lang="en-US" dirty="0"/>
              <a:t>contact information goes here.</a:t>
            </a:r>
          </a:p>
        </p:txBody>
      </p:sp>
    </p:spTree>
    <p:extLst>
      <p:ext uri="{BB962C8B-B14F-4D97-AF65-F5344CB8AC3E}">
        <p14:creationId xmlns:p14="http://schemas.microsoft.com/office/powerpoint/2010/main" val="3365786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41AD7A-2675-4841-BADF-3F57548C418B}"/>
              </a:ext>
            </a:extLst>
          </p:cNvPr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Thank you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B214845-27FE-F048-9C6B-A6B9C4741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2251571"/>
            <a:ext cx="4506912" cy="185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Libre Franklin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Libre Franklin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Libre Franklin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Closing sentence or</a:t>
            </a:r>
            <a:br>
              <a:rPr lang="en-US" dirty="0"/>
            </a:br>
            <a:r>
              <a:rPr lang="en-US" dirty="0"/>
              <a:t>contact information goes here.</a:t>
            </a:r>
          </a:p>
        </p:txBody>
      </p:sp>
    </p:spTree>
    <p:extLst>
      <p:ext uri="{BB962C8B-B14F-4D97-AF65-F5344CB8AC3E}">
        <p14:creationId xmlns:p14="http://schemas.microsoft.com/office/powerpoint/2010/main" val="2347499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1639" y="2187751"/>
            <a:ext cx="469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spc="40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TO OUR SPONSORS!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89740" y="1212251"/>
            <a:ext cx="5524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cap="all" baseline="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400853" y="3376072"/>
            <a:ext cx="4102100" cy="1498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</p:spTree>
    <p:extLst>
      <p:ext uri="{BB962C8B-B14F-4D97-AF65-F5344CB8AC3E}">
        <p14:creationId xmlns:p14="http://schemas.microsoft.com/office/powerpoint/2010/main" val="1647676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pons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1807253" y="3312572"/>
            <a:ext cx="4102100" cy="1498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53677-F40F-5243-88AC-3FC8AA191B7B}"/>
              </a:ext>
            </a:extLst>
          </p:cNvPr>
          <p:cNvSpPr txBox="1"/>
          <p:nvPr userDrawn="1"/>
        </p:nvSpPr>
        <p:spPr>
          <a:xfrm>
            <a:off x="1468039" y="2124251"/>
            <a:ext cx="469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spc="40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TO OUR SPONSORS!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C3D08-7F52-B848-8B5B-5390EECAEA33}"/>
              </a:ext>
            </a:extLst>
          </p:cNvPr>
          <p:cNvSpPr txBox="1"/>
          <p:nvPr userDrawn="1"/>
        </p:nvSpPr>
        <p:spPr>
          <a:xfrm>
            <a:off x="1096140" y="1148751"/>
            <a:ext cx="5524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0" cap="all" baseline="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225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0B70-6002-4F4D-F7F4-1EBA335D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00B80-D9C0-70E9-7F89-59543D86F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EDEE3-1274-88FB-69E3-5C9F40DA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E0EC-E638-E6A3-6354-86D20EFB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38F1F-D46F-2834-BDB1-01889E06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0101-6AEF-14EE-5EC1-1DE8145A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07725-4B88-4561-3312-A434BC8D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0CCE4-5BC5-80BB-EEE5-96CAFBAEE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B33EF-8C64-46F9-08D3-D6849E4D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B9845-843B-D971-035E-7432CF80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51AE2-E355-DFDC-1FE1-70EDFC50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9FDC-360F-F1C5-A50F-65AF4884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6CAB8-7065-9EBC-5471-47483D46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048C0-E5EF-35D3-5CFA-24239FB4A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C24AF-B835-82F8-699C-CCB1F13C0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0027E-1D5C-6AAA-670E-E044968DE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87290-D3A2-6508-BC89-241E5666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CE3F6-2D7E-023A-8309-CAFADDCD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EDF38-7D5E-C5FB-76F6-3042669A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E1AE-23F7-1C82-B89F-C494CE68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93F04-05B1-7164-3320-2AAA90A2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AFA1B-DDF1-BE07-9B17-375063E5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497E8-81BA-51D5-353B-83DC8891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E4D06-9D5C-87A2-8FF8-31803A41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B5311-9865-0D6E-88B8-D835B347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BBC46-CACA-5E2B-C06F-E9B4A883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FF73-2EC5-53EC-64F2-A4DEAC43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869C1-42DD-F0DB-3BDC-BAB36FA41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8D448-4F25-F16B-CC81-104AD333D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E2FC5-9DA4-95B2-B645-B2F399A7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95C13-1D52-F0DC-D6C0-2EA46292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43A17-2A52-A52A-FA7E-3DE2F924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7631-A47C-F5EE-2A91-862861E1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2AD40-4867-CF17-BE87-4C4589FBF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C74A4-D306-D681-DE4C-05475969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A3249-FFDF-CDCB-198D-724E8F95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8EEFF-2A20-50B5-0E4B-80587E6E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5F5B-9D58-BE55-C553-52A35B44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C4D06-BAEC-0CFD-5761-EAEF439E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E4E3E-E2CA-D2F9-92F8-38DD350DB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C1B94-EB8C-0793-4742-C10049A5E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BE03-C336-434C-B28A-03A2A2761486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30C16-D676-B794-538E-1A07B4D0E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CC4AC-73BA-37AE-A51C-61B43DD3D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DAE2-C362-B04F-9DCA-6FFB039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2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4092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29/2017JD028170" TargetMode="Externa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175/JTECH-D-21-0032.1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pm.nasa.gov/data/ime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doi.org/10.1175/JTECH-D-21-0044.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TGRS.2021.306511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cp-2022-3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doi.org/10.5194/acp-20-12633-2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B42592-2459-194A-86F9-CE7E94A1CDD3}"/>
              </a:ext>
            </a:extLst>
          </p:cNvPr>
          <p:cNvSpPr txBox="1"/>
          <p:nvPr/>
        </p:nvSpPr>
        <p:spPr>
          <a:xfrm>
            <a:off x="881150" y="1649662"/>
            <a:ext cx="10607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</a:rPr>
              <a:t>(For Discussion during the Workshop)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C000"/>
              </a:solidFill>
              <a:latin typeface="Geneva" panose="020B0503030404040204" pitchFamily="34" charset="0"/>
              <a:ea typeface="Geneva" panose="020B0503030404040204" pitchFamily="34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</a:rPr>
              <a:t>Some Ideas for Applications of Polarimetric RO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C000"/>
              </a:solidFill>
              <a:latin typeface="Geneva" panose="020B0503030404040204" pitchFamily="34" charset="0"/>
              <a:ea typeface="Geneva" panose="020B0503030404040204" pitchFamily="34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C000"/>
              </a:solidFill>
              <a:latin typeface="Geneva" panose="020B0503030404040204" pitchFamily="34" charset="0"/>
              <a:ea typeface="Geneva" panose="020B0503030404040204" pitchFamily="34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C000"/>
              </a:solidFill>
              <a:latin typeface="Geneva" panose="020B0503030404040204" pitchFamily="34" charset="0"/>
              <a:ea typeface="Geneva" panose="020B0503030404040204" pitchFamily="34" charset="0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</a:rPr>
              <a:t>J. Turk, JPL/Caltech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</a:rPr>
              <a:t>With Contributions from Ramon </a:t>
            </a:r>
            <a:r>
              <a:rPr lang="en-US" sz="2800" b="1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</a:rPr>
              <a:t>Padulles</a:t>
            </a:r>
            <a:r>
              <a:rPr lang="en-US" sz="28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</a:rPr>
              <a:t>, Manuel de la Torre, </a:t>
            </a:r>
            <a:r>
              <a:rPr lang="en-US" sz="2800" b="1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</a:rPr>
              <a:t>Kuo-Nung</a:t>
            </a:r>
            <a:r>
              <a:rPr lang="en-US" sz="2800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/>
              </a:rPr>
              <a:t> Wang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85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1BA54A-5DD8-D62D-BD53-BCA2E6858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442" y="802592"/>
            <a:ext cx="6184900" cy="419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7EB27-6ADD-5822-5CC4-840F4DE0A598}"/>
              </a:ext>
            </a:extLst>
          </p:cNvPr>
          <p:cNvSpPr txBox="1"/>
          <p:nvPr/>
        </p:nvSpPr>
        <p:spPr>
          <a:xfrm>
            <a:off x="1692278" y="122943"/>
            <a:ext cx="882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Weather Model Diagnostics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6591B-A2B5-271E-1497-795729243BA7}"/>
                  </a:ext>
                </a:extLst>
              </p:cNvPr>
              <p:cNvSpPr txBox="1"/>
              <p:nvPr/>
            </p:nvSpPr>
            <p:spPr>
              <a:xfrm>
                <a:off x="396619" y="1012444"/>
                <a:ext cx="502808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Evaluation of model bias under heavy precipitation conditions is often done by conditioning upon independent precipitation data (e.g., GPM IMERG, TRMM, </a:t>
                </a:r>
                <a:r>
                  <a:rPr lang="en-US" sz="2400" dirty="0" err="1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etc</a:t>
                </a:r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signal is coincident with the moisture observation, independent, not (currently) assimilated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Pinpoint details of model bias under heavy precipitation conditions.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6591B-A2B5-271E-1497-795729243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19" y="1012444"/>
                <a:ext cx="5028080" cy="5262979"/>
              </a:xfrm>
              <a:prstGeom prst="rect">
                <a:avLst/>
              </a:prstGeom>
              <a:blipFill>
                <a:blip r:embed="rId4"/>
                <a:stretch>
                  <a:fillRect l="-2015" t="-964" r="-2771" b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FE95810-EA9B-51D7-A294-2EA7F1D696FC}"/>
              </a:ext>
            </a:extLst>
          </p:cNvPr>
          <p:cNvSpPr txBox="1"/>
          <p:nvPr/>
        </p:nvSpPr>
        <p:spPr>
          <a:xfrm>
            <a:off x="5648816" y="5235107"/>
            <a:ext cx="6543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de </a:t>
            </a:r>
            <a:r>
              <a:rPr lang="en-US" dirty="0">
                <a:solidFill>
                  <a:schemeClr val="bg1"/>
                </a:solidFill>
              </a:rPr>
              <a:t>la Torre et al, 2018: </a:t>
            </a:r>
            <a:r>
              <a:rPr lang="en-US" dirty="0">
                <a:solidFill>
                  <a:schemeClr val="bg1"/>
                </a:solidFill>
                <a:effectLst/>
              </a:rPr>
              <a:t>Signatures of Heavy Precipitation on the Thermodynamics of Clouds Seen From Satellite: Changes Observed in Temperature Lapse Rates and Missed by Weather Analyses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hlinkClick r:id="rId5"/>
              </a:rPr>
              <a:t>https://doi.org/10.1029/2017JD028170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0C351-E814-1AA0-3379-D1B086E362ED}"/>
              </a:ext>
            </a:extLst>
          </p:cNvPr>
          <p:cNvSpPr txBox="1"/>
          <p:nvPr/>
        </p:nvSpPr>
        <p:spPr>
          <a:xfrm>
            <a:off x="9383997" y="505004"/>
            <a:ext cx="270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Refractivity (N) Bias (%)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0EC4B-BC99-FBE1-D491-63B48F8F848D}"/>
              </a:ext>
            </a:extLst>
          </p:cNvPr>
          <p:cNvSpPr txBox="1"/>
          <p:nvPr/>
        </p:nvSpPr>
        <p:spPr>
          <a:xfrm>
            <a:off x="6257928" y="1638563"/>
            <a:ext cx="95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3CB15-CB86-312F-BD6D-379E3037D3CF}"/>
              </a:ext>
            </a:extLst>
          </p:cNvPr>
          <p:cNvSpPr txBox="1"/>
          <p:nvPr/>
        </p:nvSpPr>
        <p:spPr>
          <a:xfrm>
            <a:off x="9072634" y="1500063"/>
            <a:ext cx="95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Heavy Rain</a:t>
            </a:r>
          </a:p>
        </p:txBody>
      </p:sp>
    </p:spTree>
    <p:extLst>
      <p:ext uri="{BB962C8B-B14F-4D97-AF65-F5344CB8AC3E}">
        <p14:creationId xmlns:p14="http://schemas.microsoft.com/office/powerpoint/2010/main" val="102959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B7EB27-6ADD-5822-5CC4-840F4DE0A598}"/>
                  </a:ext>
                </a:extLst>
              </p:cNvPr>
              <p:cNvSpPr txBox="1"/>
              <p:nvPr/>
            </p:nvSpPr>
            <p:spPr>
              <a:xfrm>
                <a:off x="289035" y="804767"/>
                <a:ext cx="6342369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RO bending angle 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) data are routinely assimilated into weather forecast models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To assimilate the polarimetric 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signal, a forward operator that simulates the 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(from the model condensed water state) is required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The RO processing extracts the bending angle at both polarizations (difference is the “polarimetric bending angle” due to precipitation)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May offer a more straightforward way to assimilate pol-RO observations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B7EB27-6ADD-5822-5CC4-840F4DE0A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5" y="804767"/>
                <a:ext cx="6342369" cy="5632311"/>
              </a:xfrm>
              <a:prstGeom prst="rect">
                <a:avLst/>
              </a:prstGeom>
              <a:blipFill>
                <a:blip r:embed="rId3"/>
                <a:stretch>
                  <a:fillRect l="-1397" t="-901" r="-2994" b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5A8148D-FBD5-E629-5F40-65B5CA798574}"/>
              </a:ext>
            </a:extLst>
          </p:cNvPr>
          <p:cNvSpPr txBox="1"/>
          <p:nvPr/>
        </p:nvSpPr>
        <p:spPr>
          <a:xfrm>
            <a:off x="1299883" y="140871"/>
            <a:ext cx="966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Polarimetric RO Bending 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B87F6-E5BD-914D-8800-93DFFAB4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485" y="945776"/>
            <a:ext cx="3822700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F1369-F898-7B96-6B36-802182B07872}"/>
              </a:ext>
            </a:extLst>
          </p:cNvPr>
          <p:cNvSpPr txBox="1"/>
          <p:nvPr/>
        </p:nvSpPr>
        <p:spPr>
          <a:xfrm>
            <a:off x="6855521" y="5373615"/>
            <a:ext cx="5168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</a:rPr>
              <a:t>Wang, K.-N. </a:t>
            </a:r>
            <a:r>
              <a:rPr lang="en-US" sz="1600" i="1" dirty="0">
                <a:solidFill>
                  <a:schemeClr val="bg1"/>
                </a:solidFill>
                <a:effectLst/>
              </a:rPr>
              <a:t>et al.</a:t>
            </a:r>
            <a:r>
              <a:rPr lang="en-US" sz="1600" dirty="0">
                <a:solidFill>
                  <a:schemeClr val="bg1"/>
                </a:solidFill>
                <a:effectLst/>
              </a:rPr>
              <a:t> The Effects of Heavy Precipitation on Polarimetric Radio Occultation (PRO) Bending Angle Observations. </a:t>
            </a:r>
            <a:r>
              <a:rPr lang="en-US" sz="1600" i="1" dirty="0">
                <a:solidFill>
                  <a:schemeClr val="bg1"/>
                </a:solidFill>
                <a:effectLst/>
              </a:rPr>
              <a:t>J. Atmos. Oceanic Tech.,</a:t>
            </a:r>
            <a:r>
              <a:rPr lang="en-US" sz="1600" dirty="0">
                <a:solidFill>
                  <a:schemeClr val="bg1"/>
                </a:solidFill>
                <a:effectLst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39</a:t>
            </a:r>
            <a:r>
              <a:rPr lang="en-US" sz="1600" dirty="0">
                <a:solidFill>
                  <a:schemeClr val="bg1"/>
                </a:solidFill>
                <a:effectLst/>
              </a:rPr>
              <a:t>, 149–161 (2022). </a:t>
            </a:r>
            <a:r>
              <a:rPr lang="en-US" sz="1600" dirty="0">
                <a:solidFill>
                  <a:schemeClr val="bg1"/>
                </a:solidFill>
                <a:effectLst/>
                <a:hlinkClick r:id="rId5"/>
              </a:rPr>
              <a:t>https://doi.org/10.1175/JTECH-D-21-0032.1</a:t>
            </a:r>
            <a:endParaRPr lang="en-US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452B62-71AB-A284-05EF-44046033DE72}"/>
              </a:ext>
            </a:extLst>
          </p:cNvPr>
          <p:cNvSpPr txBox="1"/>
          <p:nvPr/>
        </p:nvSpPr>
        <p:spPr>
          <a:xfrm>
            <a:off x="7689667" y="620268"/>
            <a:ext cx="175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Angle Diff (urad)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C7B127-3FC2-BEB4-689C-96235C8B5499}"/>
              </a:ext>
            </a:extLst>
          </p:cNvPr>
          <p:cNvSpPr txBox="1"/>
          <p:nvPr/>
        </p:nvSpPr>
        <p:spPr>
          <a:xfrm>
            <a:off x="9601018" y="620101"/>
            <a:ext cx="175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Phase Diff (rad)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56348-0840-2049-8ABF-0ACDC52FC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14" y="969384"/>
            <a:ext cx="5550754" cy="5625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0DB9F-91BE-5547-A4F4-03FF93658C82}"/>
              </a:ext>
            </a:extLst>
          </p:cNvPr>
          <p:cNvSpPr txBox="1"/>
          <p:nvPr/>
        </p:nvSpPr>
        <p:spPr>
          <a:xfrm>
            <a:off x="6469418" y="810708"/>
            <a:ext cx="55507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Geographical distribution of the upper percentile (top 2%) of the measured polarimetric phase shift (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Δ</a:t>
            </a:r>
            <a:r>
              <a:rPr kumimoji="0" lang="el-G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ϕ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) from all ROHP observations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Each dot color denotes a vertical region where the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Δ</a:t>
            </a:r>
            <a:r>
              <a:rPr kumimoji="0" lang="el-G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ϕ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from all rays were averaged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color contour background is GPM-IMERG averaged over the same 3-month period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Geographical agreement with known global precipitation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Δ</a:t>
            </a:r>
            <a:r>
              <a:rPr kumimoji="0" lang="el-G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ϕ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adds an indication of vertical precipitation structure to the temperature/moisture profile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42592-2459-194A-86F9-CE7E94A1CDD3}"/>
              </a:ext>
            </a:extLst>
          </p:cNvPr>
          <p:cNvSpPr txBox="1"/>
          <p:nvPr/>
        </p:nvSpPr>
        <p:spPr>
          <a:xfrm>
            <a:off x="1830320" y="153371"/>
            <a:ext cx="851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/>
              </a:rPr>
              <a:t>Enhanced Moisture + Precipitation Climatology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E4544-AA39-5B42-A925-3CDF8C31F2B1}"/>
              </a:ext>
            </a:extLst>
          </p:cNvPr>
          <p:cNvSpPr txBox="1"/>
          <p:nvPr/>
        </p:nvSpPr>
        <p:spPr>
          <a:xfrm>
            <a:off x="548771" y="3626864"/>
            <a:ext cx="5525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0–5 km (black)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5–10 km (yellow)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0-15 km (red)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8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ERG early run half hourly image - large">
            <a:extLst>
              <a:ext uri="{FF2B5EF4-FFF2-40B4-BE49-F238E27FC236}">
                <a16:creationId xmlns:a16="http://schemas.microsoft.com/office/drawing/2014/main" id="{B953A1CA-BFB4-114A-B9C4-B4BA88F0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1" y="1354454"/>
            <a:ext cx="5616633" cy="31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0DB9F-91BE-5547-A4F4-03FF93658C82}"/>
              </a:ext>
            </a:extLst>
          </p:cNvPr>
          <p:cNvSpPr txBox="1"/>
          <p:nvPr/>
        </p:nvSpPr>
        <p:spPr>
          <a:xfrm>
            <a:off x="6286537" y="1066800"/>
            <a:ext cx="55507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Oceanic precipitation observations are nearly entirely dependent on satellite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Global precipitation products (IMERG,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GSMaP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, CMORPH, and others) have little to no independent validation data over oceans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Above-mentioned products can be readily mapped onto lower-level RO ray paths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While not as preferred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traditional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raingauge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and ground radar, the pol-RO observation offers a common global, calibrated, independent reference (2018-) </a:t>
            </a:r>
            <a:endParaRPr lang="en-US" sz="2000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Similar to use of IMERG for validation of the “non-precipitating” ROHP observations; </a:t>
            </a:r>
            <a:r>
              <a:rPr lang="en-US" sz="2000" dirty="0" err="1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Padulles</a:t>
            </a:r>
            <a:r>
              <a:rPr lang="en-US" sz="2000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et al, 2020)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42592-2459-194A-86F9-CE7E94A1CDD3}"/>
              </a:ext>
            </a:extLst>
          </p:cNvPr>
          <p:cNvSpPr txBox="1"/>
          <p:nvPr/>
        </p:nvSpPr>
        <p:spPr>
          <a:xfrm>
            <a:off x="1639493" y="171803"/>
            <a:ext cx="891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/>
              </a:rPr>
              <a:t>Verification of Over-Ocean Satellite Precipitation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98118-2098-935C-EEDA-DA545C1D0B9A}"/>
              </a:ext>
            </a:extLst>
          </p:cNvPr>
          <p:cNvSpPr txBox="1"/>
          <p:nvPr/>
        </p:nvSpPr>
        <p:spPr>
          <a:xfrm>
            <a:off x="440574" y="4680066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NASA/GPM Project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https://gpm.nasa.gov/data/imerg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7B8E15-8F59-FD2C-B6FB-32E7E8A4D8BA}"/>
              </a:ext>
            </a:extLst>
          </p:cNvPr>
          <p:cNvSpPr/>
          <p:nvPr/>
        </p:nvSpPr>
        <p:spPr>
          <a:xfrm rot="20919673">
            <a:off x="363645" y="2094807"/>
            <a:ext cx="966391" cy="1820487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9A554B-5A3B-E7F6-ED8F-F695DE44CEBE}"/>
              </a:ext>
            </a:extLst>
          </p:cNvPr>
          <p:cNvCxnSpPr>
            <a:cxnSpLocks/>
          </p:cNvCxnSpPr>
          <p:nvPr/>
        </p:nvCxnSpPr>
        <p:spPr>
          <a:xfrm flipH="1">
            <a:off x="1404850" y="2410691"/>
            <a:ext cx="4804757" cy="65785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821AD0B-886B-01BF-40DB-B295B76BBCA7}"/>
              </a:ext>
            </a:extLst>
          </p:cNvPr>
          <p:cNvSpPr/>
          <p:nvPr/>
        </p:nvSpPr>
        <p:spPr>
          <a:xfrm rot="16200000">
            <a:off x="3977326" y="1941184"/>
            <a:ext cx="293062" cy="3621907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453B4F-214F-49F1-77C4-27CCA824E7F6}"/>
              </a:ext>
            </a:extLst>
          </p:cNvPr>
          <p:cNvCxnSpPr>
            <a:cxnSpLocks/>
          </p:cNvCxnSpPr>
          <p:nvPr/>
        </p:nvCxnSpPr>
        <p:spPr>
          <a:xfrm flipH="1">
            <a:off x="4505498" y="2560320"/>
            <a:ext cx="1751692" cy="98090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1B67AC-DCC9-2B53-6DDF-B4332ABDD83A}"/>
              </a:ext>
            </a:extLst>
          </p:cNvPr>
          <p:cNvSpPr txBox="1"/>
          <p:nvPr/>
        </p:nvSpPr>
        <p:spPr>
          <a:xfrm>
            <a:off x="454462" y="82872"/>
            <a:ext cx="114226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Tropical Meteorology: Far Offshore Developing TC’s</a:t>
            </a:r>
          </a:p>
          <a:p>
            <a:endParaRPr lang="en-US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Potential relevance to NOAA HRD APHEX (Zawislak et al 2022) initiative, for the pre-TD and “invest” regions (observations of low/mid-tropospheric humidity in the near-disturbance environment)</a:t>
            </a:r>
          </a:p>
          <a:p>
            <a:endParaRPr lang="en-US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Locations of desired airborne dropsonde observations may be out of reach, or involve considerable ferry, limiting on-station time; pilots avoid convection </a:t>
            </a:r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dropsondes sample the perimeter</a:t>
            </a:r>
          </a:p>
          <a:p>
            <a:endParaRPr lang="en-US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Fortuitous STORM-PROBE observations could potentially complement dropsonde observations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5D1B4-3796-C778-328A-54654C149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4" b="6512"/>
          <a:stretch/>
        </p:blipFill>
        <p:spPr>
          <a:xfrm>
            <a:off x="73150" y="3239850"/>
            <a:ext cx="12014844" cy="324535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7E2B79-94FF-FE9E-E317-2F289A736E41}"/>
              </a:ext>
            </a:extLst>
          </p:cNvPr>
          <p:cNvSpPr txBox="1"/>
          <p:nvPr/>
        </p:nvSpPr>
        <p:spPr>
          <a:xfrm>
            <a:off x="6675120" y="5943600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eneva" panose="020B0503030404040204" pitchFamily="34" charset="0"/>
                <a:ea typeface="Geneva" panose="020B0503030404040204" pitchFamily="34" charset="0"/>
              </a:rPr>
              <a:t>Calendar Year 2020</a:t>
            </a:r>
          </a:p>
        </p:txBody>
      </p:sp>
    </p:spTree>
    <p:extLst>
      <p:ext uri="{BB962C8B-B14F-4D97-AF65-F5344CB8AC3E}">
        <p14:creationId xmlns:p14="http://schemas.microsoft.com/office/powerpoint/2010/main" val="113866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B574E-6CA6-BCE6-96CA-618E716A73B7}"/>
              </a:ext>
            </a:extLst>
          </p:cNvPr>
          <p:cNvSpPr txBox="1"/>
          <p:nvPr/>
        </p:nvSpPr>
        <p:spPr>
          <a:xfrm>
            <a:off x="1224083" y="6185406"/>
            <a:ext cx="912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STORM-PROBE simulation, GPS+GLONASS, 3-sats, 45-deg, 475-km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of </a:t>
            </a:r>
            <a:r>
              <a:rPr lang="en-US" b="1" dirty="0">
                <a:solidFill>
                  <a:schemeClr val="bg1"/>
                </a:solidFill>
                <a:latin typeface="Calibri" panose="020F0502020204030204"/>
              </a:rPr>
              <a:t>observations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proximity of TC location (at least one RO within 200-km of best track)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CA38E1-D0ED-B771-36B9-FD04713193F9}"/>
              </a:ext>
            </a:extLst>
          </p:cNvPr>
          <p:cNvGraphicFramePr>
            <a:graphicFrameLocks noGrp="1"/>
          </p:cNvGraphicFramePr>
          <p:nvPr/>
        </p:nvGraphicFramePr>
        <p:xfrm>
          <a:off x="617034" y="1500250"/>
          <a:ext cx="10340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453">
                  <a:extLst>
                    <a:ext uri="{9D8B030D-6E8A-4147-A177-3AD203B41FA5}">
                      <a16:colId xmlns:a16="http://schemas.microsoft.com/office/drawing/2014/main" val="4274218594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3446291089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746908446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2126247384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178289138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2273917616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1315354682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2543243432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4006682798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324895235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3980163996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246976188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102946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Ocean Basins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Atlantic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87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0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7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8214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DD59BD-D6D4-8B3B-E40C-6433F8A0D857}"/>
              </a:ext>
            </a:extLst>
          </p:cNvPr>
          <p:cNvGraphicFramePr>
            <a:graphicFrameLocks noGrp="1"/>
          </p:cNvGraphicFramePr>
          <p:nvPr/>
        </p:nvGraphicFramePr>
        <p:xfrm>
          <a:off x="617033" y="4150520"/>
          <a:ext cx="10340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453">
                  <a:extLst>
                    <a:ext uri="{9D8B030D-6E8A-4147-A177-3AD203B41FA5}">
                      <a16:colId xmlns:a16="http://schemas.microsoft.com/office/drawing/2014/main" val="4274218594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3446291089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746908446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2126247384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178289138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2273917616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1315354682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2543243432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4006682798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324895235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3980163996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246976188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1029463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Ocean Basins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Atlantic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03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87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0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78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821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E9250E-A97E-7414-8808-87DC80F9CFC1}"/>
              </a:ext>
            </a:extLst>
          </p:cNvPr>
          <p:cNvSpPr txBox="1"/>
          <p:nvPr/>
        </p:nvSpPr>
        <p:spPr>
          <a:xfrm>
            <a:off x="596706" y="1115367"/>
            <a:ext cx="211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Entire Calendar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2FBCE-7E6D-1FA6-32CD-9C1E4D88994D}"/>
              </a:ext>
            </a:extLst>
          </p:cNvPr>
          <p:cNvSpPr txBox="1"/>
          <p:nvPr/>
        </p:nvSpPr>
        <p:spPr>
          <a:xfrm>
            <a:off x="617033" y="3784180"/>
            <a:ext cx="219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June-November Only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062A01-ABA2-190E-287B-D4BCA1E46812}"/>
              </a:ext>
            </a:extLst>
          </p:cNvPr>
          <p:cNvSpPr/>
          <p:nvPr/>
        </p:nvSpPr>
        <p:spPr>
          <a:xfrm>
            <a:off x="7136781" y="3969834"/>
            <a:ext cx="2709746" cy="59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1C0C0-0B31-82EA-7D77-1B5AC9A1BC0A}"/>
              </a:ext>
            </a:extLst>
          </p:cNvPr>
          <p:cNvSpPr txBox="1"/>
          <p:nvPr/>
        </p:nvSpPr>
        <p:spPr>
          <a:xfrm>
            <a:off x="797860" y="88900"/>
            <a:ext cx="1067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Tropical Meteorology: Far Offshore Developing TC’s</a:t>
            </a:r>
            <a:endParaRPr lang="en-US" dirty="0">
              <a:solidFill>
                <a:srgbClr val="FFC000"/>
              </a:solidFill>
              <a:latin typeface="Geneva" panose="020B050303040404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2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D8A8BF-2993-044F-A264-CB7140D5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276" y="1459409"/>
            <a:ext cx="5092700" cy="533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3CE359-44E4-3042-B93D-75DF87CF40E8}"/>
                  </a:ext>
                </a:extLst>
              </p:cNvPr>
              <p:cNvSpPr txBox="1"/>
              <p:nvPr/>
            </p:nvSpPr>
            <p:spPr>
              <a:xfrm>
                <a:off x="6705942" y="795744"/>
                <a:ext cx="49439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All ROHP, Separated by Height of Top-Most Temperature Level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 &gt; 3-mm</a:t>
                </a:r>
                <a:endParaRPr lang="en-US" b="1" baseline="30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3CE359-44E4-3042-B93D-75DF87CF4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42" y="795744"/>
                <a:ext cx="4943959" cy="646331"/>
              </a:xfrm>
              <a:prstGeom prst="rect">
                <a:avLst/>
              </a:prstGeom>
              <a:blipFill>
                <a:blip r:embed="rId4"/>
                <a:stretch>
                  <a:fillRect l="-1026" t="-3846" r="-102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4BEE30-E780-DA41-AE67-C407730C15D2}"/>
                  </a:ext>
                </a:extLst>
              </p:cNvPr>
              <p:cNvSpPr txBox="1"/>
              <p:nvPr/>
            </p:nvSpPr>
            <p:spPr>
              <a:xfrm>
                <a:off x="9221417" y="2742571"/>
                <a:ext cx="211815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 as a top-height proxy, indications of increased moistening in lower free troposphere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4BEE30-E780-DA41-AE67-C407730C1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417" y="2742571"/>
                <a:ext cx="2118151" cy="1569660"/>
              </a:xfrm>
              <a:prstGeom prst="rect">
                <a:avLst/>
              </a:prstGeom>
              <a:blipFill>
                <a:blip r:embed="rId5"/>
                <a:stretch>
                  <a:fillRect l="-1796" t="-1613" r="-3593" b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D5000D1-8605-2940-94F9-E3A8372E5FE2}"/>
              </a:ext>
            </a:extLst>
          </p:cNvPr>
          <p:cNvSpPr txBox="1"/>
          <p:nvPr/>
        </p:nvSpPr>
        <p:spPr>
          <a:xfrm>
            <a:off x="8410939" y="172127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observations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65DA8E-D5DA-AC45-868A-641E505443FD}"/>
                  </a:ext>
                </a:extLst>
              </p:cNvPr>
              <p:cNvSpPr txBox="1"/>
              <p:nvPr/>
            </p:nvSpPr>
            <p:spPr>
              <a:xfrm>
                <a:off x="739322" y="2084404"/>
                <a:ext cx="516749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Use the top-most level where 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exceeds a threshold value above the freezing level (proxy for “radar cloud top”)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Would pinpoint layer-sensitivity to the LFT water vapor structure, as strength or “depth” of convection increases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65DA8E-D5DA-AC45-868A-641E5054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22" y="2084404"/>
                <a:ext cx="5167490" cy="3416320"/>
              </a:xfrm>
              <a:prstGeom prst="rect">
                <a:avLst/>
              </a:prstGeom>
              <a:blipFill>
                <a:blip r:embed="rId6"/>
                <a:stretch>
                  <a:fillRect l="-1961" t="-1487" r="-3431" b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C7970251-272A-9240-ABC2-9630B94EF09F}"/>
              </a:ext>
            </a:extLst>
          </p:cNvPr>
          <p:cNvSpPr txBox="1">
            <a:spLocks/>
          </p:cNvSpPr>
          <p:nvPr/>
        </p:nvSpPr>
        <p:spPr>
          <a:xfrm>
            <a:off x="1464527" y="125597"/>
            <a:ext cx="9121697" cy="44098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Moisture and “Depth” of Convection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C5947-3CC3-F28E-1B99-C649500C6741}"/>
              </a:ext>
            </a:extLst>
          </p:cNvPr>
          <p:cNvSpPr txBox="1"/>
          <p:nvPr/>
        </p:nvSpPr>
        <p:spPr>
          <a:xfrm>
            <a:off x="9976567" y="4762060"/>
            <a:ext cx="136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deep</a:t>
            </a:r>
            <a:r>
              <a:rPr lang="en-US" sz="1600" dirty="0">
                <a:solidFill>
                  <a:schemeClr val="tx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convection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DFBEA-ADC3-47BA-9D4A-C20E859B7712}"/>
              </a:ext>
            </a:extLst>
          </p:cNvPr>
          <p:cNvSpPr txBox="1"/>
          <p:nvPr/>
        </p:nvSpPr>
        <p:spPr>
          <a:xfrm>
            <a:off x="7296557" y="5398591"/>
            <a:ext cx="136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shallow</a:t>
            </a:r>
            <a:r>
              <a:rPr lang="en-US" sz="1600" dirty="0">
                <a:solidFill>
                  <a:schemeClr val="tx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convection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6303F-B892-DE10-D61B-8167B14A9004}"/>
              </a:ext>
            </a:extLst>
          </p:cNvPr>
          <p:cNvSpPr txBox="1"/>
          <p:nvPr/>
        </p:nvSpPr>
        <p:spPr>
          <a:xfrm>
            <a:off x="490450" y="5983366"/>
            <a:ext cx="430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Turk at al, 2021:</a:t>
            </a:r>
            <a:endParaRPr lang="en-US" dirty="0">
              <a:solidFill>
                <a:srgbClr val="0563C1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https://doi.org/10.1175/JTECH-D-21-0044.1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3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6"/>
          <p:cNvSpPr/>
          <p:nvPr/>
        </p:nvSpPr>
        <p:spPr>
          <a:xfrm>
            <a:off x="9587565" y="907318"/>
            <a:ext cx="2400516" cy="478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0" i="1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inscribed ellipse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65C82-9B8F-2844-AB80-B5058A625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166" y="1577180"/>
            <a:ext cx="2006600" cy="1155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72DCF-8CE0-0C47-AC0B-6AFCF0245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199" y="5232562"/>
            <a:ext cx="2692400" cy="130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086A34-ECB2-DC4F-8F08-17DFFB44B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66" y="4605971"/>
            <a:ext cx="2324100" cy="213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00FEA6-97F6-9D42-8E69-7877EFA37E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94" t="5329" r="12125" b="9348"/>
          <a:stretch/>
        </p:blipFill>
        <p:spPr>
          <a:xfrm rot="19123340">
            <a:off x="6656491" y="1398747"/>
            <a:ext cx="1759833" cy="1744589"/>
          </a:xfrm>
          <a:prstGeom prst="rect">
            <a:avLst/>
          </a:prstGeom>
        </p:spPr>
      </p:pic>
      <p:sp>
        <p:nvSpPr>
          <p:cNvPr id="21" name="CustomShape 6">
            <a:extLst>
              <a:ext uri="{FF2B5EF4-FFF2-40B4-BE49-F238E27FC236}">
                <a16:creationId xmlns:a16="http://schemas.microsoft.com/office/drawing/2014/main" id="{E7EFF827-32B9-2045-BACE-8AE05F1FF67B}"/>
              </a:ext>
            </a:extLst>
          </p:cNvPr>
          <p:cNvSpPr/>
          <p:nvPr/>
        </p:nvSpPr>
        <p:spPr>
          <a:xfrm>
            <a:off x="5507393" y="1053771"/>
            <a:ext cx="1708234" cy="49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aggregate</a:t>
            </a:r>
          </a:p>
        </p:txBody>
      </p:sp>
      <p:sp>
        <p:nvSpPr>
          <p:cNvPr id="22" name="CustomShape 6">
            <a:extLst>
              <a:ext uri="{FF2B5EF4-FFF2-40B4-BE49-F238E27FC236}">
                <a16:creationId xmlns:a16="http://schemas.microsoft.com/office/drawing/2014/main" id="{20AE0565-C558-FE4C-9383-85F6C71C3D83}"/>
              </a:ext>
            </a:extLst>
          </p:cNvPr>
          <p:cNvSpPr/>
          <p:nvPr/>
        </p:nvSpPr>
        <p:spPr>
          <a:xfrm>
            <a:off x="6478392" y="4250542"/>
            <a:ext cx="1902216" cy="49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bullet rosette</a:t>
            </a:r>
          </a:p>
        </p:txBody>
      </p:sp>
      <p:sp>
        <p:nvSpPr>
          <p:cNvPr id="23" name="CustomShape 6">
            <a:extLst>
              <a:ext uri="{FF2B5EF4-FFF2-40B4-BE49-F238E27FC236}">
                <a16:creationId xmlns:a16="http://schemas.microsoft.com/office/drawing/2014/main" id="{46BA2CF7-7559-2D4C-9C98-BA48AF72D24A}"/>
              </a:ext>
            </a:extLst>
          </p:cNvPr>
          <p:cNvSpPr/>
          <p:nvPr/>
        </p:nvSpPr>
        <p:spPr>
          <a:xfrm>
            <a:off x="9715939" y="2651971"/>
            <a:ext cx="1902216" cy="49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plate</a:t>
            </a: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0EB003EC-B594-4C4D-A732-BC2FC4AF27A8}"/>
              </a:ext>
            </a:extLst>
          </p:cNvPr>
          <p:cNvSpPr/>
          <p:nvPr/>
        </p:nvSpPr>
        <p:spPr>
          <a:xfrm>
            <a:off x="10087039" y="4789810"/>
            <a:ext cx="1198379" cy="49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column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7A6CE9F-9812-5C43-B35B-F50113594DE5}"/>
              </a:ext>
            </a:extLst>
          </p:cNvPr>
          <p:cNvSpPr/>
          <p:nvPr/>
        </p:nvSpPr>
        <p:spPr>
          <a:xfrm>
            <a:off x="9034422" y="1577180"/>
            <a:ext cx="1880657" cy="1027314"/>
          </a:xfrm>
          <a:prstGeom prst="ellipse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751ADD3-B18A-734E-AF50-04A368A04AE6}"/>
              </a:ext>
            </a:extLst>
          </p:cNvPr>
          <p:cNvSpPr/>
          <p:nvPr/>
        </p:nvSpPr>
        <p:spPr>
          <a:xfrm>
            <a:off x="9120557" y="5253971"/>
            <a:ext cx="2417534" cy="1182412"/>
          </a:xfrm>
          <a:prstGeom prst="ellipse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13E283-4429-4B4D-B5D3-76D6B65065BE}"/>
              </a:ext>
            </a:extLst>
          </p:cNvPr>
          <p:cNvSpPr/>
          <p:nvPr/>
        </p:nvSpPr>
        <p:spPr>
          <a:xfrm>
            <a:off x="6684609" y="1527964"/>
            <a:ext cx="1763860" cy="1445715"/>
          </a:xfrm>
          <a:prstGeom prst="ellipse">
            <a:avLst/>
          </a:prstGeom>
          <a:noFill/>
          <a:ln w="254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8B873F-0B92-AB40-9EA5-FB041853B556}"/>
              </a:ext>
            </a:extLst>
          </p:cNvPr>
          <p:cNvCxnSpPr>
            <a:cxnSpLocks/>
          </p:cNvCxnSpPr>
          <p:nvPr/>
        </p:nvCxnSpPr>
        <p:spPr>
          <a:xfrm flipH="1">
            <a:off x="10820198" y="1290264"/>
            <a:ext cx="62531" cy="451654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stomShape 7">
            <a:extLst>
              <a:ext uri="{FF2B5EF4-FFF2-40B4-BE49-F238E27FC236}">
                <a16:creationId xmlns:a16="http://schemas.microsoft.com/office/drawing/2014/main" id="{40669497-0CAC-9A44-9233-91DF56036C39}"/>
              </a:ext>
            </a:extLst>
          </p:cNvPr>
          <p:cNvSpPr/>
          <p:nvPr/>
        </p:nvSpPr>
        <p:spPr>
          <a:xfrm>
            <a:off x="231234" y="821624"/>
            <a:ext cx="3221686" cy="4085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RT simulations require </a:t>
            </a:r>
            <a:r>
              <a:rPr lang="en-US" sz="2000" spc="-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specifying the drop size distribution (DSD)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A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xis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 ratio vs </a:t>
            </a:r>
            <a:r>
              <a:rPr kumimoji="0" lang="en-US" sz="2000" b="0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D</a:t>
            </a:r>
            <a:r>
              <a:rPr kumimoji="0" lang="en-US" sz="2000" b="0" i="0" u="none" strike="noStrike" kern="1200" cap="none" spc="-1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eq</a:t>
            </a: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 relation for rain is sufficient, but ice can take on complex shapes and 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spc="-1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Leads to high variability at W-band and higher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spc="-1" dirty="0">
              <a:solidFill>
                <a:schemeClr val="bg1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At L-band, nearly all hydrometeors are Rayleigh-sized
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638B06C-2734-FB4C-97D4-935648025D2D}"/>
              </a:ext>
            </a:extLst>
          </p:cNvPr>
          <p:cNvSpPr/>
          <p:nvPr/>
        </p:nvSpPr>
        <p:spPr>
          <a:xfrm>
            <a:off x="3855478" y="2808150"/>
            <a:ext cx="1168730" cy="615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278BC59-0AD0-8644-B769-CFFACAC6EC61}"/>
              </a:ext>
            </a:extLst>
          </p:cNvPr>
          <p:cNvSpPr/>
          <p:nvPr/>
        </p:nvSpPr>
        <p:spPr>
          <a:xfrm>
            <a:off x="3687368" y="3770051"/>
            <a:ext cx="1504950" cy="615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A97DCE0-7E50-E648-AAC9-22B3B0A74325}"/>
              </a:ext>
            </a:extLst>
          </p:cNvPr>
          <p:cNvSpPr/>
          <p:nvPr/>
        </p:nvSpPr>
        <p:spPr>
          <a:xfrm>
            <a:off x="3988828" y="1944779"/>
            <a:ext cx="902030" cy="615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8D5A6A-2FF3-9B4E-9BBF-CECA761F923E}"/>
              </a:ext>
            </a:extLst>
          </p:cNvPr>
          <p:cNvCxnSpPr/>
          <p:nvPr/>
        </p:nvCxnSpPr>
        <p:spPr>
          <a:xfrm>
            <a:off x="4429816" y="1711234"/>
            <a:ext cx="0" cy="3255718"/>
          </a:xfrm>
          <a:prstGeom prst="straightConnector1">
            <a:avLst/>
          </a:prstGeom>
          <a:ln w="19050">
            <a:prstDash val="sysDot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stomShape 6">
            <a:extLst>
              <a:ext uri="{FF2B5EF4-FFF2-40B4-BE49-F238E27FC236}">
                <a16:creationId xmlns:a16="http://schemas.microsoft.com/office/drawing/2014/main" id="{CECFDD10-D518-EC45-9E3F-34CC15178F7C}"/>
              </a:ext>
            </a:extLst>
          </p:cNvPr>
          <p:cNvSpPr/>
          <p:nvPr/>
        </p:nvSpPr>
        <p:spPr>
          <a:xfrm>
            <a:off x="5507393" y="3559773"/>
            <a:ext cx="6378619" cy="522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simplifications of actual ice and snow crystals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F2647E7-8311-9849-9B2B-3BD22B196ED2}"/>
              </a:ext>
            </a:extLst>
          </p:cNvPr>
          <p:cNvCxnSpPr/>
          <p:nvPr/>
        </p:nvCxnSpPr>
        <p:spPr>
          <a:xfrm>
            <a:off x="6591631" y="6540662"/>
            <a:ext cx="1614115" cy="0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A47554E-AE31-4D43-9B8C-0BD4328850EE}"/>
              </a:ext>
            </a:extLst>
          </p:cNvPr>
          <p:cNvSpPr/>
          <p:nvPr/>
        </p:nvSpPr>
        <p:spPr>
          <a:xfrm>
            <a:off x="7486671" y="6118516"/>
            <a:ext cx="839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1" dirty="0">
                <a:solidFill>
                  <a:srgbClr val="000000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2</a:t>
            </a:r>
            <a:r>
              <a:rPr kumimoji="0" lang="en-US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-mm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657075-B74C-364C-9CAE-9D141F7A8D83}"/>
              </a:ext>
            </a:extLst>
          </p:cNvPr>
          <p:cNvCxnSpPr>
            <a:cxnSpLocks/>
          </p:cNvCxnSpPr>
          <p:nvPr/>
        </p:nvCxnSpPr>
        <p:spPr>
          <a:xfrm>
            <a:off x="398364" y="6560289"/>
            <a:ext cx="366407" cy="0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2E555E-2310-C34F-89CF-C46F9C1B53C5}"/>
                  </a:ext>
                </a:extLst>
              </p:cNvPr>
              <p:cNvSpPr/>
              <p:nvPr/>
            </p:nvSpPr>
            <p:spPr>
              <a:xfrm>
                <a:off x="300015" y="6106971"/>
                <a:ext cx="5100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-1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eneva" panose="020B0503030404040204" pitchFamily="34" charset="0"/>
                    <a:ea typeface="Geneva" panose="020B0503030404040204" pitchFamily="34" charset="0"/>
                  </a:rPr>
                  <a:t>ATMS or</a:t>
                </a:r>
                <a:r>
                  <a:rPr kumimoji="0" lang="en-US" sz="1800" b="0" i="0" u="none" strike="noStrike" kern="1200" cap="none" spc="-1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eneva" panose="020B0503030404040204" pitchFamily="34" charset="0"/>
                    <a:ea typeface="Geneva" panose="020B0503030404040204" pitchFamily="34" charset="0"/>
                  </a:rPr>
                  <a:t> </a:t>
                </a:r>
                <a:r>
                  <a:rPr kumimoji="0" lang="en-US" sz="1800" b="0" i="0" u="none" strike="noStrike" kern="1200" cap="none" spc="-1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eneva" panose="020B0503030404040204" pitchFamily="34" charset="0"/>
                    <a:ea typeface="Geneva" panose="020B0503030404040204" pitchFamily="34" charset="0"/>
                  </a:rPr>
                  <a:t>GMI 165 GHz channel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-1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kumimoji="0" lang="en-US" sz="1800" b="0" i="1" u="none" strike="noStrike" kern="1200" cap="none" spc="-1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0" lang="en-US" sz="1800" b="0" i="0" u="none" strike="noStrike" kern="1200" cap="none" spc="-1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1.8</m:t>
                    </m:r>
                  </m:oMath>
                </a14:m>
                <a:r>
                  <a:rPr kumimoji="0" lang="en-US" sz="1800" b="0" i="0" u="none" strike="noStrike" kern="1200" cap="none" spc="-1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eneva" panose="020B0503030404040204" pitchFamily="34" charset="0"/>
                    <a:ea typeface="Geneva" panose="020B0503030404040204" pitchFamily="34" charset="0"/>
                  </a:rPr>
                  <a:t>-mm)</a:t>
                </a: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D2E555E-2310-C34F-89CF-C46F9C1B5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5" y="6106971"/>
                <a:ext cx="5100179" cy="369332"/>
              </a:xfrm>
              <a:prstGeom prst="rect">
                <a:avLst/>
              </a:prstGeom>
              <a:blipFill>
                <a:blip r:embed="rId7"/>
                <a:stretch>
                  <a:fillRect l="-99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029B55-3B6B-394A-9641-2697D5483E6F}"/>
              </a:ext>
            </a:extLst>
          </p:cNvPr>
          <p:cNvCxnSpPr>
            <a:cxnSpLocks/>
          </p:cNvCxnSpPr>
          <p:nvPr/>
        </p:nvCxnSpPr>
        <p:spPr>
          <a:xfrm>
            <a:off x="398364" y="6073719"/>
            <a:ext cx="3694283" cy="0"/>
          </a:xfrm>
          <a:prstGeom prst="straightConnector1">
            <a:avLst/>
          </a:prstGeom>
          <a:ln w="12700">
            <a:solidFill>
              <a:srgbClr val="0070C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EB0F3CC-6CEE-CA41-9DF0-61AF246655E0}"/>
                  </a:ext>
                </a:extLst>
              </p:cNvPr>
              <p:cNvSpPr/>
              <p:nvPr/>
            </p:nvSpPr>
            <p:spPr>
              <a:xfrm>
                <a:off x="300015" y="5653653"/>
                <a:ext cx="32744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-1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eneva" panose="020B0503030404040204" pitchFamily="34" charset="0"/>
                    <a:ea typeface="Geneva" panose="020B0503030404040204" pitchFamily="34" charset="0"/>
                  </a:rPr>
                  <a:t>GNSS 1.4 GHz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-1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0" lang="en-US" sz="1800" b="0" i="0" u="none" strike="noStrike" kern="1200" cap="none" spc="-1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Geneva" panose="020B0503030404040204" pitchFamily="34" charset="0"/>
                    <a:ea typeface="Geneva" panose="020B0503030404040204" pitchFamily="34" charset="0"/>
                  </a:rPr>
                  <a:t>  = 19-cm)</a:t>
                </a:r>
                <a:endParaRPr kumimoji="0" lang="en-US" sz="1800" b="0" i="0" u="none" strike="noStrike" kern="1200" cap="none" spc="-1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EB0F3CC-6CEE-CA41-9DF0-61AF24665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5" y="5653653"/>
                <a:ext cx="3274423" cy="369332"/>
              </a:xfrm>
              <a:prstGeom prst="rect">
                <a:avLst/>
              </a:prstGeom>
              <a:blipFill>
                <a:blip r:embed="rId8"/>
                <a:stretch>
                  <a:fillRect l="-1544" t="-3226" r="-77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477288-6898-4941-BD14-B2418F4197DD}"/>
              </a:ext>
            </a:extLst>
          </p:cNvPr>
          <p:cNvCxnSpPr>
            <a:cxnSpLocks/>
          </p:cNvCxnSpPr>
          <p:nvPr/>
        </p:nvCxnSpPr>
        <p:spPr>
          <a:xfrm flipH="1">
            <a:off x="3403969" y="5653065"/>
            <a:ext cx="831054" cy="192112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stomShape 6">
            <a:extLst>
              <a:ext uri="{FF2B5EF4-FFF2-40B4-BE49-F238E27FC236}">
                <a16:creationId xmlns:a16="http://schemas.microsoft.com/office/drawing/2014/main" id="{CA8E9444-C7BE-41EF-A315-9BB7B1739734}"/>
              </a:ext>
            </a:extLst>
          </p:cNvPr>
          <p:cNvSpPr/>
          <p:nvPr/>
        </p:nvSpPr>
        <p:spPr>
          <a:xfrm>
            <a:off x="4092647" y="3809211"/>
            <a:ext cx="845825" cy="4959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rain</a:t>
            </a:r>
          </a:p>
        </p:txBody>
      </p:sp>
      <p:sp>
        <p:nvSpPr>
          <p:cNvPr id="14" name="CustomShape 1">
            <a:extLst>
              <a:ext uri="{FF2B5EF4-FFF2-40B4-BE49-F238E27FC236}">
                <a16:creationId xmlns:a16="http://schemas.microsoft.com/office/drawing/2014/main" id="{C82E7D7D-FC26-FF3F-113D-F1F0800D62A3}"/>
              </a:ext>
            </a:extLst>
          </p:cNvPr>
          <p:cNvSpPr/>
          <p:nvPr/>
        </p:nvSpPr>
        <p:spPr>
          <a:xfrm>
            <a:off x="1802805" y="177484"/>
            <a:ext cx="8968523" cy="48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Ice Crystal Scattering- Shape Assumptions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37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1">
            <a:extLst>
              <a:ext uri="{FF2B5EF4-FFF2-40B4-BE49-F238E27FC236}">
                <a16:creationId xmlns:a16="http://schemas.microsoft.com/office/drawing/2014/main" id="{9C9BE737-0BBC-514E-A4E9-1FB835210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33114" y="1180424"/>
            <a:ext cx="6743700" cy="4457700"/>
          </a:xfrm>
          <a:prstGeom prst="rect">
            <a:avLst/>
          </a:prstGeom>
        </p:spPr>
      </p:pic>
      <p:sp>
        <p:nvSpPr>
          <p:cNvPr id="3" name="CustomShape 1">
            <a:extLst>
              <a:ext uri="{FF2B5EF4-FFF2-40B4-BE49-F238E27FC236}">
                <a16:creationId xmlns:a16="http://schemas.microsoft.com/office/drawing/2014/main" id="{2720FB96-8C3D-5744-8F2B-B2CBEBD4EA90}"/>
              </a:ext>
            </a:extLst>
          </p:cNvPr>
          <p:cNvSpPr/>
          <p:nvPr/>
        </p:nvSpPr>
        <p:spPr>
          <a:xfrm>
            <a:off x="1802805" y="177484"/>
            <a:ext cx="8968523" cy="48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Ice Crystal Scattering- Shape Assumptions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A9BE0-79D1-8840-9E5A-22F7CED631E4}"/>
              </a:ext>
            </a:extLst>
          </p:cNvPr>
          <p:cNvSpPr txBox="1"/>
          <p:nvPr/>
        </p:nvSpPr>
        <p:spPr>
          <a:xfrm>
            <a:off x="9863400" y="2158809"/>
            <a:ext cx="1505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Computed with ADDA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Yurkin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and Hoekstra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, 2011)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D54AE-6FE4-8741-9334-54D01F8ED7F8}"/>
              </a:ext>
            </a:extLst>
          </p:cNvPr>
          <p:cNvSpPr txBox="1"/>
          <p:nvPr/>
        </p:nvSpPr>
        <p:spPr>
          <a:xfrm>
            <a:off x="7114926" y="866016"/>
            <a:ext cx="150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ice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DCC2C-ACC1-BC43-A739-BEF202B39A5B}"/>
              </a:ext>
            </a:extLst>
          </p:cNvPr>
          <p:cNvSpPr txBox="1"/>
          <p:nvPr/>
        </p:nvSpPr>
        <p:spPr>
          <a:xfrm>
            <a:off x="426191" y="3720664"/>
            <a:ext cx="1940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Low-density spheroids (with a relatively wide range of axis ratio) agree with the results using aggregates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DF03D-C80B-B341-9A51-33A14D8A162A}"/>
              </a:ext>
            </a:extLst>
          </p:cNvPr>
          <p:cNvSpPr txBox="1"/>
          <p:nvPr/>
        </p:nvSpPr>
        <p:spPr>
          <a:xfrm>
            <a:off x="589407" y="454483"/>
            <a:ext cx="1940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High-density (approaching pure ice) and low axis ratio spheroids agree better with single pristine ice crystals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5BB99E-0591-274E-B873-5562B4C1E46D}"/>
              </a:ext>
            </a:extLst>
          </p:cNvPr>
          <p:cNvSpPr/>
          <p:nvPr/>
        </p:nvSpPr>
        <p:spPr>
          <a:xfrm>
            <a:off x="3911976" y="4386370"/>
            <a:ext cx="2660698" cy="81814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2E0DF7-833D-D44E-8A5A-F30168EC1448}"/>
              </a:ext>
            </a:extLst>
          </p:cNvPr>
          <p:cNvSpPr/>
          <p:nvPr/>
        </p:nvSpPr>
        <p:spPr>
          <a:xfrm>
            <a:off x="3356237" y="1616813"/>
            <a:ext cx="1428894" cy="16764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0F3EB3-9581-1345-B845-88F2F41FE1E6}"/>
              </a:ext>
            </a:extLst>
          </p:cNvPr>
          <p:cNvCxnSpPr>
            <a:cxnSpLocks/>
          </p:cNvCxnSpPr>
          <p:nvPr/>
        </p:nvCxnSpPr>
        <p:spPr>
          <a:xfrm>
            <a:off x="2346528" y="2020347"/>
            <a:ext cx="1155234" cy="6175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691D16-9267-AF4B-8758-C502BD8E9FFE}"/>
              </a:ext>
            </a:extLst>
          </p:cNvPr>
          <p:cNvCxnSpPr>
            <a:cxnSpLocks/>
          </p:cNvCxnSpPr>
          <p:nvPr/>
        </p:nvCxnSpPr>
        <p:spPr>
          <a:xfrm flipV="1">
            <a:off x="2346528" y="4991386"/>
            <a:ext cx="1613580" cy="2131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1DFB78-670F-854A-BDCF-60E06828360F}"/>
              </a:ext>
            </a:extLst>
          </p:cNvPr>
          <p:cNvCxnSpPr>
            <a:cxnSpLocks/>
          </p:cNvCxnSpPr>
          <p:nvPr/>
        </p:nvCxnSpPr>
        <p:spPr>
          <a:xfrm flipH="1" flipV="1">
            <a:off x="9348883" y="1754777"/>
            <a:ext cx="404514" cy="2802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C55ABE-0DBA-414D-9580-E389A53CB026}"/>
              </a:ext>
            </a:extLst>
          </p:cNvPr>
          <p:cNvCxnSpPr>
            <a:cxnSpLocks/>
          </p:cNvCxnSpPr>
          <p:nvPr/>
        </p:nvCxnSpPr>
        <p:spPr>
          <a:xfrm flipH="1" flipV="1">
            <a:off x="9256629" y="2088147"/>
            <a:ext cx="496768" cy="23749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893A1A-806E-464C-AB5A-5304BA1B2F20}"/>
              </a:ext>
            </a:extLst>
          </p:cNvPr>
          <p:cNvCxnSpPr>
            <a:cxnSpLocks/>
          </p:cNvCxnSpPr>
          <p:nvPr/>
        </p:nvCxnSpPr>
        <p:spPr>
          <a:xfrm flipH="1">
            <a:off x="9210502" y="3572551"/>
            <a:ext cx="542895" cy="28156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A947C5-8FEA-A547-AD30-CEA4315A20BB}"/>
              </a:ext>
            </a:extLst>
          </p:cNvPr>
          <p:cNvCxnSpPr>
            <a:cxnSpLocks/>
          </p:cNvCxnSpPr>
          <p:nvPr/>
        </p:nvCxnSpPr>
        <p:spPr>
          <a:xfrm flipH="1">
            <a:off x="9545859" y="3713332"/>
            <a:ext cx="409413" cy="9379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6AEAA8-1025-494D-BA5B-8F1A75F6053B}"/>
              </a:ext>
            </a:extLst>
          </p:cNvPr>
          <p:cNvSpPr txBox="1"/>
          <p:nvPr/>
        </p:nvSpPr>
        <p:spPr>
          <a:xfrm>
            <a:off x="4785131" y="5901181"/>
            <a:ext cx="746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The long wavelength (19-cm) favors the agreement found using simple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k</a:t>
            </a:r>
            <a:r>
              <a:rPr kumimoji="0" lang="en-US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dp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-M approximations (power-law relationships sufficient)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DFF16B-0DBF-A049-A28F-53B5089855FC}"/>
              </a:ext>
            </a:extLst>
          </p:cNvPr>
          <p:cNvSpPr/>
          <p:nvPr/>
        </p:nvSpPr>
        <p:spPr>
          <a:xfrm>
            <a:off x="10283273" y="214019"/>
            <a:ext cx="1504950" cy="6150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564508-3955-FB41-926D-6DF78ECB7A74}"/>
              </a:ext>
            </a:extLst>
          </p:cNvPr>
          <p:cNvCxnSpPr/>
          <p:nvPr/>
        </p:nvCxnSpPr>
        <p:spPr>
          <a:xfrm>
            <a:off x="10347158" y="521542"/>
            <a:ext cx="13612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C839CF-B8BA-654C-8528-465EE06D0CC0}"/>
              </a:ext>
            </a:extLst>
          </p:cNvPr>
          <p:cNvCxnSpPr>
            <a:cxnSpLocks/>
          </p:cNvCxnSpPr>
          <p:nvPr/>
        </p:nvCxnSpPr>
        <p:spPr>
          <a:xfrm>
            <a:off x="11035748" y="240925"/>
            <a:ext cx="0" cy="5675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DD27556-8F9F-814B-8C34-7CCC3BB2F8F2}"/>
              </a:ext>
            </a:extLst>
          </p:cNvPr>
          <p:cNvSpPr txBox="1"/>
          <p:nvPr/>
        </p:nvSpPr>
        <p:spPr>
          <a:xfrm>
            <a:off x="10956958" y="4564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B43D89-65BA-8B41-8E16-D44E1FA674FF}"/>
              </a:ext>
            </a:extLst>
          </p:cNvPr>
          <p:cNvSpPr txBox="1"/>
          <p:nvPr/>
        </p:nvSpPr>
        <p:spPr>
          <a:xfrm>
            <a:off x="11186722" y="29174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692932-0EBF-7346-AFBC-EFD26F388469}"/>
              </a:ext>
            </a:extLst>
          </p:cNvPr>
          <p:cNvSpPr txBox="1"/>
          <p:nvPr/>
        </p:nvSpPr>
        <p:spPr>
          <a:xfrm>
            <a:off x="10408089" y="896794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axis ratio= a/b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A78F20-74F5-AA43-B9D6-494CD8C1E6B1}"/>
              </a:ext>
            </a:extLst>
          </p:cNvPr>
          <p:cNvSpPr txBox="1"/>
          <p:nvPr/>
        </p:nvSpPr>
        <p:spPr>
          <a:xfrm rot="16200000">
            <a:off x="1952151" y="3231712"/>
            <a:ext cx="16273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K</a:t>
            </a:r>
            <a:r>
              <a:rPr kumimoji="0" lang="en-US" sz="1800" b="1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dp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 / M Ratio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1525D-8AAB-4C4E-81B8-DA922570D335}"/>
              </a:ext>
            </a:extLst>
          </p:cNvPr>
          <p:cNvSpPr txBox="1"/>
          <p:nvPr/>
        </p:nvSpPr>
        <p:spPr>
          <a:xfrm>
            <a:off x="5358597" y="5410200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Axis Ratio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7CED6-1028-8946-9DF8-EDBE2FAB38F7}"/>
              </a:ext>
            </a:extLst>
          </p:cNvPr>
          <p:cNvSpPr txBox="1"/>
          <p:nvPr/>
        </p:nvSpPr>
        <p:spPr>
          <a:xfrm>
            <a:off x="10149840" y="4151686"/>
            <a:ext cx="1668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C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ourtesy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 Ramon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eva" panose="020B0503030404040204" pitchFamily="34" charset="0"/>
                <a:ea typeface="Geneva" panose="020B0503030404040204" pitchFamily="34" charset="0"/>
              </a:rPr>
              <a:t>Padullés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E2A52-F1CF-8607-6325-DB55347B2FE0}"/>
              </a:ext>
            </a:extLst>
          </p:cNvPr>
          <p:cNvSpPr txBox="1"/>
          <p:nvPr/>
        </p:nvSpPr>
        <p:spPr>
          <a:xfrm>
            <a:off x="82331" y="6293206"/>
            <a:ext cx="439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https://doi.org/</a:t>
            </a:r>
            <a:r>
              <a:rPr lang="en-US" dirty="0">
                <a:solidFill>
                  <a:schemeClr val="bg1"/>
                </a:solidFill>
                <a:hlinkClick r:id="rId3"/>
              </a:rPr>
              <a:t>10.1109/T</a:t>
            </a:r>
            <a:r>
              <a:rPr lang="en-US" dirty="0">
                <a:solidFill>
                  <a:schemeClr val="bg1"/>
                </a:solidFill>
                <a:hlinkClick r:id="rId3"/>
              </a:rPr>
              <a:t>GRS.2021.3065119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1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65DA8E-D5DA-AC45-868A-641E505443FD}"/>
                  </a:ext>
                </a:extLst>
              </p:cNvPr>
              <p:cNvSpPr txBox="1"/>
              <p:nvPr/>
            </p:nvSpPr>
            <p:spPr>
              <a:xfrm>
                <a:off x="444149" y="845747"/>
                <a:ext cx="6962491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 is measured from a coarse (~200-km path) horizontal scale limb-sounding perspective: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The observation is “naturally averaged” for the user, who may re-grid other finer scale data anyhow to match model horizontal scales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Upper levels avoids propagation through mixed-phase or rain below; direct sensing of upper level ice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 and M dependent upon 3</a:t>
                </a:r>
                <a:r>
                  <a:rPr lang="en-US" sz="2000" baseline="30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rd</a:t>
                </a:r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 moment of the DSD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shown to be capable of (precipitation-sized) ice water path estimates - Augment other IWP datasets? (</a:t>
                </a:r>
                <a:r>
                  <a:rPr lang="en-US" sz="2000" dirty="0" err="1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eg</a:t>
                </a:r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 CloudSat, MLS, </a:t>
                </a:r>
                <a:r>
                  <a:rPr lang="en-US" sz="2000" dirty="0" err="1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etc</a:t>
                </a:r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hlinkClick r:id="rId3"/>
                  </a:rPr>
                  <a:t>https://doi.org/10.5194/acp-2022-300</a:t>
                </a:r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Geneva" panose="020B0503030404040204" pitchFamily="34" charset="0"/>
                    <a:ea typeface="Geneva" panose="020B0503030404040204" pitchFamily="34" charset="0"/>
                    <a:cs typeface="Arial" panose="020B0604020202020204" pitchFamily="34" charset="0"/>
                    <a:hlinkClick r:id="rId4"/>
                  </a:rPr>
                  <a:t>https://doi.org/10.5194/acp-20-12633-2020</a:t>
                </a:r>
                <a:endParaRPr lang="en-US" sz="2000" dirty="0">
                  <a:solidFill>
                    <a:schemeClr val="bg1"/>
                  </a:solidFill>
                  <a:latin typeface="Geneva" panose="020B0503030404040204" pitchFamily="34" charset="0"/>
                  <a:ea typeface="Geneva" panose="020B05030304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65DA8E-D5DA-AC45-868A-641E5054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9" y="845747"/>
                <a:ext cx="6962491" cy="5940088"/>
              </a:xfrm>
              <a:prstGeom prst="rect">
                <a:avLst/>
              </a:prstGeom>
              <a:blipFill>
                <a:blip r:embed="rId5"/>
                <a:stretch>
                  <a:fillRect l="-1093" t="-640" r="-1457" b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C7970251-272A-9240-ABC2-9630B94EF09F}"/>
              </a:ext>
            </a:extLst>
          </p:cNvPr>
          <p:cNvSpPr txBox="1">
            <a:spLocks/>
          </p:cNvSpPr>
          <p:nvPr/>
        </p:nvSpPr>
        <p:spPr>
          <a:xfrm>
            <a:off x="1464527" y="125597"/>
            <a:ext cx="9121697" cy="44098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C000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Applications: Integrated Ice Water Path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C5947-3CC3-F28E-1B99-C649500C6741}"/>
              </a:ext>
            </a:extLst>
          </p:cNvPr>
          <p:cNvSpPr txBox="1"/>
          <p:nvPr/>
        </p:nvSpPr>
        <p:spPr>
          <a:xfrm>
            <a:off x="9976567" y="4762060"/>
            <a:ext cx="136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deep</a:t>
            </a:r>
            <a:r>
              <a:rPr lang="en-US" sz="1600" dirty="0">
                <a:solidFill>
                  <a:schemeClr val="tx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convection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DFBEA-ADC3-47BA-9D4A-C20E859B7712}"/>
              </a:ext>
            </a:extLst>
          </p:cNvPr>
          <p:cNvSpPr txBox="1"/>
          <p:nvPr/>
        </p:nvSpPr>
        <p:spPr>
          <a:xfrm>
            <a:off x="7296557" y="5398591"/>
            <a:ext cx="136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shallow</a:t>
            </a:r>
            <a:r>
              <a:rPr lang="en-US" sz="1600" dirty="0">
                <a:solidFill>
                  <a:schemeClr val="tx1"/>
                </a:solidFill>
                <a:latin typeface="Geneva" panose="020B050303040404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 convection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D261C-FB1D-DCAC-CBF2-2EDAB4765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899" y="672998"/>
            <a:ext cx="3106364" cy="59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17950</TotalTime>
  <Words>1125</Words>
  <Application>Microsoft Macintosh PowerPoint</Application>
  <PresentationFormat>Widescreen</PresentationFormat>
  <Paragraphs>236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Geneva</vt:lpstr>
      <vt:lpstr>Libre Franklin</vt:lpstr>
      <vt:lpstr>Montserrat</vt:lpstr>
      <vt:lpstr>Montserrat Light</vt:lpstr>
      <vt:lpstr>Montserrat SemiBold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Turk, Joe (US 334H)</dc:creator>
  <cp:lastModifiedBy>Turk, Joe (US 334H)</cp:lastModifiedBy>
  <cp:revision>307</cp:revision>
  <dcterms:created xsi:type="dcterms:W3CDTF">2022-11-18T20:39:12Z</dcterms:created>
  <dcterms:modified xsi:type="dcterms:W3CDTF">2023-11-21T22:07:59Z</dcterms:modified>
</cp:coreProperties>
</file>